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57" r:id="rId2"/>
    <p:sldId id="363" r:id="rId3"/>
    <p:sldId id="362" r:id="rId4"/>
    <p:sldId id="3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75B6"/>
    <a:srgbClr val="C4F2F1"/>
    <a:srgbClr val="FCBFB3"/>
    <a:srgbClr val="FC9974"/>
    <a:srgbClr val="D1E5E7"/>
    <a:srgbClr val="E9F5F5"/>
    <a:srgbClr val="7DD0A0"/>
    <a:srgbClr val="57EA00"/>
    <a:srgbClr val="CCE96F"/>
    <a:srgbClr val="D0E5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417" autoAdjust="0"/>
    <p:restoredTop sz="95714"/>
  </p:normalViewPr>
  <p:slideViewPr>
    <p:cSldViewPr snapToGrid="0" snapToObjects="1">
      <p:cViewPr varScale="1">
        <p:scale>
          <a:sx n="122" d="100"/>
          <a:sy n="122" d="100"/>
        </p:scale>
        <p:origin x="880" y="200"/>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5/22/24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7110290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5428393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38116206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4075877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5/22/24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5/22/24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5/22/24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5/22/24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5/22/24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5/22/24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5/22/24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5/22/24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5/22/24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5/22/24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5/22/24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32060"/>
            <a:grayscl/>
            <a:extLst>
              <a:ext uri="{BEBA8EAE-BF5A-486C-A8C5-ECC9F3942E4B}">
                <a14:imgProps xmlns:a14="http://schemas.microsoft.com/office/drawing/2010/main">
                  <a14:imgLayer r:embed="rId14">
                    <a14:imgEffect>
                      <a14:saturation sat="76000"/>
                    </a14:imgEffect>
                    <a14:imgEffect>
                      <a14:brightnessContrast bright="40000"/>
                    </a14:imgEffect>
                  </a14:imgLayer>
                </a14:imgProps>
              </a:ext>
            </a:extLst>
          </a:blip>
          <a:srcRect/>
          <a:stretch>
            <a:fillRect t="-9000" b="-9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5/22/24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hyperlink" Target="https://www.smartsheet.com/try-it?trp=12057&amp;utm_source=template-powerpoint&amp;utm_medium=content&amp;utm_campaign=Sample+Simple+Project+Plan-powerpoint-12057&amp;lpa=Sample+Simple+Project+Plan+powerpoint+12057"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 name="TextBox 65">
            <a:extLst>
              <a:ext uri="{FF2B5EF4-FFF2-40B4-BE49-F238E27FC236}">
                <a16:creationId xmlns:a16="http://schemas.microsoft.com/office/drawing/2014/main" id="{B5DC4B00-9A07-F250-3630-0DE7C9BF831F}"/>
              </a:ext>
            </a:extLst>
          </p:cNvPr>
          <p:cNvSpPr txBox="1"/>
          <p:nvPr/>
        </p:nvSpPr>
        <p:spPr>
          <a:xfrm>
            <a:off x="249646" y="254470"/>
            <a:ext cx="8037103" cy="584775"/>
          </a:xfrm>
          <a:prstGeom prst="rect">
            <a:avLst/>
          </a:prstGeom>
          <a:noFill/>
          <a:effectLst/>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Simple Project Plan Template Example </a:t>
            </a:r>
          </a:p>
        </p:txBody>
      </p:sp>
      <p:sp>
        <p:nvSpPr>
          <p:cNvPr id="73" name="TextBox 72">
            <a:extLst>
              <a:ext uri="{FF2B5EF4-FFF2-40B4-BE49-F238E27FC236}">
                <a16:creationId xmlns:a16="http://schemas.microsoft.com/office/drawing/2014/main" id="{6508B24C-9B52-3B6C-9672-0A6119513F5D}"/>
              </a:ext>
            </a:extLst>
          </p:cNvPr>
          <p:cNvSpPr txBox="1"/>
          <p:nvPr/>
        </p:nvSpPr>
        <p:spPr>
          <a:xfrm>
            <a:off x="302001" y="1532147"/>
            <a:ext cx="5794000" cy="3892732"/>
          </a:xfrm>
          <a:prstGeom prst="rect">
            <a:avLst/>
          </a:prstGeom>
          <a:noFill/>
        </p:spPr>
        <p:txBody>
          <a:bodyPr wrap="square" rtlCol="0">
            <a:spAutoFit/>
          </a:bodyPr>
          <a:lstStyle/>
          <a:p>
            <a:pPr algn="l" rtl="0">
              <a:lnSpc>
                <a:spcPct val="150000"/>
              </a:lnSpc>
              <a:spcBef>
                <a:spcPts val="0"/>
              </a:spcBef>
              <a:spcAft>
                <a:spcPts val="1200"/>
              </a:spcAft>
            </a:pPr>
            <a:r>
              <a:rPr lang="en-US" sz="1600" b="1" i="0" u="none" strike="noStrike" dirty="0">
                <a:solidFill>
                  <a:srgbClr val="000000"/>
                </a:solidFill>
                <a:effectLst/>
                <a:latin typeface="Century Gothic" panose="020B0502020202020204" pitchFamily="34" charset="0"/>
              </a:rPr>
              <a:t>When to Use This Template: </a:t>
            </a:r>
            <a:r>
              <a:rPr lang="en-US" sz="1600" b="0" i="0" u="none" strike="noStrike" dirty="0">
                <a:solidFill>
                  <a:srgbClr val="000000"/>
                </a:solidFill>
                <a:effectLst/>
                <a:latin typeface="Century Gothic" panose="020B0502020202020204" pitchFamily="34" charset="0"/>
              </a:rPr>
              <a:t>This single-slide template is best suited for project managers who need a simple format for presenting the project deliverables, tasks, and task timelines over one year.</a:t>
            </a:r>
          </a:p>
          <a:p>
            <a:pPr algn="l" rtl="0">
              <a:lnSpc>
                <a:spcPct val="150000"/>
              </a:lnSpc>
              <a:spcBef>
                <a:spcPts val="0"/>
              </a:spcBef>
              <a:spcAft>
                <a:spcPts val="1200"/>
              </a:spcAft>
            </a:pPr>
            <a:r>
              <a:rPr lang="en-US" sz="1600" b="1" i="0" u="none" strike="noStrike" dirty="0">
                <a:solidFill>
                  <a:srgbClr val="000000"/>
                </a:solidFill>
                <a:effectLst/>
                <a:latin typeface="Century Gothic" panose="020B0502020202020204" pitchFamily="34" charset="0"/>
              </a:rPr>
              <a:t>Notable Template Features: </a:t>
            </a:r>
            <a:r>
              <a:rPr lang="en-US" sz="1600" b="0" i="0" u="none" strike="noStrike" dirty="0">
                <a:solidFill>
                  <a:srgbClr val="000000"/>
                </a:solidFill>
                <a:effectLst/>
                <a:latin typeface="Century Gothic" panose="020B0502020202020204" pitchFamily="34" charset="0"/>
              </a:rPr>
              <a:t>This template showcases a straightforward table layout including a horizontal bar chart illustrating each task’s duration. Use the ‘today’ indicator to easily see which tasks are finished, ongoing, or pending. Customize the tasks and timelines to align with your project.</a:t>
            </a:r>
          </a:p>
        </p:txBody>
      </p:sp>
      <p:pic>
        <p:nvPicPr>
          <p:cNvPr id="74" name="Picture 73">
            <a:extLst>
              <a:ext uri="{FF2B5EF4-FFF2-40B4-BE49-F238E27FC236}">
                <a16:creationId xmlns:a16="http://schemas.microsoft.com/office/drawing/2014/main" id="{BDD9D120-99B9-49D0-521E-CD7E3ADA8F55}"/>
              </a:ext>
            </a:extLst>
          </p:cNvPr>
          <p:cNvPicPr>
            <a:picLocks noChangeAspect="1"/>
          </p:cNvPicPr>
          <p:nvPr/>
        </p:nvPicPr>
        <p:blipFill>
          <a:blip r:embed="rId3"/>
          <a:srcRect/>
          <a:stretch/>
        </p:blipFill>
        <p:spPr>
          <a:xfrm>
            <a:off x="6469505" y="1648227"/>
            <a:ext cx="5377081" cy="3027467"/>
          </a:xfrm>
          <a:prstGeom prst="rect">
            <a:avLst/>
          </a:prstGeom>
          <a:effectLst>
            <a:outerShdw blurRad="152400" dist="38100" dir="2700000" sx="101000" sy="101000" algn="tl" rotWithShape="0">
              <a:prstClr val="black">
                <a:alpha val="40000"/>
              </a:prstClr>
            </a:outerShdw>
          </a:effectLst>
        </p:spPr>
      </p:pic>
      <p:pic>
        <p:nvPicPr>
          <p:cNvPr id="8" name="Picture 7">
            <a:hlinkClick r:id="rId4"/>
            <a:extLst>
              <a:ext uri="{FF2B5EF4-FFF2-40B4-BE49-F238E27FC236}">
                <a16:creationId xmlns:a16="http://schemas.microsoft.com/office/drawing/2014/main" id="{FD9B85DC-4C2C-4C7F-EDB3-584168D5801B}"/>
              </a:ext>
            </a:extLst>
          </p:cNvPr>
          <p:cNvPicPr>
            <a:picLocks noChangeAspect="1"/>
          </p:cNvPicPr>
          <p:nvPr/>
        </p:nvPicPr>
        <p:blipFill>
          <a:blip r:embed="rId5"/>
          <a:srcRect/>
          <a:stretch/>
        </p:blipFill>
        <p:spPr>
          <a:xfrm>
            <a:off x="8833993" y="280262"/>
            <a:ext cx="3041396" cy="604919"/>
          </a:xfrm>
          <a:prstGeom prst="rect">
            <a:avLst/>
          </a:prstGeom>
        </p:spPr>
      </p:pic>
    </p:spTree>
    <p:extLst>
      <p:ext uri="{BB962C8B-B14F-4D97-AF65-F5344CB8AC3E}">
        <p14:creationId xmlns:p14="http://schemas.microsoft.com/office/powerpoint/2010/main" val="1165943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a:extLst>
              <a:ext uri="{FF2B5EF4-FFF2-40B4-BE49-F238E27FC236}">
                <a16:creationId xmlns:a16="http://schemas.microsoft.com/office/drawing/2014/main" id="{D0EEF7DF-D503-635E-B992-E06553C7DFC7}"/>
              </a:ext>
            </a:extLst>
          </p:cNvPr>
          <p:cNvSpPr txBox="1"/>
          <p:nvPr/>
        </p:nvSpPr>
        <p:spPr>
          <a:xfrm>
            <a:off x="5760720" y="60276"/>
            <a:ext cx="6372665" cy="424732"/>
          </a:xfrm>
          <a:prstGeom prst="rect">
            <a:avLst/>
          </a:prstGeom>
          <a:noFill/>
          <a:effectLst/>
        </p:spPr>
        <p:txBody>
          <a:bodyPr wrap="square" lIns="91440" tIns="73152" rIns="182880" bIns="73152" rtlCol="0" anchor="t" anchorCtr="0">
            <a:spAutoFit/>
          </a:bodyPr>
          <a:lstStyle/>
          <a:p>
            <a:pPr algn="r"/>
            <a:r>
              <a:rPr lang="en-US" b="1" dirty="0">
                <a:solidFill>
                  <a:schemeClr val="tx1">
                    <a:lumMod val="65000"/>
                    <a:lumOff val="35000"/>
                  </a:schemeClr>
                </a:solidFill>
                <a:latin typeface="Century Gothic" panose="020B0502020202020204" pitchFamily="34" charset="0"/>
              </a:rPr>
              <a:t>EXAMPLE</a:t>
            </a:r>
            <a:r>
              <a:rPr lang="en-US" dirty="0">
                <a:solidFill>
                  <a:schemeClr val="tx1">
                    <a:lumMod val="65000"/>
                    <a:lumOff val="35000"/>
                  </a:schemeClr>
                </a:solidFill>
                <a:latin typeface="Century Gothic" panose="020B0502020202020204" pitchFamily="34" charset="0"/>
              </a:rPr>
              <a:t> Simple Project Plan Template</a:t>
            </a:r>
          </a:p>
        </p:txBody>
      </p:sp>
      <p:graphicFrame>
        <p:nvGraphicFramePr>
          <p:cNvPr id="8" name="Table 2">
            <a:extLst>
              <a:ext uri="{FF2B5EF4-FFF2-40B4-BE49-F238E27FC236}">
                <a16:creationId xmlns:a16="http://schemas.microsoft.com/office/drawing/2014/main" id="{0ABA9E3B-A6EF-10D2-1F53-4FC7A2B5D99D}"/>
              </a:ext>
            </a:extLst>
          </p:cNvPr>
          <p:cNvGraphicFramePr>
            <a:graphicFrameLocks noGrp="1"/>
          </p:cNvGraphicFramePr>
          <p:nvPr/>
        </p:nvGraphicFramePr>
        <p:xfrm>
          <a:off x="221175" y="555540"/>
          <a:ext cx="11824836" cy="5147676"/>
        </p:xfrm>
        <a:graphic>
          <a:graphicData uri="http://schemas.openxmlformats.org/drawingml/2006/table">
            <a:tbl>
              <a:tblPr firstRow="1" bandRow="1">
                <a:tableStyleId>{5C22544A-7EE6-4342-B048-85BDC9FD1C3A}</a:tableStyleId>
              </a:tblPr>
              <a:tblGrid>
                <a:gridCol w="1305967">
                  <a:extLst>
                    <a:ext uri="{9D8B030D-6E8A-4147-A177-3AD203B41FA5}">
                      <a16:colId xmlns:a16="http://schemas.microsoft.com/office/drawing/2014/main" val="602210714"/>
                    </a:ext>
                  </a:extLst>
                </a:gridCol>
                <a:gridCol w="2737253">
                  <a:extLst>
                    <a:ext uri="{9D8B030D-6E8A-4147-A177-3AD203B41FA5}">
                      <a16:colId xmlns:a16="http://schemas.microsoft.com/office/drawing/2014/main" val="2264568315"/>
                    </a:ext>
                  </a:extLst>
                </a:gridCol>
                <a:gridCol w="648468">
                  <a:extLst>
                    <a:ext uri="{9D8B030D-6E8A-4147-A177-3AD203B41FA5}">
                      <a16:colId xmlns:a16="http://schemas.microsoft.com/office/drawing/2014/main" val="745651107"/>
                    </a:ext>
                  </a:extLst>
                </a:gridCol>
                <a:gridCol w="648468">
                  <a:extLst>
                    <a:ext uri="{9D8B030D-6E8A-4147-A177-3AD203B41FA5}">
                      <a16:colId xmlns:a16="http://schemas.microsoft.com/office/drawing/2014/main" val="3839570682"/>
                    </a:ext>
                  </a:extLst>
                </a:gridCol>
                <a:gridCol w="648468">
                  <a:extLst>
                    <a:ext uri="{9D8B030D-6E8A-4147-A177-3AD203B41FA5}">
                      <a16:colId xmlns:a16="http://schemas.microsoft.com/office/drawing/2014/main" val="3893106002"/>
                    </a:ext>
                  </a:extLst>
                </a:gridCol>
                <a:gridCol w="648468">
                  <a:extLst>
                    <a:ext uri="{9D8B030D-6E8A-4147-A177-3AD203B41FA5}">
                      <a16:colId xmlns:a16="http://schemas.microsoft.com/office/drawing/2014/main" val="1453603295"/>
                    </a:ext>
                  </a:extLst>
                </a:gridCol>
                <a:gridCol w="648468">
                  <a:extLst>
                    <a:ext uri="{9D8B030D-6E8A-4147-A177-3AD203B41FA5}">
                      <a16:colId xmlns:a16="http://schemas.microsoft.com/office/drawing/2014/main" val="3405603126"/>
                    </a:ext>
                  </a:extLst>
                </a:gridCol>
                <a:gridCol w="648468">
                  <a:extLst>
                    <a:ext uri="{9D8B030D-6E8A-4147-A177-3AD203B41FA5}">
                      <a16:colId xmlns:a16="http://schemas.microsoft.com/office/drawing/2014/main" val="4188645958"/>
                    </a:ext>
                  </a:extLst>
                </a:gridCol>
                <a:gridCol w="648468">
                  <a:extLst>
                    <a:ext uri="{9D8B030D-6E8A-4147-A177-3AD203B41FA5}">
                      <a16:colId xmlns:a16="http://schemas.microsoft.com/office/drawing/2014/main" val="370284219"/>
                    </a:ext>
                  </a:extLst>
                </a:gridCol>
                <a:gridCol w="648468">
                  <a:extLst>
                    <a:ext uri="{9D8B030D-6E8A-4147-A177-3AD203B41FA5}">
                      <a16:colId xmlns:a16="http://schemas.microsoft.com/office/drawing/2014/main" val="2570255189"/>
                    </a:ext>
                  </a:extLst>
                </a:gridCol>
                <a:gridCol w="648468">
                  <a:extLst>
                    <a:ext uri="{9D8B030D-6E8A-4147-A177-3AD203B41FA5}">
                      <a16:colId xmlns:a16="http://schemas.microsoft.com/office/drawing/2014/main" val="4253557748"/>
                    </a:ext>
                  </a:extLst>
                </a:gridCol>
                <a:gridCol w="648468">
                  <a:extLst>
                    <a:ext uri="{9D8B030D-6E8A-4147-A177-3AD203B41FA5}">
                      <a16:colId xmlns:a16="http://schemas.microsoft.com/office/drawing/2014/main" val="732807866"/>
                    </a:ext>
                  </a:extLst>
                </a:gridCol>
                <a:gridCol w="648468">
                  <a:extLst>
                    <a:ext uri="{9D8B030D-6E8A-4147-A177-3AD203B41FA5}">
                      <a16:colId xmlns:a16="http://schemas.microsoft.com/office/drawing/2014/main" val="1262655051"/>
                    </a:ext>
                  </a:extLst>
                </a:gridCol>
                <a:gridCol w="648468">
                  <a:extLst>
                    <a:ext uri="{9D8B030D-6E8A-4147-A177-3AD203B41FA5}">
                      <a16:colId xmlns:a16="http://schemas.microsoft.com/office/drawing/2014/main" val="2519593283"/>
                    </a:ext>
                  </a:extLst>
                </a:gridCol>
              </a:tblGrid>
              <a:tr h="273510">
                <a:tc gridSpan="2">
                  <a:txBody>
                    <a:bodyPr/>
                    <a:lstStyle/>
                    <a:p>
                      <a:endParaRPr lang="en-US" sz="900" b="1"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a:p>
                  </a:txBody>
                  <a:tcPr/>
                </a:tc>
                <a:tc>
                  <a:txBody>
                    <a:bodyPr/>
                    <a:lstStyle/>
                    <a:p>
                      <a:pPr algn="ctr">
                        <a:lnSpc>
                          <a:spcPct val="100000"/>
                        </a:lnSpc>
                      </a:pPr>
                      <a:r>
                        <a:rPr lang="en-US" sz="900" b="1" dirty="0">
                          <a:solidFill>
                            <a:schemeClr val="tx1"/>
                          </a:solidFill>
                          <a:latin typeface="Century Gothic" panose="020B0502020202020204" pitchFamily="34" charset="0"/>
                        </a:rPr>
                        <a:t>JAN</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FEB</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MAR</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APR</a:t>
                      </a: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MAY</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JUN</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JUL</a:t>
                      </a: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AUG</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SEP</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OCT</a:t>
                      </a: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NOV</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DEC</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extLst>
                  <a:ext uri="{0D108BD9-81ED-4DB2-BD59-A6C34878D82A}">
                    <a16:rowId xmlns:a16="http://schemas.microsoft.com/office/drawing/2014/main" val="3619611726"/>
                  </a:ext>
                </a:extLst>
              </a:tr>
              <a:tr h="541574">
                <a:tc>
                  <a:txBody>
                    <a:bodyPr/>
                    <a:lstStyle/>
                    <a:p>
                      <a:pPr>
                        <a:lnSpc>
                          <a:spcPct val="100000"/>
                        </a:lnSpc>
                      </a:pPr>
                      <a:r>
                        <a:rPr lang="en-US" sz="1200" b="0" dirty="0">
                          <a:solidFill>
                            <a:schemeClr val="tx1"/>
                          </a:solidFill>
                          <a:latin typeface="Century Gothic" panose="020B0502020202020204" pitchFamily="34" charset="0"/>
                        </a:rPr>
                        <a:t>Project Scope</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2">
                        <a:lumMod val="90000"/>
                      </a:schemeClr>
                    </a:solidFill>
                  </a:tcPr>
                </a:tc>
                <a:tc>
                  <a:txBody>
                    <a:bodyPr/>
                    <a:lstStyle/>
                    <a:p>
                      <a:pPr>
                        <a:lnSpc>
                          <a:spcPct val="100000"/>
                        </a:lnSpc>
                      </a:pPr>
                      <a:r>
                        <a:rPr lang="en-US" sz="1200" b="0" dirty="0">
                          <a:solidFill>
                            <a:schemeClr val="tx1"/>
                          </a:solidFill>
                          <a:latin typeface="Century Gothic" panose="020B0502020202020204" pitchFamily="34" charset="0"/>
                        </a:rPr>
                        <a:t>Define Goals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2">
                        <a:lumMod val="9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extLst>
                  <a:ext uri="{0D108BD9-81ED-4DB2-BD59-A6C34878D82A}">
                    <a16:rowId xmlns:a16="http://schemas.microsoft.com/office/drawing/2014/main" val="2965858687"/>
                  </a:ext>
                </a:extLst>
              </a:tr>
              <a:tr h="541574">
                <a:tc>
                  <a:txBody>
                    <a:bodyPr/>
                    <a:lstStyle/>
                    <a:p>
                      <a:pPr>
                        <a:lnSpc>
                          <a:spcPct val="100000"/>
                        </a:lnSpc>
                      </a:pPr>
                      <a:endParaRPr lang="en-US" sz="12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200" dirty="0">
                          <a:solidFill>
                            <a:schemeClr val="tx1"/>
                          </a:solidFill>
                          <a:latin typeface="Century Gothic" panose="020B0502020202020204" pitchFamily="34" charset="0"/>
                        </a:rPr>
                        <a:t>Schedule Stakeholder Interviews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4200816345"/>
                  </a:ext>
                </a:extLst>
              </a:tr>
              <a:tr h="541574">
                <a:tc>
                  <a:txBody>
                    <a:bodyPr/>
                    <a:lstStyle/>
                    <a:p>
                      <a:pPr>
                        <a:lnSpc>
                          <a:spcPct val="100000"/>
                        </a:lnSpc>
                      </a:pPr>
                      <a:endParaRPr lang="en-US" sz="1200" b="0" dirty="0">
                        <a:solidFill>
                          <a:srgbClr val="FF0000"/>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200" b="0" dirty="0">
                          <a:solidFill>
                            <a:schemeClr val="tx1"/>
                          </a:solidFill>
                          <a:latin typeface="Century Gothic" panose="020B0502020202020204" pitchFamily="34" charset="0"/>
                        </a:rPr>
                        <a:t>Write Scope Statement</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992502013"/>
                  </a:ext>
                </a:extLst>
              </a:tr>
              <a:tr h="5415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latin typeface="Century Gothic" panose="020B0502020202020204" pitchFamily="34" charset="0"/>
                          <a:ea typeface="+mn-ea"/>
                          <a:cs typeface="+mn-cs"/>
                        </a:rPr>
                        <a:t>WBS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2">
                        <a:lumMod val="90000"/>
                      </a:schemeClr>
                    </a:solidFill>
                  </a:tcPr>
                </a:tc>
                <a:tc>
                  <a:txBody>
                    <a:bodyPr/>
                    <a:lstStyle/>
                    <a:p>
                      <a:pPr marL="0" algn="l" defTabSz="914400" rtl="0" eaLnBrk="1" latinLnBrk="0" hangingPunct="1">
                        <a:lnSpc>
                          <a:spcPct val="100000"/>
                        </a:lnSpc>
                      </a:pPr>
                      <a:r>
                        <a:rPr lang="en-US" sz="1200" b="0" kern="1200" dirty="0">
                          <a:solidFill>
                            <a:schemeClr val="tx1"/>
                          </a:solidFill>
                          <a:latin typeface="Century Gothic" panose="020B0502020202020204" pitchFamily="34" charset="0"/>
                          <a:ea typeface="+mn-ea"/>
                          <a:cs typeface="+mn-cs"/>
                        </a:rPr>
                        <a:t>Breakdown Tasks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2">
                        <a:lumMod val="9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extLst>
                  <a:ext uri="{0D108BD9-81ED-4DB2-BD59-A6C34878D82A}">
                    <a16:rowId xmlns:a16="http://schemas.microsoft.com/office/drawing/2014/main" val="699537522"/>
                  </a:ext>
                </a:extLst>
              </a:tr>
              <a:tr h="5415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latin typeface="Century Gothic" panose="020B0502020202020204" pitchFamily="34" charset="0"/>
                        <a:ea typeface="+mn-ea"/>
                        <a:cs typeface="+mn-cs"/>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algn="l" defTabSz="914400" rtl="0" eaLnBrk="1" latinLnBrk="0" hangingPunct="1">
                        <a:lnSpc>
                          <a:spcPct val="100000"/>
                        </a:lnSpc>
                      </a:pPr>
                      <a:r>
                        <a:rPr lang="en-US" sz="1200" b="0" kern="1200" dirty="0">
                          <a:solidFill>
                            <a:schemeClr val="tx1"/>
                          </a:solidFill>
                          <a:latin typeface="Century Gothic" panose="020B0502020202020204" pitchFamily="34" charset="0"/>
                          <a:ea typeface="+mn-ea"/>
                          <a:cs typeface="+mn-cs"/>
                        </a:rPr>
                        <a:t>Assign Responsibility</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3119141191"/>
                  </a:ext>
                </a:extLst>
              </a:tr>
              <a:tr h="5415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latin typeface="Century Gothic" panose="020B0502020202020204" pitchFamily="34" charset="0"/>
                        <a:ea typeface="+mn-ea"/>
                        <a:cs typeface="+mn-cs"/>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algn="l" defTabSz="914400" rtl="0" eaLnBrk="1" latinLnBrk="0" hangingPunct="1">
                        <a:lnSpc>
                          <a:spcPct val="100000"/>
                        </a:lnSpc>
                      </a:pPr>
                      <a:r>
                        <a:rPr lang="en-US" sz="1200" b="0" kern="1200" dirty="0">
                          <a:solidFill>
                            <a:schemeClr val="tx1"/>
                          </a:solidFill>
                          <a:latin typeface="Century Gothic" panose="020B0502020202020204" pitchFamily="34" charset="0"/>
                          <a:ea typeface="+mn-ea"/>
                          <a:cs typeface="+mn-cs"/>
                        </a:rPr>
                        <a:t>Review with Stakeholders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911561401"/>
                  </a:ext>
                </a:extLst>
              </a:tr>
              <a:tr h="5415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latin typeface="Century Gothic" panose="020B0502020202020204" pitchFamily="34" charset="0"/>
                          <a:ea typeface="+mn-ea"/>
                          <a:cs typeface="+mn-cs"/>
                        </a:rPr>
                        <a:t>Project Schedule</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2">
                        <a:lumMod val="90000"/>
                      </a:schemeClr>
                    </a:solidFill>
                  </a:tcPr>
                </a:tc>
                <a:tc>
                  <a:txBody>
                    <a:bodyPr/>
                    <a:lstStyle/>
                    <a:p>
                      <a:pPr marL="0" algn="l" defTabSz="914400" rtl="0" eaLnBrk="1" latinLnBrk="0" hangingPunct="1">
                        <a:lnSpc>
                          <a:spcPct val="100000"/>
                        </a:lnSpc>
                      </a:pPr>
                      <a:r>
                        <a:rPr lang="en-US" sz="1200" b="0" kern="1200" dirty="0">
                          <a:solidFill>
                            <a:schemeClr val="tx1"/>
                          </a:solidFill>
                          <a:latin typeface="Century Gothic" panose="020B0502020202020204" pitchFamily="34" charset="0"/>
                          <a:ea typeface="+mn-ea"/>
                          <a:cs typeface="+mn-cs"/>
                        </a:rPr>
                        <a:t>Estimate Duration of Each Task</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2">
                        <a:lumMod val="9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extLst>
                  <a:ext uri="{0D108BD9-81ED-4DB2-BD59-A6C34878D82A}">
                    <a16:rowId xmlns:a16="http://schemas.microsoft.com/office/drawing/2014/main" val="4294209273"/>
                  </a:ext>
                </a:extLst>
              </a:tr>
              <a:tr h="5415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latin typeface="Century Gothic" panose="020B0502020202020204" pitchFamily="34" charset="0"/>
                        <a:ea typeface="+mn-ea"/>
                        <a:cs typeface="+mn-cs"/>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algn="l" defTabSz="914400" rtl="0" eaLnBrk="1" latinLnBrk="0" hangingPunct="1">
                        <a:lnSpc>
                          <a:spcPct val="100000"/>
                        </a:lnSpc>
                      </a:pPr>
                      <a:r>
                        <a:rPr lang="en-US" sz="1200" b="0" kern="1200" dirty="0">
                          <a:solidFill>
                            <a:schemeClr val="tx1"/>
                          </a:solidFill>
                          <a:latin typeface="Century Gothic" panose="020B0502020202020204" pitchFamily="34" charset="0"/>
                          <a:ea typeface="+mn-ea"/>
                          <a:cs typeface="+mn-cs"/>
                        </a:rPr>
                        <a:t>Set Milestones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2390668724"/>
                  </a:ext>
                </a:extLst>
              </a:tr>
              <a:tr h="5415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latin typeface="Century Gothic" panose="020B0502020202020204" pitchFamily="34" charset="0"/>
                        <a:ea typeface="+mn-ea"/>
                        <a:cs typeface="+mn-cs"/>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algn="l" defTabSz="914400" rtl="0" eaLnBrk="1" latinLnBrk="0" hangingPunct="1">
                        <a:lnSpc>
                          <a:spcPct val="100000"/>
                        </a:lnSpc>
                      </a:pPr>
                      <a:r>
                        <a:rPr lang="en-US" sz="1200" b="0" kern="1200" dirty="0">
                          <a:solidFill>
                            <a:schemeClr val="tx1"/>
                          </a:solidFill>
                          <a:latin typeface="Century Gothic" panose="020B0502020202020204" pitchFamily="34" charset="0"/>
                          <a:ea typeface="+mn-ea"/>
                          <a:cs typeface="+mn-cs"/>
                        </a:rPr>
                        <a:t>Complete a Gantt Chart</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1699392616"/>
                  </a:ext>
                </a:extLst>
              </a:tr>
            </a:tbl>
          </a:graphicData>
        </a:graphic>
      </p:graphicFrame>
      <p:sp>
        <p:nvSpPr>
          <p:cNvPr id="9" name="Rectangle 8">
            <a:extLst>
              <a:ext uri="{FF2B5EF4-FFF2-40B4-BE49-F238E27FC236}">
                <a16:creationId xmlns:a16="http://schemas.microsoft.com/office/drawing/2014/main" id="{8B0D8BBB-7E5A-2B7E-B69B-E629CBDB7790}"/>
              </a:ext>
            </a:extLst>
          </p:cNvPr>
          <p:cNvSpPr/>
          <p:nvPr/>
        </p:nvSpPr>
        <p:spPr>
          <a:xfrm>
            <a:off x="5013598" y="916378"/>
            <a:ext cx="5209393" cy="36831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37" name="Rectangle 36">
            <a:extLst>
              <a:ext uri="{FF2B5EF4-FFF2-40B4-BE49-F238E27FC236}">
                <a16:creationId xmlns:a16="http://schemas.microsoft.com/office/drawing/2014/main" id="{DA846A5C-1419-A704-E526-CBC389A164A6}"/>
              </a:ext>
            </a:extLst>
          </p:cNvPr>
          <p:cNvSpPr/>
          <p:nvPr/>
        </p:nvSpPr>
        <p:spPr>
          <a:xfrm>
            <a:off x="221175" y="6248685"/>
            <a:ext cx="1828800" cy="437700"/>
          </a:xfrm>
          <a:prstGeom prst="rect">
            <a:avLst/>
          </a:prstGeom>
          <a:solidFill>
            <a:schemeClr val="accent6">
              <a:lumMod val="60000"/>
              <a:lumOff val="40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Title</a:t>
            </a:r>
            <a:endParaRPr lang="en-US" sz="1600" dirty="0">
              <a:solidFill>
                <a:schemeClr val="tx1"/>
              </a:solidFill>
              <a:latin typeface="Century Gothic" panose="020B0502020202020204" pitchFamily="34" charset="0"/>
            </a:endParaRPr>
          </a:p>
        </p:txBody>
      </p:sp>
      <p:sp>
        <p:nvSpPr>
          <p:cNvPr id="39" name="Rectangle 38">
            <a:extLst>
              <a:ext uri="{FF2B5EF4-FFF2-40B4-BE49-F238E27FC236}">
                <a16:creationId xmlns:a16="http://schemas.microsoft.com/office/drawing/2014/main" id="{3FBD1872-4400-036C-02C1-538C574AC292}"/>
              </a:ext>
            </a:extLst>
          </p:cNvPr>
          <p:cNvSpPr/>
          <p:nvPr/>
        </p:nvSpPr>
        <p:spPr>
          <a:xfrm>
            <a:off x="2166912" y="6248685"/>
            <a:ext cx="1828800" cy="437700"/>
          </a:xfrm>
          <a:prstGeom prst="rect">
            <a:avLst/>
          </a:prstGeom>
          <a:solidFill>
            <a:schemeClr val="accent1">
              <a:lumMod val="60000"/>
              <a:lumOff val="40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Title</a:t>
            </a:r>
            <a:endParaRPr lang="en-US" sz="1600" dirty="0">
              <a:solidFill>
                <a:schemeClr val="tx1"/>
              </a:solidFill>
              <a:latin typeface="Century Gothic" panose="020B0502020202020204" pitchFamily="34" charset="0"/>
            </a:endParaRPr>
          </a:p>
        </p:txBody>
      </p:sp>
      <p:sp>
        <p:nvSpPr>
          <p:cNvPr id="2" name="Rectangle 1">
            <a:extLst>
              <a:ext uri="{FF2B5EF4-FFF2-40B4-BE49-F238E27FC236}">
                <a16:creationId xmlns:a16="http://schemas.microsoft.com/office/drawing/2014/main" id="{D2CF070C-DA75-B498-E0B4-25690F994F0B}"/>
              </a:ext>
            </a:extLst>
          </p:cNvPr>
          <p:cNvSpPr/>
          <p:nvPr/>
        </p:nvSpPr>
        <p:spPr>
          <a:xfrm>
            <a:off x="5086749" y="1453085"/>
            <a:ext cx="1888447" cy="36831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3" name="Rectangle 2">
            <a:extLst>
              <a:ext uri="{FF2B5EF4-FFF2-40B4-BE49-F238E27FC236}">
                <a16:creationId xmlns:a16="http://schemas.microsoft.com/office/drawing/2014/main" id="{EE29CCB4-1E81-F0B3-6D00-C72EA1ABED13}"/>
              </a:ext>
            </a:extLst>
          </p:cNvPr>
          <p:cNvSpPr/>
          <p:nvPr/>
        </p:nvSpPr>
        <p:spPr>
          <a:xfrm>
            <a:off x="5564999" y="1989792"/>
            <a:ext cx="1888447" cy="36831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4" name="Rectangle 3">
            <a:extLst>
              <a:ext uri="{FF2B5EF4-FFF2-40B4-BE49-F238E27FC236}">
                <a16:creationId xmlns:a16="http://schemas.microsoft.com/office/drawing/2014/main" id="{9E5EC0A7-FCCD-43A8-C850-09F4A609BBD4}"/>
              </a:ext>
            </a:extLst>
          </p:cNvPr>
          <p:cNvSpPr/>
          <p:nvPr/>
        </p:nvSpPr>
        <p:spPr>
          <a:xfrm>
            <a:off x="6246473" y="2521909"/>
            <a:ext cx="2614063" cy="36831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5" name="Rectangle 4">
            <a:extLst>
              <a:ext uri="{FF2B5EF4-FFF2-40B4-BE49-F238E27FC236}">
                <a16:creationId xmlns:a16="http://schemas.microsoft.com/office/drawing/2014/main" id="{5A2C3000-3EA0-B71B-23FD-1751C8A3DD7F}"/>
              </a:ext>
            </a:extLst>
          </p:cNvPr>
          <p:cNvSpPr/>
          <p:nvPr/>
        </p:nvSpPr>
        <p:spPr>
          <a:xfrm>
            <a:off x="8862343" y="2521909"/>
            <a:ext cx="2713961" cy="37290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6" name="Rectangle 5">
            <a:extLst>
              <a:ext uri="{FF2B5EF4-FFF2-40B4-BE49-F238E27FC236}">
                <a16:creationId xmlns:a16="http://schemas.microsoft.com/office/drawing/2014/main" id="{88004AB7-7A58-8799-A709-E4D40ADE233E}"/>
              </a:ext>
            </a:extLst>
          </p:cNvPr>
          <p:cNvSpPr/>
          <p:nvPr/>
        </p:nvSpPr>
        <p:spPr>
          <a:xfrm>
            <a:off x="6246473" y="3079084"/>
            <a:ext cx="2614063" cy="36831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7" name="Rectangle 6">
            <a:extLst>
              <a:ext uri="{FF2B5EF4-FFF2-40B4-BE49-F238E27FC236}">
                <a16:creationId xmlns:a16="http://schemas.microsoft.com/office/drawing/2014/main" id="{FB774F58-268E-58E2-A817-027F10585169}"/>
              </a:ext>
            </a:extLst>
          </p:cNvPr>
          <p:cNvSpPr/>
          <p:nvPr/>
        </p:nvSpPr>
        <p:spPr>
          <a:xfrm>
            <a:off x="6975196" y="3617633"/>
            <a:ext cx="2614063" cy="36831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10" name="Rectangle 9">
            <a:extLst>
              <a:ext uri="{FF2B5EF4-FFF2-40B4-BE49-F238E27FC236}">
                <a16:creationId xmlns:a16="http://schemas.microsoft.com/office/drawing/2014/main" id="{BEF466D2-0938-6E4C-33F1-952CCF03EA70}"/>
              </a:ext>
            </a:extLst>
          </p:cNvPr>
          <p:cNvSpPr/>
          <p:nvPr/>
        </p:nvSpPr>
        <p:spPr>
          <a:xfrm>
            <a:off x="7661777" y="4156182"/>
            <a:ext cx="2614063" cy="36831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14" name="Rectangle 13">
            <a:extLst>
              <a:ext uri="{FF2B5EF4-FFF2-40B4-BE49-F238E27FC236}">
                <a16:creationId xmlns:a16="http://schemas.microsoft.com/office/drawing/2014/main" id="{D5F4E53E-29D1-06B7-2237-708F5A52989D}"/>
              </a:ext>
            </a:extLst>
          </p:cNvPr>
          <p:cNvSpPr/>
          <p:nvPr/>
        </p:nvSpPr>
        <p:spPr>
          <a:xfrm>
            <a:off x="8168605" y="4708767"/>
            <a:ext cx="2107236" cy="36831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15" name="Rectangle 14">
            <a:extLst>
              <a:ext uri="{FF2B5EF4-FFF2-40B4-BE49-F238E27FC236}">
                <a16:creationId xmlns:a16="http://schemas.microsoft.com/office/drawing/2014/main" id="{708B9884-0000-6B55-47AD-87FC61680B8E}"/>
              </a:ext>
            </a:extLst>
          </p:cNvPr>
          <p:cNvSpPr/>
          <p:nvPr/>
        </p:nvSpPr>
        <p:spPr>
          <a:xfrm>
            <a:off x="9589259" y="5247688"/>
            <a:ext cx="2381566" cy="36831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17" name="Rectangle 16">
            <a:extLst>
              <a:ext uri="{FF2B5EF4-FFF2-40B4-BE49-F238E27FC236}">
                <a16:creationId xmlns:a16="http://schemas.microsoft.com/office/drawing/2014/main" id="{2DE8DEB4-CCE6-947B-BF8A-D48216CB151C}"/>
              </a:ext>
            </a:extLst>
          </p:cNvPr>
          <p:cNvSpPr/>
          <p:nvPr/>
        </p:nvSpPr>
        <p:spPr>
          <a:xfrm>
            <a:off x="5932248" y="5789941"/>
            <a:ext cx="955391" cy="368319"/>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Today</a:t>
            </a:r>
          </a:p>
        </p:txBody>
      </p:sp>
      <p:cxnSp>
        <p:nvCxnSpPr>
          <p:cNvPr id="21" name="Straight Connector 20">
            <a:extLst>
              <a:ext uri="{FF2B5EF4-FFF2-40B4-BE49-F238E27FC236}">
                <a16:creationId xmlns:a16="http://schemas.microsoft.com/office/drawing/2014/main" id="{76617985-0F5F-F5DC-D622-2DF4BAE1E149}"/>
              </a:ext>
            </a:extLst>
          </p:cNvPr>
          <p:cNvCxnSpPr>
            <a:cxnSpLocks/>
            <a:endCxn id="17" idx="0"/>
          </p:cNvCxnSpPr>
          <p:nvPr/>
        </p:nvCxnSpPr>
        <p:spPr>
          <a:xfrm>
            <a:off x="6409944" y="800955"/>
            <a:ext cx="0" cy="4988986"/>
          </a:xfrm>
          <a:prstGeom prst="line">
            <a:avLst/>
          </a:prstGeom>
          <a:ln w="12700">
            <a:prstDash val="sysDash"/>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28108469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a:extLst>
              <a:ext uri="{FF2B5EF4-FFF2-40B4-BE49-F238E27FC236}">
                <a16:creationId xmlns:a16="http://schemas.microsoft.com/office/drawing/2014/main" id="{D0EEF7DF-D503-635E-B992-E06553C7DFC7}"/>
              </a:ext>
            </a:extLst>
          </p:cNvPr>
          <p:cNvSpPr txBox="1"/>
          <p:nvPr/>
        </p:nvSpPr>
        <p:spPr>
          <a:xfrm>
            <a:off x="5760720" y="60276"/>
            <a:ext cx="6372665" cy="424732"/>
          </a:xfrm>
          <a:prstGeom prst="rect">
            <a:avLst/>
          </a:prstGeom>
          <a:noFill/>
          <a:effectLst/>
        </p:spPr>
        <p:txBody>
          <a:bodyPr wrap="square" lIns="91440" tIns="73152" rIns="182880" bIns="73152" rtlCol="0" anchor="t" anchorCtr="0">
            <a:spAutoFit/>
          </a:bodyPr>
          <a:lstStyle/>
          <a:p>
            <a:pPr algn="r"/>
            <a:r>
              <a:rPr lang="en-US" dirty="0">
                <a:solidFill>
                  <a:schemeClr val="tx1">
                    <a:lumMod val="65000"/>
                    <a:lumOff val="35000"/>
                  </a:schemeClr>
                </a:solidFill>
                <a:latin typeface="Century Gothic" panose="020B0502020202020204" pitchFamily="34" charset="0"/>
              </a:rPr>
              <a:t>Simple Project Plan Template</a:t>
            </a:r>
          </a:p>
        </p:txBody>
      </p:sp>
      <p:graphicFrame>
        <p:nvGraphicFramePr>
          <p:cNvPr id="8" name="Table 2">
            <a:extLst>
              <a:ext uri="{FF2B5EF4-FFF2-40B4-BE49-F238E27FC236}">
                <a16:creationId xmlns:a16="http://schemas.microsoft.com/office/drawing/2014/main" id="{0ABA9E3B-A6EF-10D2-1F53-4FC7A2B5D99D}"/>
              </a:ext>
            </a:extLst>
          </p:cNvPr>
          <p:cNvGraphicFramePr>
            <a:graphicFrameLocks noGrp="1"/>
          </p:cNvGraphicFramePr>
          <p:nvPr>
            <p:extLst>
              <p:ext uri="{D42A27DB-BD31-4B8C-83A1-F6EECF244321}">
                <p14:modId xmlns:p14="http://schemas.microsoft.com/office/powerpoint/2010/main" val="2318716364"/>
              </p:ext>
            </p:extLst>
          </p:nvPr>
        </p:nvGraphicFramePr>
        <p:xfrm>
          <a:off x="221175" y="555540"/>
          <a:ext cx="11824836" cy="5147676"/>
        </p:xfrm>
        <a:graphic>
          <a:graphicData uri="http://schemas.openxmlformats.org/drawingml/2006/table">
            <a:tbl>
              <a:tblPr firstRow="1" bandRow="1">
                <a:tableStyleId>{5C22544A-7EE6-4342-B048-85BDC9FD1C3A}</a:tableStyleId>
              </a:tblPr>
              <a:tblGrid>
                <a:gridCol w="1305967">
                  <a:extLst>
                    <a:ext uri="{9D8B030D-6E8A-4147-A177-3AD203B41FA5}">
                      <a16:colId xmlns:a16="http://schemas.microsoft.com/office/drawing/2014/main" val="602210714"/>
                    </a:ext>
                  </a:extLst>
                </a:gridCol>
                <a:gridCol w="2737253">
                  <a:extLst>
                    <a:ext uri="{9D8B030D-6E8A-4147-A177-3AD203B41FA5}">
                      <a16:colId xmlns:a16="http://schemas.microsoft.com/office/drawing/2014/main" val="2264568315"/>
                    </a:ext>
                  </a:extLst>
                </a:gridCol>
                <a:gridCol w="648468">
                  <a:extLst>
                    <a:ext uri="{9D8B030D-6E8A-4147-A177-3AD203B41FA5}">
                      <a16:colId xmlns:a16="http://schemas.microsoft.com/office/drawing/2014/main" val="745651107"/>
                    </a:ext>
                  </a:extLst>
                </a:gridCol>
                <a:gridCol w="648468">
                  <a:extLst>
                    <a:ext uri="{9D8B030D-6E8A-4147-A177-3AD203B41FA5}">
                      <a16:colId xmlns:a16="http://schemas.microsoft.com/office/drawing/2014/main" val="3839570682"/>
                    </a:ext>
                  </a:extLst>
                </a:gridCol>
                <a:gridCol w="648468">
                  <a:extLst>
                    <a:ext uri="{9D8B030D-6E8A-4147-A177-3AD203B41FA5}">
                      <a16:colId xmlns:a16="http://schemas.microsoft.com/office/drawing/2014/main" val="3893106002"/>
                    </a:ext>
                  </a:extLst>
                </a:gridCol>
                <a:gridCol w="648468">
                  <a:extLst>
                    <a:ext uri="{9D8B030D-6E8A-4147-A177-3AD203B41FA5}">
                      <a16:colId xmlns:a16="http://schemas.microsoft.com/office/drawing/2014/main" val="1453603295"/>
                    </a:ext>
                  </a:extLst>
                </a:gridCol>
                <a:gridCol w="648468">
                  <a:extLst>
                    <a:ext uri="{9D8B030D-6E8A-4147-A177-3AD203B41FA5}">
                      <a16:colId xmlns:a16="http://schemas.microsoft.com/office/drawing/2014/main" val="3405603126"/>
                    </a:ext>
                  </a:extLst>
                </a:gridCol>
                <a:gridCol w="648468">
                  <a:extLst>
                    <a:ext uri="{9D8B030D-6E8A-4147-A177-3AD203B41FA5}">
                      <a16:colId xmlns:a16="http://schemas.microsoft.com/office/drawing/2014/main" val="4188645958"/>
                    </a:ext>
                  </a:extLst>
                </a:gridCol>
                <a:gridCol w="648468">
                  <a:extLst>
                    <a:ext uri="{9D8B030D-6E8A-4147-A177-3AD203B41FA5}">
                      <a16:colId xmlns:a16="http://schemas.microsoft.com/office/drawing/2014/main" val="370284219"/>
                    </a:ext>
                  </a:extLst>
                </a:gridCol>
                <a:gridCol w="648468">
                  <a:extLst>
                    <a:ext uri="{9D8B030D-6E8A-4147-A177-3AD203B41FA5}">
                      <a16:colId xmlns:a16="http://schemas.microsoft.com/office/drawing/2014/main" val="2570255189"/>
                    </a:ext>
                  </a:extLst>
                </a:gridCol>
                <a:gridCol w="648468">
                  <a:extLst>
                    <a:ext uri="{9D8B030D-6E8A-4147-A177-3AD203B41FA5}">
                      <a16:colId xmlns:a16="http://schemas.microsoft.com/office/drawing/2014/main" val="4253557748"/>
                    </a:ext>
                  </a:extLst>
                </a:gridCol>
                <a:gridCol w="648468">
                  <a:extLst>
                    <a:ext uri="{9D8B030D-6E8A-4147-A177-3AD203B41FA5}">
                      <a16:colId xmlns:a16="http://schemas.microsoft.com/office/drawing/2014/main" val="732807866"/>
                    </a:ext>
                  </a:extLst>
                </a:gridCol>
                <a:gridCol w="648468">
                  <a:extLst>
                    <a:ext uri="{9D8B030D-6E8A-4147-A177-3AD203B41FA5}">
                      <a16:colId xmlns:a16="http://schemas.microsoft.com/office/drawing/2014/main" val="1262655051"/>
                    </a:ext>
                  </a:extLst>
                </a:gridCol>
                <a:gridCol w="648468">
                  <a:extLst>
                    <a:ext uri="{9D8B030D-6E8A-4147-A177-3AD203B41FA5}">
                      <a16:colId xmlns:a16="http://schemas.microsoft.com/office/drawing/2014/main" val="2519593283"/>
                    </a:ext>
                  </a:extLst>
                </a:gridCol>
              </a:tblGrid>
              <a:tr h="273510">
                <a:tc gridSpan="2">
                  <a:txBody>
                    <a:bodyPr/>
                    <a:lstStyle/>
                    <a:p>
                      <a:endParaRPr lang="en-US" sz="900" b="1"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a:p>
                  </a:txBody>
                  <a:tcPr/>
                </a:tc>
                <a:tc>
                  <a:txBody>
                    <a:bodyPr/>
                    <a:lstStyle/>
                    <a:p>
                      <a:pPr algn="ctr">
                        <a:lnSpc>
                          <a:spcPct val="100000"/>
                        </a:lnSpc>
                      </a:pPr>
                      <a:r>
                        <a:rPr lang="en-US" sz="900" b="1" dirty="0">
                          <a:solidFill>
                            <a:schemeClr val="tx1"/>
                          </a:solidFill>
                          <a:latin typeface="Century Gothic" panose="020B0502020202020204" pitchFamily="34" charset="0"/>
                        </a:rPr>
                        <a:t>JAN</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FEB</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MAR</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APR</a:t>
                      </a: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MAY</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JUN</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JUL</a:t>
                      </a: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AUG</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SEP</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OCT</a:t>
                      </a: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NOV</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DEC</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extLst>
                  <a:ext uri="{0D108BD9-81ED-4DB2-BD59-A6C34878D82A}">
                    <a16:rowId xmlns:a16="http://schemas.microsoft.com/office/drawing/2014/main" val="3619611726"/>
                  </a:ext>
                </a:extLst>
              </a:tr>
              <a:tr h="541574">
                <a:tc>
                  <a:txBody>
                    <a:bodyPr/>
                    <a:lstStyle/>
                    <a:p>
                      <a:pPr>
                        <a:lnSpc>
                          <a:spcPct val="100000"/>
                        </a:lnSpc>
                      </a:pPr>
                      <a:r>
                        <a:rPr lang="en-US" sz="1200" b="0" dirty="0">
                          <a:solidFill>
                            <a:schemeClr val="tx1"/>
                          </a:solidFill>
                          <a:latin typeface="Century Gothic" panose="020B0502020202020204" pitchFamily="34" charset="0"/>
                        </a:rPr>
                        <a:t>Task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2">
                        <a:lumMod val="90000"/>
                      </a:schemeClr>
                    </a:solidFill>
                  </a:tcPr>
                </a:tc>
                <a:tc>
                  <a:txBody>
                    <a:bodyPr/>
                    <a:lstStyle/>
                    <a:p>
                      <a:pPr>
                        <a:lnSpc>
                          <a:spcPct val="100000"/>
                        </a:lnSpc>
                      </a:pPr>
                      <a:r>
                        <a:rPr lang="en-US" sz="1200" b="0" dirty="0">
                          <a:solidFill>
                            <a:schemeClr val="tx1"/>
                          </a:solidFill>
                          <a:latin typeface="Century Gothic" panose="020B0502020202020204" pitchFamily="34" charset="0"/>
                        </a:rPr>
                        <a:t>Task Description</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2">
                        <a:lumMod val="9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extLst>
                  <a:ext uri="{0D108BD9-81ED-4DB2-BD59-A6C34878D82A}">
                    <a16:rowId xmlns:a16="http://schemas.microsoft.com/office/drawing/2014/main" val="2965858687"/>
                  </a:ext>
                </a:extLst>
              </a:tr>
              <a:tr h="541574">
                <a:tc>
                  <a:txBody>
                    <a:bodyPr/>
                    <a:lstStyle/>
                    <a:p>
                      <a:pPr>
                        <a:lnSpc>
                          <a:spcPct val="100000"/>
                        </a:lnSpc>
                      </a:pPr>
                      <a:endParaRPr lang="en-US" sz="12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solidFill>
                            <a:schemeClr val="tx1"/>
                          </a:solidFill>
                          <a:latin typeface="Century Gothic" panose="020B0502020202020204" pitchFamily="34" charset="0"/>
                        </a:rPr>
                        <a:t>Additional Descriptions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4200816345"/>
                  </a:ext>
                </a:extLst>
              </a:tr>
              <a:tr h="5415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latin typeface="Century Gothic" panose="020B0502020202020204" pitchFamily="34" charset="0"/>
                        <a:ea typeface="+mn-ea"/>
                        <a:cs typeface="+mn-cs"/>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2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992502013"/>
                  </a:ext>
                </a:extLst>
              </a:tr>
              <a:tr h="5415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latin typeface="Century Gothic" panose="020B0502020202020204" pitchFamily="34" charset="0"/>
                          <a:ea typeface="+mn-ea"/>
                          <a:cs typeface="+mn-cs"/>
                        </a:rPr>
                        <a:t>Task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2">
                        <a:lumMod val="90000"/>
                      </a:schemeClr>
                    </a:solidFill>
                  </a:tcPr>
                </a:tc>
                <a:tc>
                  <a:txBody>
                    <a:bodyPr/>
                    <a:lstStyle/>
                    <a:p>
                      <a:pPr marL="0" algn="l" defTabSz="914400" rtl="0" eaLnBrk="1" latinLnBrk="0" hangingPunct="1">
                        <a:lnSpc>
                          <a:spcPct val="100000"/>
                        </a:lnSpc>
                      </a:pPr>
                      <a:endParaRPr lang="en-US" sz="1200" b="0" kern="1200" dirty="0">
                        <a:solidFill>
                          <a:schemeClr val="tx1"/>
                        </a:solidFill>
                        <a:latin typeface="Century Gothic" panose="020B0502020202020204" pitchFamily="34" charset="0"/>
                        <a:ea typeface="+mn-ea"/>
                        <a:cs typeface="+mn-cs"/>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2">
                        <a:lumMod val="9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extLst>
                  <a:ext uri="{0D108BD9-81ED-4DB2-BD59-A6C34878D82A}">
                    <a16:rowId xmlns:a16="http://schemas.microsoft.com/office/drawing/2014/main" val="699537522"/>
                  </a:ext>
                </a:extLst>
              </a:tr>
              <a:tr h="5415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latin typeface="Century Gothic" panose="020B0502020202020204" pitchFamily="34" charset="0"/>
                        <a:ea typeface="+mn-ea"/>
                        <a:cs typeface="+mn-cs"/>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algn="l" defTabSz="914400" rtl="0" eaLnBrk="1" latinLnBrk="0" hangingPunct="1">
                        <a:lnSpc>
                          <a:spcPct val="100000"/>
                        </a:lnSpc>
                      </a:pPr>
                      <a:endParaRPr lang="en-US" sz="1200" b="0" kern="1200" dirty="0">
                        <a:solidFill>
                          <a:schemeClr val="tx1"/>
                        </a:solidFill>
                        <a:latin typeface="Century Gothic" panose="020B0502020202020204" pitchFamily="34" charset="0"/>
                        <a:ea typeface="+mn-ea"/>
                        <a:cs typeface="+mn-cs"/>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3119141191"/>
                  </a:ext>
                </a:extLst>
              </a:tr>
              <a:tr h="5415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latin typeface="Century Gothic" panose="020B0502020202020204" pitchFamily="34" charset="0"/>
                        <a:ea typeface="+mn-ea"/>
                        <a:cs typeface="+mn-cs"/>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algn="l" defTabSz="914400" rtl="0" eaLnBrk="1" latinLnBrk="0" hangingPunct="1">
                        <a:lnSpc>
                          <a:spcPct val="100000"/>
                        </a:lnSpc>
                      </a:pPr>
                      <a:endParaRPr lang="en-US" sz="1200" b="0" kern="1200" dirty="0">
                        <a:solidFill>
                          <a:schemeClr val="tx1"/>
                        </a:solidFill>
                        <a:latin typeface="Century Gothic" panose="020B0502020202020204" pitchFamily="34" charset="0"/>
                        <a:ea typeface="+mn-ea"/>
                        <a:cs typeface="+mn-cs"/>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911561401"/>
                  </a:ext>
                </a:extLst>
              </a:tr>
              <a:tr h="5415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latin typeface="Century Gothic" panose="020B0502020202020204" pitchFamily="34" charset="0"/>
                          <a:ea typeface="+mn-ea"/>
                          <a:cs typeface="+mn-cs"/>
                        </a:rPr>
                        <a:t>Task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2">
                        <a:lumMod val="90000"/>
                      </a:schemeClr>
                    </a:solidFill>
                  </a:tcPr>
                </a:tc>
                <a:tc>
                  <a:txBody>
                    <a:bodyPr/>
                    <a:lstStyle/>
                    <a:p>
                      <a:pPr marL="0" algn="l" defTabSz="914400" rtl="0" eaLnBrk="1" latinLnBrk="0" hangingPunct="1">
                        <a:lnSpc>
                          <a:spcPct val="100000"/>
                        </a:lnSpc>
                      </a:pPr>
                      <a:endParaRPr lang="en-US" sz="1200" b="0" kern="1200" dirty="0">
                        <a:solidFill>
                          <a:schemeClr val="tx1"/>
                        </a:solidFill>
                        <a:latin typeface="Century Gothic" panose="020B0502020202020204" pitchFamily="34" charset="0"/>
                        <a:ea typeface="+mn-ea"/>
                        <a:cs typeface="+mn-cs"/>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2">
                        <a:lumMod val="9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2">
                        <a:lumMod val="90000"/>
                        <a:alpha val="20000"/>
                      </a:schemeClr>
                    </a:solidFill>
                  </a:tcPr>
                </a:tc>
                <a:extLst>
                  <a:ext uri="{0D108BD9-81ED-4DB2-BD59-A6C34878D82A}">
                    <a16:rowId xmlns:a16="http://schemas.microsoft.com/office/drawing/2014/main" val="4294209273"/>
                  </a:ext>
                </a:extLst>
              </a:tr>
              <a:tr h="5415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latin typeface="Century Gothic" panose="020B0502020202020204" pitchFamily="34" charset="0"/>
                        <a:ea typeface="+mn-ea"/>
                        <a:cs typeface="+mn-cs"/>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algn="l" defTabSz="914400" rtl="0" eaLnBrk="1" latinLnBrk="0" hangingPunct="1">
                        <a:lnSpc>
                          <a:spcPct val="100000"/>
                        </a:lnSpc>
                      </a:pPr>
                      <a:endParaRPr lang="en-US" sz="1200" b="0" kern="1200" dirty="0">
                        <a:solidFill>
                          <a:schemeClr val="tx1"/>
                        </a:solidFill>
                        <a:latin typeface="Century Gothic" panose="020B0502020202020204" pitchFamily="34" charset="0"/>
                        <a:ea typeface="+mn-ea"/>
                        <a:cs typeface="+mn-cs"/>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2390668724"/>
                  </a:ext>
                </a:extLst>
              </a:tr>
              <a:tr h="54157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latin typeface="Century Gothic" panose="020B0502020202020204" pitchFamily="34" charset="0"/>
                        <a:ea typeface="+mn-ea"/>
                        <a:cs typeface="+mn-cs"/>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algn="l" defTabSz="914400" rtl="0" eaLnBrk="1" latinLnBrk="0" hangingPunct="1">
                        <a:lnSpc>
                          <a:spcPct val="100000"/>
                        </a:lnSpc>
                      </a:pPr>
                      <a:endParaRPr lang="en-US" sz="1200" b="0" kern="1200" dirty="0">
                        <a:solidFill>
                          <a:schemeClr val="tx1"/>
                        </a:solidFill>
                        <a:latin typeface="Century Gothic" panose="020B0502020202020204" pitchFamily="34" charset="0"/>
                        <a:ea typeface="+mn-ea"/>
                        <a:cs typeface="+mn-cs"/>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1699392616"/>
                  </a:ext>
                </a:extLst>
              </a:tr>
            </a:tbl>
          </a:graphicData>
        </a:graphic>
      </p:graphicFrame>
      <p:sp>
        <p:nvSpPr>
          <p:cNvPr id="9" name="Rectangle 8">
            <a:extLst>
              <a:ext uri="{FF2B5EF4-FFF2-40B4-BE49-F238E27FC236}">
                <a16:creationId xmlns:a16="http://schemas.microsoft.com/office/drawing/2014/main" id="{8B0D8BBB-7E5A-2B7E-B69B-E629CBDB7790}"/>
              </a:ext>
            </a:extLst>
          </p:cNvPr>
          <p:cNvSpPr/>
          <p:nvPr/>
        </p:nvSpPr>
        <p:spPr>
          <a:xfrm>
            <a:off x="5013598" y="916378"/>
            <a:ext cx="5209393" cy="36831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37" name="Rectangle 36">
            <a:extLst>
              <a:ext uri="{FF2B5EF4-FFF2-40B4-BE49-F238E27FC236}">
                <a16:creationId xmlns:a16="http://schemas.microsoft.com/office/drawing/2014/main" id="{DA846A5C-1419-A704-E526-CBC389A164A6}"/>
              </a:ext>
            </a:extLst>
          </p:cNvPr>
          <p:cNvSpPr/>
          <p:nvPr/>
        </p:nvSpPr>
        <p:spPr>
          <a:xfrm>
            <a:off x="221175" y="6248685"/>
            <a:ext cx="1828800" cy="437700"/>
          </a:xfrm>
          <a:prstGeom prst="rect">
            <a:avLst/>
          </a:prstGeom>
          <a:solidFill>
            <a:schemeClr val="accent6">
              <a:lumMod val="60000"/>
              <a:lumOff val="40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Title</a:t>
            </a:r>
            <a:endParaRPr lang="en-US" sz="1600" dirty="0">
              <a:solidFill>
                <a:schemeClr val="tx1"/>
              </a:solidFill>
              <a:latin typeface="Century Gothic" panose="020B0502020202020204" pitchFamily="34" charset="0"/>
            </a:endParaRPr>
          </a:p>
        </p:txBody>
      </p:sp>
      <p:sp>
        <p:nvSpPr>
          <p:cNvPr id="39" name="Rectangle 38">
            <a:extLst>
              <a:ext uri="{FF2B5EF4-FFF2-40B4-BE49-F238E27FC236}">
                <a16:creationId xmlns:a16="http://schemas.microsoft.com/office/drawing/2014/main" id="{3FBD1872-4400-036C-02C1-538C574AC292}"/>
              </a:ext>
            </a:extLst>
          </p:cNvPr>
          <p:cNvSpPr/>
          <p:nvPr/>
        </p:nvSpPr>
        <p:spPr>
          <a:xfrm>
            <a:off x="2166912" y="6248685"/>
            <a:ext cx="1828800" cy="437700"/>
          </a:xfrm>
          <a:prstGeom prst="rect">
            <a:avLst/>
          </a:prstGeom>
          <a:solidFill>
            <a:schemeClr val="accent1">
              <a:lumMod val="60000"/>
              <a:lumOff val="40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Title</a:t>
            </a:r>
            <a:endParaRPr lang="en-US" sz="1600" dirty="0">
              <a:solidFill>
                <a:schemeClr val="tx1"/>
              </a:solidFill>
              <a:latin typeface="Century Gothic" panose="020B0502020202020204" pitchFamily="34" charset="0"/>
            </a:endParaRPr>
          </a:p>
        </p:txBody>
      </p:sp>
      <p:sp>
        <p:nvSpPr>
          <p:cNvPr id="2" name="Rectangle 1">
            <a:extLst>
              <a:ext uri="{FF2B5EF4-FFF2-40B4-BE49-F238E27FC236}">
                <a16:creationId xmlns:a16="http://schemas.microsoft.com/office/drawing/2014/main" id="{D2CF070C-DA75-B498-E0B4-25690F994F0B}"/>
              </a:ext>
            </a:extLst>
          </p:cNvPr>
          <p:cNvSpPr/>
          <p:nvPr/>
        </p:nvSpPr>
        <p:spPr>
          <a:xfrm>
            <a:off x="5086749" y="1453085"/>
            <a:ext cx="1888447" cy="36831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3" name="Rectangle 2">
            <a:extLst>
              <a:ext uri="{FF2B5EF4-FFF2-40B4-BE49-F238E27FC236}">
                <a16:creationId xmlns:a16="http://schemas.microsoft.com/office/drawing/2014/main" id="{EE29CCB4-1E81-F0B3-6D00-C72EA1ABED13}"/>
              </a:ext>
            </a:extLst>
          </p:cNvPr>
          <p:cNvSpPr/>
          <p:nvPr/>
        </p:nvSpPr>
        <p:spPr>
          <a:xfrm>
            <a:off x="5564999" y="1989792"/>
            <a:ext cx="1888447" cy="36831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4" name="Rectangle 3">
            <a:extLst>
              <a:ext uri="{FF2B5EF4-FFF2-40B4-BE49-F238E27FC236}">
                <a16:creationId xmlns:a16="http://schemas.microsoft.com/office/drawing/2014/main" id="{9E5EC0A7-FCCD-43A8-C850-09F4A609BBD4}"/>
              </a:ext>
            </a:extLst>
          </p:cNvPr>
          <p:cNvSpPr/>
          <p:nvPr/>
        </p:nvSpPr>
        <p:spPr>
          <a:xfrm>
            <a:off x="6246473" y="2521909"/>
            <a:ext cx="2614063" cy="36831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5" name="Rectangle 4">
            <a:extLst>
              <a:ext uri="{FF2B5EF4-FFF2-40B4-BE49-F238E27FC236}">
                <a16:creationId xmlns:a16="http://schemas.microsoft.com/office/drawing/2014/main" id="{5A2C3000-3EA0-B71B-23FD-1751C8A3DD7F}"/>
              </a:ext>
            </a:extLst>
          </p:cNvPr>
          <p:cNvSpPr/>
          <p:nvPr/>
        </p:nvSpPr>
        <p:spPr>
          <a:xfrm>
            <a:off x="8862343" y="2521909"/>
            <a:ext cx="2713961" cy="37290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6" name="Rectangle 5">
            <a:extLst>
              <a:ext uri="{FF2B5EF4-FFF2-40B4-BE49-F238E27FC236}">
                <a16:creationId xmlns:a16="http://schemas.microsoft.com/office/drawing/2014/main" id="{88004AB7-7A58-8799-A709-E4D40ADE233E}"/>
              </a:ext>
            </a:extLst>
          </p:cNvPr>
          <p:cNvSpPr/>
          <p:nvPr/>
        </p:nvSpPr>
        <p:spPr>
          <a:xfrm>
            <a:off x="6246473" y="3079084"/>
            <a:ext cx="2614063" cy="36831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7" name="Rectangle 6">
            <a:extLst>
              <a:ext uri="{FF2B5EF4-FFF2-40B4-BE49-F238E27FC236}">
                <a16:creationId xmlns:a16="http://schemas.microsoft.com/office/drawing/2014/main" id="{FB774F58-268E-58E2-A817-027F10585169}"/>
              </a:ext>
            </a:extLst>
          </p:cNvPr>
          <p:cNvSpPr/>
          <p:nvPr/>
        </p:nvSpPr>
        <p:spPr>
          <a:xfrm>
            <a:off x="6975196" y="3617633"/>
            <a:ext cx="2614063" cy="36831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10" name="Rectangle 9">
            <a:extLst>
              <a:ext uri="{FF2B5EF4-FFF2-40B4-BE49-F238E27FC236}">
                <a16:creationId xmlns:a16="http://schemas.microsoft.com/office/drawing/2014/main" id="{BEF466D2-0938-6E4C-33F1-952CCF03EA70}"/>
              </a:ext>
            </a:extLst>
          </p:cNvPr>
          <p:cNvSpPr/>
          <p:nvPr/>
        </p:nvSpPr>
        <p:spPr>
          <a:xfrm>
            <a:off x="7661777" y="4156182"/>
            <a:ext cx="2614063" cy="36831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14" name="Rectangle 13">
            <a:extLst>
              <a:ext uri="{FF2B5EF4-FFF2-40B4-BE49-F238E27FC236}">
                <a16:creationId xmlns:a16="http://schemas.microsoft.com/office/drawing/2014/main" id="{D5F4E53E-29D1-06B7-2237-708F5A52989D}"/>
              </a:ext>
            </a:extLst>
          </p:cNvPr>
          <p:cNvSpPr/>
          <p:nvPr/>
        </p:nvSpPr>
        <p:spPr>
          <a:xfrm>
            <a:off x="8168605" y="4708767"/>
            <a:ext cx="2107236" cy="36831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15" name="Rectangle 14">
            <a:extLst>
              <a:ext uri="{FF2B5EF4-FFF2-40B4-BE49-F238E27FC236}">
                <a16:creationId xmlns:a16="http://schemas.microsoft.com/office/drawing/2014/main" id="{708B9884-0000-6B55-47AD-87FC61680B8E}"/>
              </a:ext>
            </a:extLst>
          </p:cNvPr>
          <p:cNvSpPr/>
          <p:nvPr/>
        </p:nvSpPr>
        <p:spPr>
          <a:xfrm>
            <a:off x="9589259" y="5247688"/>
            <a:ext cx="2381566" cy="36831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17" name="Rectangle 16">
            <a:extLst>
              <a:ext uri="{FF2B5EF4-FFF2-40B4-BE49-F238E27FC236}">
                <a16:creationId xmlns:a16="http://schemas.microsoft.com/office/drawing/2014/main" id="{2DE8DEB4-CCE6-947B-BF8A-D48216CB151C}"/>
              </a:ext>
            </a:extLst>
          </p:cNvPr>
          <p:cNvSpPr/>
          <p:nvPr/>
        </p:nvSpPr>
        <p:spPr>
          <a:xfrm>
            <a:off x="5932248" y="5789941"/>
            <a:ext cx="955391" cy="368319"/>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tx1"/>
                </a:solidFill>
                <a:latin typeface="Century Gothic" panose="020B0502020202020204" pitchFamily="34" charset="0"/>
              </a:rPr>
              <a:t>Today</a:t>
            </a:r>
          </a:p>
        </p:txBody>
      </p:sp>
      <p:cxnSp>
        <p:nvCxnSpPr>
          <p:cNvPr id="21" name="Straight Connector 20">
            <a:extLst>
              <a:ext uri="{FF2B5EF4-FFF2-40B4-BE49-F238E27FC236}">
                <a16:creationId xmlns:a16="http://schemas.microsoft.com/office/drawing/2014/main" id="{76617985-0F5F-F5DC-D622-2DF4BAE1E149}"/>
              </a:ext>
            </a:extLst>
          </p:cNvPr>
          <p:cNvCxnSpPr>
            <a:cxnSpLocks/>
            <a:endCxn id="17" idx="0"/>
          </p:cNvCxnSpPr>
          <p:nvPr/>
        </p:nvCxnSpPr>
        <p:spPr>
          <a:xfrm>
            <a:off x="6409944" y="800955"/>
            <a:ext cx="0" cy="4988986"/>
          </a:xfrm>
          <a:prstGeom prst="line">
            <a:avLst/>
          </a:prstGeom>
          <a:ln w="12700">
            <a:prstDash val="sysDash"/>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29904079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9466267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15329</TotalTime>
  <Words>270</Words>
  <Application>Microsoft Macintosh PowerPoint</Application>
  <PresentationFormat>Widescreen</PresentationFormat>
  <Paragraphs>59</Paragraphs>
  <Slides>4</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Allison Okonczak</cp:lastModifiedBy>
  <cp:revision>154</cp:revision>
  <cp:lastPrinted>2020-08-31T22:23:58Z</cp:lastPrinted>
  <dcterms:created xsi:type="dcterms:W3CDTF">2021-07-07T23:54:57Z</dcterms:created>
  <dcterms:modified xsi:type="dcterms:W3CDTF">2024-05-22T20:50:02Z</dcterms:modified>
</cp:coreProperties>
</file>