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0" r:id="rId2"/>
    <p:sldId id="35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BFF"/>
    <a:srgbClr val="8EF3FF"/>
    <a:srgbClr val="86E5F1"/>
    <a:srgbClr val="F04C13"/>
    <a:srgbClr val="FE5A01"/>
    <a:srgbClr val="FCE4D6"/>
    <a:srgbClr val="FF7C46"/>
    <a:srgbClr val="F3F0F0"/>
    <a:srgbClr val="E6DFDB"/>
    <a:srgbClr val="EDE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86447"/>
  </p:normalViewPr>
  <p:slideViewPr>
    <p:cSldViewPr snapToGrid="0" snapToObjects="1">
      <p:cViewPr varScale="1">
        <p:scale>
          <a:sx n="128" d="100"/>
          <a:sy n="128" d="100"/>
        </p:scale>
        <p:origin x="3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57&amp;utm_source=template-powerpoint&amp;utm_medium=content&amp;utm_campaign=Simple+Risk+and+Opportunity+Example-powerpoint-12057&amp;lpa=Simple+Risk+and+Opportunity+Example+powerpoint+1205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SIMPLE RISK AND OPPORTUNITY – EXAMPLE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237850" y="288532"/>
            <a:ext cx="3534054" cy="490440"/>
          </a:xfrm>
          <a:prstGeom prst="rect">
            <a:avLst/>
          </a:prstGeom>
        </p:spPr>
      </p:pic>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427597797"/>
              </p:ext>
            </p:extLst>
          </p:nvPr>
        </p:nvGraphicFramePr>
        <p:xfrm>
          <a:off x="368972" y="1314677"/>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Slow competitors improving turnaround, operations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Custom specialty firms dropping volume prices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Costs of new equipment and staff pinch margins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Design talent leaves company</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Demand drops for high-end</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2230828465"/>
              </p:ext>
            </p:extLst>
          </p:nvPr>
        </p:nvGraphicFramePr>
        <p:xfrm>
          <a:off x="6230854" y="1318585"/>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Be first mover in fast-growing companies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Expand supplier sources for high-end</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Upgrade machinery to improve turnaround times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Improve capacity and scheduling</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Improve price breaks for volume</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426051"/>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2" name="Graphic 10">
            <a:extLst>
              <a:ext uri="{FF2B5EF4-FFF2-40B4-BE49-F238E27FC236}">
                <a16:creationId xmlns:a16="http://schemas.microsoft.com/office/drawing/2014/main" id="{BEC2D314-E659-61CA-26A8-38AD747823FC}"/>
              </a:ext>
            </a:extLst>
          </p:cNvPr>
          <p:cNvGrpSpPr/>
          <p:nvPr/>
        </p:nvGrpSpPr>
        <p:grpSpPr>
          <a:xfrm>
            <a:off x="1351276" y="1558285"/>
            <a:ext cx="1434727" cy="405448"/>
            <a:chOff x="0" y="0"/>
            <a:chExt cx="1664969" cy="471487"/>
          </a:xfrm>
          <a:solidFill>
            <a:srgbClr val="000000"/>
          </a:solidFill>
        </p:grpSpPr>
        <p:sp>
          <p:nvSpPr>
            <p:cNvPr id="475" name="Freeform 474">
              <a:extLst>
                <a:ext uri="{FF2B5EF4-FFF2-40B4-BE49-F238E27FC236}">
                  <a16:creationId xmlns:a16="http://schemas.microsoft.com/office/drawing/2014/main" id="{5321E2B5-3B89-F68C-D394-ABA11D4F3F63}"/>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83D62E1B-74F4-62C5-B4DA-4AB2E38CA7E9}"/>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054AAF0-6414-3268-DF70-69FB9E6230D9}"/>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A60760A3-5166-480D-8397-7D742F3DA33E}"/>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425188"/>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454" name="Graphic 10">
            <a:extLst>
              <a:ext uri="{FF2B5EF4-FFF2-40B4-BE49-F238E27FC236}">
                <a16:creationId xmlns:a16="http://schemas.microsoft.com/office/drawing/2014/main" id="{2B2EDA0E-414E-9EDF-FEFB-452C636F173F}"/>
              </a:ext>
            </a:extLst>
          </p:cNvPr>
          <p:cNvGrpSpPr/>
          <p:nvPr/>
        </p:nvGrpSpPr>
        <p:grpSpPr>
          <a:xfrm>
            <a:off x="7249447" y="1558285"/>
            <a:ext cx="4112931" cy="407060"/>
            <a:chOff x="0" y="0"/>
            <a:chExt cx="4772977" cy="473392"/>
          </a:xfrm>
          <a:solidFill>
            <a:srgbClr val="000000"/>
          </a:solidFill>
        </p:grpSpPr>
        <p:sp>
          <p:nvSpPr>
            <p:cNvPr id="455" name="Freeform 454">
              <a:extLst>
                <a:ext uri="{FF2B5EF4-FFF2-40B4-BE49-F238E27FC236}">
                  <a16:creationId xmlns:a16="http://schemas.microsoft.com/office/drawing/2014/main" id="{1CC8FCF8-5F1D-1FFA-FFA5-3AA55C411412}"/>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E3A6EB1F-471F-2B78-0303-1CC715E1C2C2}"/>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83C30B8F-6DBA-3E49-4A8E-91BCDD3FA06E}"/>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FE0729AD-CE15-ADFF-ACB5-7C93AD7A9A33}"/>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91832D49-462D-F2D5-F695-C9899A131849}"/>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FC49FEAA-8F2D-8396-44E3-2C49AB763232}"/>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3DA895B-3A7D-AB96-C5AD-E4225B1F9A2C}"/>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BF8F959E-2F9A-0354-671C-27D6EA81C42C}"/>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1DB84C7E-CEDE-CD0A-AAB1-511DE0B41359}"/>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5EF6439E-E3C3-9B08-55FA-7F63B5EFEB31}"/>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C2346A08-142F-A805-F5DD-EB6903576CC1}"/>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02586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RISK AND OPPORTUNITY</a:t>
            </a:r>
          </a:p>
        </p:txBody>
      </p:sp>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2738767196"/>
              </p:ext>
            </p:extLst>
          </p:nvPr>
        </p:nvGraphicFramePr>
        <p:xfrm>
          <a:off x="368972" y="953718"/>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7620982"/>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1629780942"/>
              </p:ext>
            </p:extLst>
          </p:nvPr>
        </p:nvGraphicFramePr>
        <p:xfrm>
          <a:off x="6230854" y="957626"/>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85312866"/>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065092"/>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2" name="Graphic 10">
            <a:extLst>
              <a:ext uri="{FF2B5EF4-FFF2-40B4-BE49-F238E27FC236}">
                <a16:creationId xmlns:a16="http://schemas.microsoft.com/office/drawing/2014/main" id="{BEC2D314-E659-61CA-26A8-38AD747823FC}"/>
              </a:ext>
            </a:extLst>
          </p:cNvPr>
          <p:cNvGrpSpPr/>
          <p:nvPr/>
        </p:nvGrpSpPr>
        <p:grpSpPr>
          <a:xfrm>
            <a:off x="1351276" y="1197326"/>
            <a:ext cx="1434727" cy="405448"/>
            <a:chOff x="0" y="0"/>
            <a:chExt cx="1664969" cy="471487"/>
          </a:xfrm>
          <a:solidFill>
            <a:srgbClr val="000000"/>
          </a:solidFill>
        </p:grpSpPr>
        <p:sp>
          <p:nvSpPr>
            <p:cNvPr id="475" name="Freeform 474">
              <a:extLst>
                <a:ext uri="{FF2B5EF4-FFF2-40B4-BE49-F238E27FC236}">
                  <a16:creationId xmlns:a16="http://schemas.microsoft.com/office/drawing/2014/main" id="{5321E2B5-3B89-F68C-D394-ABA11D4F3F63}"/>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83D62E1B-74F4-62C5-B4DA-4AB2E38CA7E9}"/>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054AAF0-6414-3268-DF70-69FB9E6230D9}"/>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A60760A3-5166-480D-8397-7D742F3DA33E}"/>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064229"/>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454" name="Graphic 10">
            <a:extLst>
              <a:ext uri="{FF2B5EF4-FFF2-40B4-BE49-F238E27FC236}">
                <a16:creationId xmlns:a16="http://schemas.microsoft.com/office/drawing/2014/main" id="{2B2EDA0E-414E-9EDF-FEFB-452C636F173F}"/>
              </a:ext>
            </a:extLst>
          </p:cNvPr>
          <p:cNvGrpSpPr/>
          <p:nvPr/>
        </p:nvGrpSpPr>
        <p:grpSpPr>
          <a:xfrm>
            <a:off x="7249447" y="1197326"/>
            <a:ext cx="4112931" cy="407060"/>
            <a:chOff x="0" y="0"/>
            <a:chExt cx="4772977" cy="473392"/>
          </a:xfrm>
          <a:solidFill>
            <a:srgbClr val="000000"/>
          </a:solidFill>
        </p:grpSpPr>
        <p:sp>
          <p:nvSpPr>
            <p:cNvPr id="455" name="Freeform 454">
              <a:extLst>
                <a:ext uri="{FF2B5EF4-FFF2-40B4-BE49-F238E27FC236}">
                  <a16:creationId xmlns:a16="http://schemas.microsoft.com/office/drawing/2014/main" id="{1CC8FCF8-5F1D-1FFA-FFA5-3AA55C411412}"/>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E3A6EB1F-471F-2B78-0303-1CC715E1C2C2}"/>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83C30B8F-6DBA-3E49-4A8E-91BCDD3FA06E}"/>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FE0729AD-CE15-ADFF-ACB5-7C93AD7A9A33}"/>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91832D49-462D-F2D5-F695-C9899A131849}"/>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FC49FEAA-8F2D-8396-44E3-2C49AB763232}"/>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3DA895B-3A7D-AB96-C5AD-E4225B1F9A2C}"/>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BF8F959E-2F9A-0354-671C-27D6EA81C42C}"/>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1DB84C7E-CEDE-CD0A-AAB1-511DE0B41359}"/>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5EF6439E-E3C3-9B08-55FA-7F63B5EFEB31}"/>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C2346A08-142F-A805-F5DD-EB6903576CC1}"/>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13840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2430</TotalTime>
  <Words>177</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56</cp:revision>
  <cp:lastPrinted>2020-08-31T22:23:58Z</cp:lastPrinted>
  <dcterms:created xsi:type="dcterms:W3CDTF">2021-07-07T23:54:57Z</dcterms:created>
  <dcterms:modified xsi:type="dcterms:W3CDTF">2024-05-23T16:08:13Z</dcterms:modified>
</cp:coreProperties>
</file>