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53" r:id="rId2"/>
    <p:sldId id="382" r:id="rId3"/>
    <p:sldId id="385"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46D6D"/>
    <a:srgbClr val="2E75B5"/>
    <a:srgbClr val="FCE2FD"/>
    <a:srgbClr val="D5169C"/>
    <a:srgbClr val="0E4D4D"/>
    <a:srgbClr val="1A4532"/>
    <a:srgbClr val="296D4F"/>
    <a:srgbClr val="29431A"/>
    <a:srgbClr val="3A5D25"/>
    <a:srgbClr val="507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558" autoAdjust="0"/>
    <p:restoredTop sz="96058"/>
  </p:normalViewPr>
  <p:slideViewPr>
    <p:cSldViewPr snapToGrid="0" snapToObjects="1">
      <p:cViewPr varScale="1">
        <p:scale>
          <a:sx n="128" d="100"/>
          <a:sy n="128" d="100"/>
        </p:scale>
        <p:origin x="288"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5/7/24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32988583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6936026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23794455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5/7/24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5/7/24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5/7/24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5/7/24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5/7/24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5/7/24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5/7/24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5/7/24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5/7/24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997&amp;utm_source=template-powerpoint&amp;utm_medium=content&amp;utm_campaign=Sample+Simple+Scenario+Analysis-powerpoint-11997&amp;lpa=Sample+Simple+Scenario+Analysis+powerpoint+11997"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bg1"/>
            </a:gs>
            <a:gs pos="89000">
              <a:srgbClr val="EAEEF3"/>
            </a:gs>
          </a:gsLst>
          <a:lin ang="0" scaled="0"/>
        </a:gra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893F1B0-D8E0-1318-EACD-C96140D00B6F}"/>
              </a:ext>
            </a:extLst>
          </p:cNvPr>
          <p:cNvSpPr txBox="1"/>
          <p:nvPr/>
        </p:nvSpPr>
        <p:spPr>
          <a:xfrm>
            <a:off x="249647" y="282533"/>
            <a:ext cx="6772019" cy="1077218"/>
          </a:xfrm>
          <a:prstGeom prst="rect">
            <a:avLst/>
          </a:prstGeom>
          <a:noFill/>
          <a:effectLst/>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Simple Scenario Analysis Presentation Template – Example</a:t>
            </a:r>
          </a:p>
        </p:txBody>
      </p:sp>
      <p:pic>
        <p:nvPicPr>
          <p:cNvPr id="33" name="Picture 32">
            <a:hlinkClick r:id="rId3"/>
            <a:extLst>
              <a:ext uri="{FF2B5EF4-FFF2-40B4-BE49-F238E27FC236}">
                <a16:creationId xmlns:a16="http://schemas.microsoft.com/office/drawing/2014/main" id="{4A18805D-093D-9D7D-D8FB-8A0263548A9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231366" y="298882"/>
            <a:ext cx="4678423" cy="649251"/>
          </a:xfrm>
          <a:prstGeom prst="rect">
            <a:avLst/>
          </a:prstGeom>
        </p:spPr>
      </p:pic>
      <p:sp>
        <p:nvSpPr>
          <p:cNvPr id="2" name="TextBox 1">
            <a:extLst>
              <a:ext uri="{FF2B5EF4-FFF2-40B4-BE49-F238E27FC236}">
                <a16:creationId xmlns:a16="http://schemas.microsoft.com/office/drawing/2014/main" id="{84690F8F-710E-1218-DB70-23E7DC32E840}"/>
              </a:ext>
            </a:extLst>
          </p:cNvPr>
          <p:cNvSpPr txBox="1"/>
          <p:nvPr/>
        </p:nvSpPr>
        <p:spPr>
          <a:xfrm>
            <a:off x="293144" y="1473715"/>
            <a:ext cx="4558256" cy="4855560"/>
          </a:xfrm>
          <a:prstGeom prst="rect">
            <a:avLst/>
          </a:prstGeom>
          <a:noFill/>
        </p:spPr>
        <p:txBody>
          <a:bodyPr wrap="square" rtlCol="0">
            <a:spAutoFit/>
          </a:bodyPr>
          <a:lstStyle/>
          <a:p>
            <a:pPr algn="l" rtl="0">
              <a:lnSpc>
                <a:spcPct val="150000"/>
              </a:lnSpc>
              <a:spcBef>
                <a:spcPts val="0"/>
              </a:spcBef>
              <a:spcAft>
                <a:spcPts val="0"/>
              </a:spcAft>
            </a:pPr>
            <a:r>
              <a:rPr lang="en-US" sz="1300" b="1" i="0" u="none" strike="noStrike" dirty="0">
                <a:solidFill>
                  <a:srgbClr val="000000"/>
                </a:solidFill>
                <a:effectLst/>
                <a:latin typeface="Century Gothic" panose="020B0502020202020204" pitchFamily="34" charset="0"/>
              </a:rPr>
              <a:t>When to Use This Template: </a:t>
            </a:r>
            <a:r>
              <a:rPr lang="en-US" sz="1300" i="0" u="none" strike="noStrike" dirty="0">
                <a:solidFill>
                  <a:srgbClr val="000000"/>
                </a:solidFill>
                <a:effectLst/>
                <a:latin typeface="Century Gothic" panose="020B0502020202020204" pitchFamily="34" charset="0"/>
              </a:rPr>
              <a:t>Opt for this simple scenario analysis presentation template when you need to communicate straightforward scenario analyses to your team or stakeholders. With or without sample data, the template is particularly useful for team leaders and small business owners who must present basic scenario outcomes clearly during meetings or strategy sessions. </a:t>
            </a:r>
          </a:p>
          <a:p>
            <a:pPr algn="l" rtl="0">
              <a:lnSpc>
                <a:spcPct val="150000"/>
              </a:lnSpc>
              <a:spcBef>
                <a:spcPts val="0"/>
              </a:spcBef>
              <a:spcAft>
                <a:spcPts val="0"/>
              </a:spcAft>
            </a:pPr>
            <a:r>
              <a:rPr lang="en-US" sz="1300" i="0" u="none" strike="noStrike" dirty="0">
                <a:solidFill>
                  <a:srgbClr val="000000"/>
                </a:solidFill>
                <a:effectLst/>
                <a:latin typeface="Century Gothic" panose="020B0502020202020204" pitchFamily="34" charset="0"/>
              </a:rPr>
              <a:t>  </a:t>
            </a:r>
          </a:p>
          <a:p>
            <a:pPr algn="l" rtl="0">
              <a:lnSpc>
                <a:spcPct val="150000"/>
              </a:lnSpc>
              <a:spcBef>
                <a:spcPts val="0"/>
              </a:spcBef>
              <a:spcAft>
                <a:spcPts val="0"/>
              </a:spcAft>
            </a:pPr>
            <a:r>
              <a:rPr lang="en-US" sz="1300" b="1" i="0" u="none" strike="noStrike" dirty="0">
                <a:solidFill>
                  <a:srgbClr val="000000"/>
                </a:solidFill>
                <a:effectLst/>
                <a:latin typeface="Century Gothic" panose="020B0502020202020204" pitchFamily="34" charset="0"/>
              </a:rPr>
              <a:t>Notable Template Features: </a:t>
            </a:r>
            <a:r>
              <a:rPr lang="en-US" sz="1300" i="0" u="none" strike="noStrike" dirty="0">
                <a:solidFill>
                  <a:srgbClr val="000000"/>
                </a:solidFill>
                <a:effectLst/>
                <a:latin typeface="Century Gothic" panose="020B0502020202020204" pitchFamily="34" charset="0"/>
              </a:rPr>
              <a:t>This template offers a streamlined format perfect for presentations. Key features include intuitive slide layouts for outlining scenarios and their impacts, along with visual aids to enhance understanding. The template is designed to convey scenario analysis effectively without overwhelming your audience. </a:t>
            </a:r>
          </a:p>
        </p:txBody>
      </p:sp>
      <p:pic>
        <p:nvPicPr>
          <p:cNvPr id="7" name="Picture 6">
            <a:extLst>
              <a:ext uri="{FF2B5EF4-FFF2-40B4-BE49-F238E27FC236}">
                <a16:creationId xmlns:a16="http://schemas.microsoft.com/office/drawing/2014/main" id="{C1B028CC-25B9-7F56-5803-4FF41E07A98F}"/>
              </a:ext>
            </a:extLst>
          </p:cNvPr>
          <p:cNvPicPr>
            <a:picLocks noChangeAspect="1"/>
          </p:cNvPicPr>
          <p:nvPr/>
        </p:nvPicPr>
        <p:blipFill>
          <a:blip r:embed="rId5"/>
          <a:srcRect/>
          <a:stretch/>
        </p:blipFill>
        <p:spPr>
          <a:xfrm>
            <a:off x="5113303" y="1595287"/>
            <a:ext cx="6772019" cy="3816488"/>
          </a:xfrm>
          <a:prstGeom prst="rect">
            <a:avLst/>
          </a:prstGeom>
          <a:effectLst>
            <a:outerShdw blurRad="101157" dist="38100" dir="2700000" algn="tl" rotWithShape="0">
              <a:prstClr val="black">
                <a:alpha val="40000"/>
              </a:prstClr>
            </a:outerShdw>
          </a:effectLst>
        </p:spPr>
      </p:pic>
    </p:spTree>
    <p:extLst>
      <p:ext uri="{BB962C8B-B14F-4D97-AF65-F5344CB8AC3E}">
        <p14:creationId xmlns:p14="http://schemas.microsoft.com/office/powerpoint/2010/main" val="33797377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BC4CC84A-D192-1E17-1112-2F240D2B7762}"/>
              </a:ext>
            </a:extLst>
          </p:cNvPr>
          <p:cNvGraphicFramePr>
            <a:graphicFrameLocks noGrp="1"/>
          </p:cNvGraphicFramePr>
          <p:nvPr>
            <p:extLst>
              <p:ext uri="{D42A27DB-BD31-4B8C-83A1-F6EECF244321}">
                <p14:modId xmlns:p14="http://schemas.microsoft.com/office/powerpoint/2010/main" val="1711412924"/>
              </p:ext>
            </p:extLst>
          </p:nvPr>
        </p:nvGraphicFramePr>
        <p:xfrm>
          <a:off x="298174" y="178904"/>
          <a:ext cx="11601729" cy="6347677"/>
        </p:xfrm>
        <a:graphic>
          <a:graphicData uri="http://schemas.openxmlformats.org/drawingml/2006/table">
            <a:tbl>
              <a:tblPr>
                <a:tableStyleId>{5C22544A-7EE6-4342-B048-85BDC9FD1C3A}</a:tableStyleId>
              </a:tblPr>
              <a:tblGrid>
                <a:gridCol w="288235">
                  <a:extLst>
                    <a:ext uri="{9D8B030D-6E8A-4147-A177-3AD203B41FA5}">
                      <a16:colId xmlns:a16="http://schemas.microsoft.com/office/drawing/2014/main" val="867580656"/>
                    </a:ext>
                  </a:extLst>
                </a:gridCol>
                <a:gridCol w="1789043">
                  <a:extLst>
                    <a:ext uri="{9D8B030D-6E8A-4147-A177-3AD203B41FA5}">
                      <a16:colId xmlns:a16="http://schemas.microsoft.com/office/drawing/2014/main" val="3295703701"/>
                    </a:ext>
                  </a:extLst>
                </a:gridCol>
                <a:gridCol w="2037522">
                  <a:extLst>
                    <a:ext uri="{9D8B030D-6E8A-4147-A177-3AD203B41FA5}">
                      <a16:colId xmlns:a16="http://schemas.microsoft.com/office/drawing/2014/main" val="1582733205"/>
                    </a:ext>
                  </a:extLst>
                </a:gridCol>
                <a:gridCol w="2495643">
                  <a:extLst>
                    <a:ext uri="{9D8B030D-6E8A-4147-A177-3AD203B41FA5}">
                      <a16:colId xmlns:a16="http://schemas.microsoft.com/office/drawing/2014/main" val="2837148982"/>
                    </a:ext>
                  </a:extLst>
                </a:gridCol>
                <a:gridCol w="2495643">
                  <a:extLst>
                    <a:ext uri="{9D8B030D-6E8A-4147-A177-3AD203B41FA5}">
                      <a16:colId xmlns:a16="http://schemas.microsoft.com/office/drawing/2014/main" val="3351947120"/>
                    </a:ext>
                  </a:extLst>
                </a:gridCol>
                <a:gridCol w="2495643">
                  <a:extLst>
                    <a:ext uri="{9D8B030D-6E8A-4147-A177-3AD203B41FA5}">
                      <a16:colId xmlns:a16="http://schemas.microsoft.com/office/drawing/2014/main" val="739977279"/>
                    </a:ext>
                  </a:extLst>
                </a:gridCol>
              </a:tblGrid>
              <a:tr h="312637">
                <a:tc>
                  <a:txBody>
                    <a:bodyPr/>
                    <a:lstStyle/>
                    <a:p>
                      <a:pPr algn="l" fontAlgn="t"/>
                      <a:endParaRPr lang="en-US" sz="1600" b="0" i="0" u="none" strike="noStrike" dirty="0">
                        <a:solidFill>
                          <a:srgbClr val="595959"/>
                        </a:solidFill>
                        <a:effectLst/>
                        <a:latin typeface="Century Gothic" panose="020B0502020202020204" pitchFamily="34" charset="0"/>
                      </a:endParaRPr>
                    </a:p>
                  </a:txBody>
                  <a:tcPr marL="85725" marR="9525" marT="9525" marB="0">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t"/>
                      <a:r>
                        <a:rPr lang="en-US" sz="1600" b="0" i="0" u="none" strike="noStrike" dirty="0">
                          <a:solidFill>
                            <a:srgbClr val="595959"/>
                          </a:solidFill>
                          <a:effectLst/>
                          <a:latin typeface="Century Gothic" panose="020B0502020202020204" pitchFamily="34" charset="0"/>
                        </a:rPr>
                        <a:t>Category</a:t>
                      </a:r>
                    </a:p>
                  </a:txBody>
                  <a:tcPr marL="85725" marR="9525" marT="9525"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t"/>
                      <a:r>
                        <a:rPr lang="en-US" sz="1600" b="0" i="0" u="none" strike="noStrike" dirty="0">
                          <a:solidFill>
                            <a:srgbClr val="595959"/>
                          </a:solidFill>
                          <a:effectLst/>
                          <a:latin typeface="Century Gothic" panose="020B0502020202020204" pitchFamily="34" charset="0"/>
                        </a:rPr>
                        <a:t>Future Inquiry</a:t>
                      </a:r>
                    </a:p>
                  </a:txBody>
                  <a:tcPr marL="85725" marR="9525" marT="9525"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t"/>
                      <a:r>
                        <a:rPr lang="en-US" sz="1600" b="0" i="0" u="none" strike="noStrike" dirty="0">
                          <a:solidFill>
                            <a:srgbClr val="595959"/>
                          </a:solidFill>
                          <a:effectLst/>
                          <a:latin typeface="Century Gothic" panose="020B0502020202020204" pitchFamily="34" charset="0"/>
                        </a:rPr>
                        <a:t>Modeling Focus</a:t>
                      </a:r>
                    </a:p>
                  </a:txBody>
                  <a:tcPr marL="85725" marR="9525" marT="9525"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t"/>
                      <a:r>
                        <a:rPr lang="en-US" sz="1600" b="0" i="0" u="none" strike="noStrike" dirty="0">
                          <a:solidFill>
                            <a:srgbClr val="595959"/>
                          </a:solidFill>
                          <a:effectLst/>
                          <a:latin typeface="Century Gothic" panose="020B0502020202020204" pitchFamily="34" charset="0"/>
                        </a:rPr>
                        <a:t>Influencing Factors</a:t>
                      </a:r>
                    </a:p>
                  </a:txBody>
                  <a:tcPr marL="85725" marR="9525" marT="9525"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t"/>
                      <a:r>
                        <a:rPr lang="en-US" sz="1600" b="0" i="0" u="none" strike="noStrike" dirty="0">
                          <a:solidFill>
                            <a:srgbClr val="595959"/>
                          </a:solidFill>
                          <a:effectLst/>
                          <a:latin typeface="Century Gothic" panose="020B0502020202020204" pitchFamily="34" charset="0"/>
                        </a:rPr>
                        <a:t>Response Strategies</a:t>
                      </a:r>
                    </a:p>
                  </a:txBody>
                  <a:tcPr marL="85725" marR="9525" marT="9525" marB="0">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90204753"/>
                  </a:ext>
                </a:extLst>
              </a:tr>
              <a:tr h="2011680">
                <a:tc>
                  <a:txBody>
                    <a:bodyPr/>
                    <a:lstStyle/>
                    <a:p>
                      <a:pPr algn="ctr" fontAlgn="ctr"/>
                      <a:r>
                        <a:rPr lang="en-US" sz="1200" b="0" i="0" u="none" strike="noStrike" dirty="0">
                          <a:solidFill>
                            <a:schemeClr val="bg1"/>
                          </a:solidFill>
                          <a:effectLst/>
                          <a:latin typeface="Century Gothic" panose="020B0502020202020204" pitchFamily="34" charset="0"/>
                        </a:rPr>
                        <a:t>Predictive Analysis</a:t>
                      </a:r>
                    </a:p>
                  </a:txBody>
                  <a:tcPr marL="54696" marR="6077" marT="6077" marB="0" vert="vert27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extLst>
                  <a:ext uri="{0D108BD9-81ED-4DB2-BD59-A6C34878D82A}">
                    <a16:rowId xmlns:a16="http://schemas.microsoft.com/office/drawing/2014/main" val="4017228775"/>
                  </a:ext>
                </a:extLst>
              </a:tr>
              <a:tr h="2011680">
                <a:tc>
                  <a:txBody>
                    <a:bodyPr/>
                    <a:lstStyle/>
                    <a:p>
                      <a:pPr algn="ctr" fontAlgn="ctr"/>
                      <a:r>
                        <a:rPr lang="en-US" sz="1200" b="0" i="0" u="none" strike="noStrike" dirty="0">
                          <a:solidFill>
                            <a:schemeClr val="bg1"/>
                          </a:solidFill>
                          <a:effectLst/>
                          <a:latin typeface="Century Gothic" panose="020B0502020202020204" pitchFamily="34" charset="0"/>
                        </a:rPr>
                        <a:t>Exploration Scenarios</a:t>
                      </a:r>
                    </a:p>
                  </a:txBody>
                  <a:tcPr marL="54696" marR="6077" marT="6077" marB="0" vert="vert27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25000"/>
                      </a:schemeClr>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extLst>
                  <a:ext uri="{0D108BD9-81ED-4DB2-BD59-A6C34878D82A}">
                    <a16:rowId xmlns:a16="http://schemas.microsoft.com/office/drawing/2014/main" val="2855272777"/>
                  </a:ext>
                </a:extLst>
              </a:tr>
              <a:tr h="2011680">
                <a:tc>
                  <a:txBody>
                    <a:bodyPr/>
                    <a:lstStyle/>
                    <a:p>
                      <a:pPr algn="ctr" fontAlgn="ctr"/>
                      <a:r>
                        <a:rPr lang="en-US" sz="1200" b="0" i="0" u="none" strike="noStrike" dirty="0">
                          <a:solidFill>
                            <a:schemeClr val="bg1"/>
                          </a:solidFill>
                          <a:effectLst/>
                          <a:latin typeface="Century Gothic" panose="020B0502020202020204" pitchFamily="34" charset="0"/>
                        </a:rPr>
                        <a:t>Goal-Oriented Scenarios</a:t>
                      </a:r>
                    </a:p>
                  </a:txBody>
                  <a:tcPr marL="54696" marR="6077" marT="6077" marB="0" vert="vert27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10000"/>
                      </a:schemeClr>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8E8989"/>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8E8989"/>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8E8989"/>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8E8989"/>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8E8989"/>
                    </a:solidFill>
                  </a:tcPr>
                </a:tc>
                <a:extLst>
                  <a:ext uri="{0D108BD9-81ED-4DB2-BD59-A6C34878D82A}">
                    <a16:rowId xmlns:a16="http://schemas.microsoft.com/office/drawing/2014/main" val="1770810124"/>
                  </a:ext>
                </a:extLst>
              </a:tr>
            </a:tbl>
          </a:graphicData>
        </a:graphic>
      </p:graphicFrame>
      <p:cxnSp>
        <p:nvCxnSpPr>
          <p:cNvPr id="4" name="Straight Connector 3">
            <a:extLst>
              <a:ext uri="{FF2B5EF4-FFF2-40B4-BE49-F238E27FC236}">
                <a16:creationId xmlns:a16="http://schemas.microsoft.com/office/drawing/2014/main" id="{A4D18EF0-972E-1B28-DAB9-7D2BD17C99D1}"/>
              </a:ext>
            </a:extLst>
          </p:cNvPr>
          <p:cNvCxnSpPr>
            <a:cxnSpLocks/>
          </p:cNvCxnSpPr>
          <p:nvPr/>
        </p:nvCxnSpPr>
        <p:spPr>
          <a:xfrm>
            <a:off x="1678106" y="973030"/>
            <a:ext cx="6760314" cy="45524"/>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CD8A6557-ED41-C92C-57FC-B4B063F83FBE}"/>
              </a:ext>
            </a:extLst>
          </p:cNvPr>
          <p:cNvCxnSpPr>
            <a:cxnSpLocks/>
          </p:cNvCxnSpPr>
          <p:nvPr/>
        </p:nvCxnSpPr>
        <p:spPr>
          <a:xfrm>
            <a:off x="8834907" y="837716"/>
            <a:ext cx="1579520" cy="10636"/>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18366D72-6405-9C30-F8B1-695FE2DC83D8}"/>
              </a:ext>
            </a:extLst>
          </p:cNvPr>
          <p:cNvCxnSpPr>
            <a:cxnSpLocks/>
          </p:cNvCxnSpPr>
          <p:nvPr/>
        </p:nvCxnSpPr>
        <p:spPr>
          <a:xfrm>
            <a:off x="8834907" y="1273472"/>
            <a:ext cx="1579520" cy="10636"/>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9A6A9DFC-ABC7-CA9E-E4B9-775283CF8C7A}"/>
              </a:ext>
            </a:extLst>
          </p:cNvPr>
          <p:cNvCxnSpPr>
            <a:cxnSpLocks/>
          </p:cNvCxnSpPr>
          <p:nvPr/>
        </p:nvCxnSpPr>
        <p:spPr>
          <a:xfrm>
            <a:off x="1777574" y="1937193"/>
            <a:ext cx="6760314" cy="45524"/>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AE3C7E78-25FD-F3E2-CD3A-6916583E0550}"/>
              </a:ext>
            </a:extLst>
          </p:cNvPr>
          <p:cNvCxnSpPr>
            <a:cxnSpLocks/>
          </p:cNvCxnSpPr>
          <p:nvPr/>
        </p:nvCxnSpPr>
        <p:spPr>
          <a:xfrm>
            <a:off x="8934375" y="1763483"/>
            <a:ext cx="1579520" cy="10636"/>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F810350C-4D1D-89A1-B689-0E2F614409C8}"/>
              </a:ext>
            </a:extLst>
          </p:cNvPr>
          <p:cNvCxnSpPr>
            <a:cxnSpLocks/>
          </p:cNvCxnSpPr>
          <p:nvPr/>
        </p:nvCxnSpPr>
        <p:spPr>
          <a:xfrm>
            <a:off x="8934375" y="2199239"/>
            <a:ext cx="1579520" cy="10636"/>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209B8EF9-5245-B7F2-3CB1-56CB64962348}"/>
              </a:ext>
            </a:extLst>
          </p:cNvPr>
          <p:cNvCxnSpPr>
            <a:cxnSpLocks/>
          </p:cNvCxnSpPr>
          <p:nvPr/>
        </p:nvCxnSpPr>
        <p:spPr>
          <a:xfrm>
            <a:off x="1834208" y="3002202"/>
            <a:ext cx="6760314" cy="45524"/>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17AD66C4-72DD-D141-943B-4420910338E5}"/>
              </a:ext>
            </a:extLst>
          </p:cNvPr>
          <p:cNvCxnSpPr>
            <a:cxnSpLocks/>
          </p:cNvCxnSpPr>
          <p:nvPr/>
        </p:nvCxnSpPr>
        <p:spPr>
          <a:xfrm>
            <a:off x="8991009" y="2832438"/>
            <a:ext cx="1579520" cy="10636"/>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1150290D-903F-21E5-3749-743CC6E7DA60}"/>
              </a:ext>
            </a:extLst>
          </p:cNvPr>
          <p:cNvCxnSpPr>
            <a:cxnSpLocks/>
          </p:cNvCxnSpPr>
          <p:nvPr/>
        </p:nvCxnSpPr>
        <p:spPr>
          <a:xfrm>
            <a:off x="8991009" y="3268194"/>
            <a:ext cx="1579520" cy="10636"/>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4E8DBE1B-1027-3806-FB50-EC5C0C203363}"/>
              </a:ext>
            </a:extLst>
          </p:cNvPr>
          <p:cNvCxnSpPr>
            <a:cxnSpLocks/>
          </p:cNvCxnSpPr>
          <p:nvPr/>
        </p:nvCxnSpPr>
        <p:spPr>
          <a:xfrm>
            <a:off x="1933676" y="3966365"/>
            <a:ext cx="6760314" cy="45524"/>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1EBBB86D-960A-BDF7-0EA6-681ED26BCA6C}"/>
              </a:ext>
            </a:extLst>
          </p:cNvPr>
          <p:cNvCxnSpPr>
            <a:cxnSpLocks/>
          </p:cNvCxnSpPr>
          <p:nvPr/>
        </p:nvCxnSpPr>
        <p:spPr>
          <a:xfrm>
            <a:off x="9090477" y="3758205"/>
            <a:ext cx="1579520" cy="10636"/>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522629AF-CBE8-5E26-DB83-F298B69E7912}"/>
              </a:ext>
            </a:extLst>
          </p:cNvPr>
          <p:cNvCxnSpPr>
            <a:cxnSpLocks/>
          </p:cNvCxnSpPr>
          <p:nvPr/>
        </p:nvCxnSpPr>
        <p:spPr>
          <a:xfrm>
            <a:off x="9090477" y="4193961"/>
            <a:ext cx="1579520" cy="10636"/>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B3C14449-128B-777F-4DF0-D9F9C2CF9EE0}"/>
              </a:ext>
            </a:extLst>
          </p:cNvPr>
          <p:cNvCxnSpPr>
            <a:cxnSpLocks/>
          </p:cNvCxnSpPr>
          <p:nvPr/>
        </p:nvCxnSpPr>
        <p:spPr>
          <a:xfrm>
            <a:off x="1608581" y="5013149"/>
            <a:ext cx="6760314" cy="45524"/>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9540C9F2-8996-E086-FB1D-C7D719761CF4}"/>
              </a:ext>
            </a:extLst>
          </p:cNvPr>
          <p:cNvCxnSpPr>
            <a:cxnSpLocks/>
          </p:cNvCxnSpPr>
          <p:nvPr/>
        </p:nvCxnSpPr>
        <p:spPr>
          <a:xfrm>
            <a:off x="8765382" y="4813208"/>
            <a:ext cx="1579520" cy="10636"/>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87DE4CF1-5A90-CD96-5622-F1C102132B74}"/>
              </a:ext>
            </a:extLst>
          </p:cNvPr>
          <p:cNvCxnSpPr>
            <a:cxnSpLocks/>
          </p:cNvCxnSpPr>
          <p:nvPr/>
        </p:nvCxnSpPr>
        <p:spPr>
          <a:xfrm>
            <a:off x="8765382" y="5248964"/>
            <a:ext cx="1579520" cy="10636"/>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6EA826BE-107B-C791-4FA8-5E28DFCA5CEF}"/>
              </a:ext>
            </a:extLst>
          </p:cNvPr>
          <p:cNvCxnSpPr>
            <a:cxnSpLocks/>
          </p:cNvCxnSpPr>
          <p:nvPr/>
        </p:nvCxnSpPr>
        <p:spPr>
          <a:xfrm>
            <a:off x="1708049" y="5975766"/>
            <a:ext cx="6760314" cy="45524"/>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90D9DDEC-CBF9-1F3D-A8CE-29C0B2484C9B}"/>
              </a:ext>
            </a:extLst>
          </p:cNvPr>
          <p:cNvCxnSpPr>
            <a:cxnSpLocks/>
          </p:cNvCxnSpPr>
          <p:nvPr/>
        </p:nvCxnSpPr>
        <p:spPr>
          <a:xfrm>
            <a:off x="8864850" y="5738975"/>
            <a:ext cx="1579520" cy="10636"/>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AF94E130-510D-60B3-F391-788201752CB6}"/>
              </a:ext>
            </a:extLst>
          </p:cNvPr>
          <p:cNvCxnSpPr>
            <a:cxnSpLocks/>
          </p:cNvCxnSpPr>
          <p:nvPr/>
        </p:nvCxnSpPr>
        <p:spPr>
          <a:xfrm>
            <a:off x="8864850" y="6174731"/>
            <a:ext cx="1579520" cy="10636"/>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sp>
        <p:nvSpPr>
          <p:cNvPr id="6" name="AutoShape 167">
            <a:extLst>
              <a:ext uri="{FF2B5EF4-FFF2-40B4-BE49-F238E27FC236}">
                <a16:creationId xmlns:a16="http://schemas.microsoft.com/office/drawing/2014/main" id="{3BCD9379-E4B2-3D45-A65C-7E770C7C3C79}"/>
              </a:ext>
            </a:extLst>
          </p:cNvPr>
          <p:cNvSpPr>
            <a:spLocks noChangeArrowheads="1"/>
          </p:cNvSpPr>
          <p:nvPr/>
        </p:nvSpPr>
        <p:spPr bwMode="auto">
          <a:xfrm>
            <a:off x="7034270" y="3552016"/>
            <a:ext cx="2236304" cy="822960"/>
          </a:xfrm>
          <a:prstGeom prst="roundRect">
            <a:avLst/>
          </a:prstGeom>
          <a:solidFill>
            <a:srgbClr val="44AF7E"/>
          </a:solidFill>
          <a:ln w="12700">
            <a:noFill/>
            <a:miter lim="800000"/>
            <a:headEnd/>
            <a:tailEnd/>
          </a:ln>
          <a:effectLst/>
        </p:spPr>
        <p:txBody>
          <a:bodyPr wrap="square" lIns="91440" tIns="0" rIns="91440" bIns="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algn="ctr"/>
            <a:r>
              <a:rPr lang="en-US" dirty="0">
                <a:solidFill>
                  <a:schemeClr val="bg1"/>
                </a:solidFill>
                <a:latin typeface="Century Gothic" panose="020B0502020202020204" pitchFamily="34" charset="0"/>
              </a:rPr>
              <a:t>Local market competition, cultural differences, economic stability.</a:t>
            </a:r>
          </a:p>
        </p:txBody>
      </p:sp>
      <p:sp>
        <p:nvSpPr>
          <p:cNvPr id="7" name="AutoShape 167">
            <a:extLst>
              <a:ext uri="{FF2B5EF4-FFF2-40B4-BE49-F238E27FC236}">
                <a16:creationId xmlns:a16="http://schemas.microsoft.com/office/drawing/2014/main" id="{B251E51C-2DBC-2845-9A6B-FE258335F926}"/>
              </a:ext>
            </a:extLst>
          </p:cNvPr>
          <p:cNvSpPr>
            <a:spLocks noChangeArrowheads="1"/>
          </p:cNvSpPr>
          <p:nvPr/>
        </p:nvSpPr>
        <p:spPr bwMode="auto">
          <a:xfrm>
            <a:off x="7034270" y="5550424"/>
            <a:ext cx="2236304" cy="822960"/>
          </a:xfrm>
          <a:prstGeom prst="roundRect">
            <a:avLst/>
          </a:prstGeom>
          <a:solidFill>
            <a:srgbClr val="62993E"/>
          </a:solidFill>
          <a:ln w="12700">
            <a:noFill/>
            <a:miter lim="800000"/>
            <a:headEnd/>
            <a:tailEnd/>
          </a:ln>
          <a:effectLst/>
        </p:spPr>
        <p:txBody>
          <a:bodyPr wrap="square" lIns="91440" tIns="0" rIns="91440" bIns="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algn="ctr"/>
            <a:r>
              <a:rPr lang="en-US" dirty="0">
                <a:solidFill>
                  <a:schemeClr val="bg1"/>
                </a:solidFill>
                <a:latin typeface="Century Gothic" panose="020B0502020202020204" pitchFamily="34" charset="0"/>
              </a:rPr>
              <a:t>Quality of service improvements, customer feedback, employee training.</a:t>
            </a:r>
          </a:p>
        </p:txBody>
      </p:sp>
      <p:sp>
        <p:nvSpPr>
          <p:cNvPr id="8" name="AutoShape 167">
            <a:extLst>
              <a:ext uri="{FF2B5EF4-FFF2-40B4-BE49-F238E27FC236}">
                <a16:creationId xmlns:a16="http://schemas.microsoft.com/office/drawing/2014/main" id="{5C0CEC7C-B0A0-0CE7-276C-0500B6848308}"/>
              </a:ext>
            </a:extLst>
          </p:cNvPr>
          <p:cNvSpPr>
            <a:spLocks noChangeArrowheads="1"/>
          </p:cNvSpPr>
          <p:nvPr/>
        </p:nvSpPr>
        <p:spPr bwMode="auto">
          <a:xfrm>
            <a:off x="722858" y="715345"/>
            <a:ext cx="1541558" cy="560894"/>
          </a:xfrm>
          <a:prstGeom prst="roundRect">
            <a:avLst>
              <a:gd name="adj" fmla="val 13709"/>
            </a:avLst>
          </a:prstGeom>
          <a:solidFill>
            <a:srgbClr val="0E4D4D"/>
          </a:solidFill>
          <a:ln w="12700">
            <a:noFill/>
            <a:miter lim="800000"/>
            <a:headEnd/>
            <a:tailEnd/>
          </a:ln>
          <a:effectLst/>
        </p:spPr>
        <p:txBody>
          <a:bodyPr wrap="square" lIns="45720" tIns="18288" rIns="45720"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300" b="0" i="0" u="none" strike="noStrike" baseline="0" dirty="0">
                <a:solidFill>
                  <a:schemeClr val="bg1"/>
                </a:solidFill>
                <a:latin typeface="Century Gothic" charset="0"/>
                <a:ea typeface="Century Gothic" charset="0"/>
                <a:cs typeface="Century Gothic" charset="0"/>
              </a:rPr>
              <a:t>Economic </a:t>
            </a:r>
          </a:p>
          <a:p>
            <a:pPr algn="ctr" rtl="0">
              <a:defRPr sz="1000"/>
            </a:pPr>
            <a:r>
              <a:rPr lang="en-US" sz="1300" b="0" i="0" u="none" strike="noStrike" baseline="0" dirty="0">
                <a:solidFill>
                  <a:schemeClr val="bg1"/>
                </a:solidFill>
                <a:latin typeface="Century Gothic" charset="0"/>
                <a:ea typeface="Century Gothic" charset="0"/>
                <a:cs typeface="Century Gothic" charset="0"/>
              </a:rPr>
              <a:t>Trends</a:t>
            </a:r>
          </a:p>
        </p:txBody>
      </p:sp>
      <p:sp>
        <p:nvSpPr>
          <p:cNvPr id="11" name="AutoShape 167">
            <a:extLst>
              <a:ext uri="{FF2B5EF4-FFF2-40B4-BE49-F238E27FC236}">
                <a16:creationId xmlns:a16="http://schemas.microsoft.com/office/drawing/2014/main" id="{9EDB65D3-379C-3F45-9A75-4F168F48A878}"/>
              </a:ext>
            </a:extLst>
          </p:cNvPr>
          <p:cNvSpPr>
            <a:spLocks noChangeArrowheads="1"/>
          </p:cNvSpPr>
          <p:nvPr/>
        </p:nvSpPr>
        <p:spPr bwMode="auto">
          <a:xfrm>
            <a:off x="4543598" y="586951"/>
            <a:ext cx="2236303" cy="822960"/>
          </a:xfrm>
          <a:prstGeom prst="roundRect">
            <a:avLst/>
          </a:prstGeom>
          <a:solidFill>
            <a:srgbClr val="1B8C8B"/>
          </a:solidFill>
          <a:ln w="12700">
            <a:noFill/>
            <a:miter lim="800000"/>
            <a:headEnd/>
            <a:tailEnd/>
          </a:ln>
          <a:effectLst/>
        </p:spPr>
        <p:txBody>
          <a:bodyPr wrap="square" lIns="91440" tIns="18288" rIns="91440"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algn="ctr"/>
            <a:r>
              <a:rPr lang="en-US" dirty="0">
                <a:solidFill>
                  <a:schemeClr val="bg1"/>
                </a:solidFill>
                <a:latin typeface="Century Gothic" panose="020B0502020202020204" pitchFamily="34" charset="0"/>
              </a:rPr>
              <a:t>Projection of economic growth rates post-policy implementation.</a:t>
            </a:r>
          </a:p>
        </p:txBody>
      </p:sp>
      <p:sp>
        <p:nvSpPr>
          <p:cNvPr id="55" name="AutoShape 167">
            <a:extLst>
              <a:ext uri="{FF2B5EF4-FFF2-40B4-BE49-F238E27FC236}">
                <a16:creationId xmlns:a16="http://schemas.microsoft.com/office/drawing/2014/main" id="{AF17192F-18C3-4B40-A850-993640B2EF73}"/>
              </a:ext>
            </a:extLst>
          </p:cNvPr>
          <p:cNvSpPr>
            <a:spLocks noChangeArrowheads="1"/>
          </p:cNvSpPr>
          <p:nvPr/>
        </p:nvSpPr>
        <p:spPr bwMode="auto">
          <a:xfrm>
            <a:off x="7034270" y="594484"/>
            <a:ext cx="2236304" cy="822960"/>
          </a:xfrm>
          <a:prstGeom prst="roundRect">
            <a:avLst/>
          </a:prstGeom>
          <a:solidFill>
            <a:srgbClr val="25B8B6"/>
          </a:solidFill>
          <a:ln w="12700">
            <a:noFill/>
            <a:miter lim="800000"/>
            <a:headEnd/>
            <a:tailEnd/>
          </a:ln>
          <a:effectLst/>
        </p:spPr>
        <p:txBody>
          <a:bodyPr wrap="square" lIns="91440" tIns="0" rIns="91440" bIns="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algn="ctr"/>
            <a:r>
              <a:rPr lang="en-US" dirty="0">
                <a:solidFill>
                  <a:schemeClr val="bg1"/>
                </a:solidFill>
                <a:latin typeface="Century Gothic" panose="020B0502020202020204" pitchFamily="34" charset="0"/>
              </a:rPr>
              <a:t>Interest rates, inflation, consumer spending.</a:t>
            </a:r>
          </a:p>
        </p:txBody>
      </p:sp>
      <p:sp>
        <p:nvSpPr>
          <p:cNvPr id="57" name="AutoShape 167">
            <a:extLst>
              <a:ext uri="{FF2B5EF4-FFF2-40B4-BE49-F238E27FC236}">
                <a16:creationId xmlns:a16="http://schemas.microsoft.com/office/drawing/2014/main" id="{7E2E0F55-A3E8-FD4B-9B28-6A78826999BA}"/>
              </a:ext>
            </a:extLst>
          </p:cNvPr>
          <p:cNvSpPr>
            <a:spLocks noChangeArrowheads="1"/>
          </p:cNvSpPr>
          <p:nvPr/>
        </p:nvSpPr>
        <p:spPr bwMode="auto">
          <a:xfrm>
            <a:off x="7034270" y="2629119"/>
            <a:ext cx="2236304" cy="822960"/>
          </a:xfrm>
          <a:prstGeom prst="roundRect">
            <a:avLst/>
          </a:prstGeom>
          <a:solidFill>
            <a:srgbClr val="44AF7E"/>
          </a:solidFill>
          <a:ln w="12700">
            <a:noFill/>
            <a:miter lim="800000"/>
            <a:headEnd/>
            <a:tailEnd/>
          </a:ln>
          <a:effectLst/>
        </p:spPr>
        <p:txBody>
          <a:bodyPr wrap="square" lIns="91440" tIns="0" rIns="91440" bIns="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algn="ctr"/>
            <a:r>
              <a:rPr lang="en-US" dirty="0">
                <a:solidFill>
                  <a:schemeClr val="bg1"/>
                </a:solidFill>
                <a:latin typeface="Century Gothic" panose="020B0502020202020204" pitchFamily="34" charset="0"/>
              </a:rPr>
              <a:t>Regulatory compliance costs, alternative energy sources, consumer trends.</a:t>
            </a:r>
          </a:p>
        </p:txBody>
      </p:sp>
      <p:sp>
        <p:nvSpPr>
          <p:cNvPr id="59" name="AutoShape 167">
            <a:extLst>
              <a:ext uri="{FF2B5EF4-FFF2-40B4-BE49-F238E27FC236}">
                <a16:creationId xmlns:a16="http://schemas.microsoft.com/office/drawing/2014/main" id="{804848D4-8622-704A-99BB-744350BA030B}"/>
              </a:ext>
            </a:extLst>
          </p:cNvPr>
          <p:cNvSpPr>
            <a:spLocks noChangeArrowheads="1"/>
          </p:cNvSpPr>
          <p:nvPr/>
        </p:nvSpPr>
        <p:spPr bwMode="auto">
          <a:xfrm>
            <a:off x="7034270" y="4628824"/>
            <a:ext cx="2236304" cy="822960"/>
          </a:xfrm>
          <a:prstGeom prst="roundRect">
            <a:avLst/>
          </a:prstGeom>
          <a:solidFill>
            <a:srgbClr val="62993E"/>
          </a:solidFill>
          <a:ln w="12700">
            <a:noFill/>
            <a:miter lim="800000"/>
            <a:headEnd/>
            <a:tailEnd/>
          </a:ln>
          <a:effectLst/>
        </p:spPr>
        <p:txBody>
          <a:bodyPr wrap="square" lIns="91440" tIns="0" rIns="91440" bIns="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algn="ctr"/>
            <a:r>
              <a:rPr lang="en-US" dirty="0">
                <a:solidFill>
                  <a:schemeClr val="bg1"/>
                </a:solidFill>
                <a:latin typeface="Century Gothic" panose="020B0502020202020204" pitchFamily="34" charset="0"/>
              </a:rPr>
              <a:t>Consumer preferences, competitor products, marketing effectiveness.</a:t>
            </a:r>
          </a:p>
        </p:txBody>
      </p:sp>
      <p:sp>
        <p:nvSpPr>
          <p:cNvPr id="56" name="AutoShape 167">
            <a:extLst>
              <a:ext uri="{FF2B5EF4-FFF2-40B4-BE49-F238E27FC236}">
                <a16:creationId xmlns:a16="http://schemas.microsoft.com/office/drawing/2014/main" id="{1A5F5A33-8B40-9B4C-87AA-445D64921408}"/>
              </a:ext>
            </a:extLst>
          </p:cNvPr>
          <p:cNvSpPr>
            <a:spLocks noChangeArrowheads="1"/>
          </p:cNvSpPr>
          <p:nvPr/>
        </p:nvSpPr>
        <p:spPr bwMode="auto">
          <a:xfrm>
            <a:off x="9542690" y="1974345"/>
            <a:ext cx="2194560" cy="364211"/>
          </a:xfrm>
          <a:prstGeom prst="roundRect">
            <a:avLst>
              <a:gd name="adj" fmla="val 50000"/>
            </a:avLst>
          </a:prstGeom>
          <a:solidFill>
            <a:srgbClr val="BFEEEA"/>
          </a:solidFill>
          <a:ln w="12700">
            <a:noFill/>
            <a:miter lim="800000"/>
            <a:headEnd/>
            <a:tailEnd/>
          </a:ln>
          <a:effectLst/>
        </p:spPr>
        <p:txBody>
          <a:bodyPr wrap="square" lIns="91440"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a:defRPr sz="1000"/>
            </a:pPr>
            <a:r>
              <a:rPr lang="en-US" dirty="0">
                <a:latin typeface="Century Gothic" charset="0"/>
                <a:ea typeface="Century Gothic" charset="0"/>
                <a:cs typeface="Century Gothic" charset="0"/>
              </a:rPr>
              <a:t>E</a:t>
            </a:r>
            <a:r>
              <a:rPr lang="en-US" b="0" i="0" u="none" strike="noStrike" baseline="0" dirty="0">
                <a:solidFill>
                  <a:schemeClr val="tx1"/>
                </a:solidFill>
                <a:latin typeface="Century Gothic" charset="0"/>
                <a:ea typeface="Century Gothic" charset="0"/>
                <a:cs typeface="Century Gothic" charset="0"/>
              </a:rPr>
              <a:t>ducation curriculum updates</a:t>
            </a:r>
          </a:p>
        </p:txBody>
      </p:sp>
      <p:sp>
        <p:nvSpPr>
          <p:cNvPr id="58" name="AutoShape 167">
            <a:extLst>
              <a:ext uri="{FF2B5EF4-FFF2-40B4-BE49-F238E27FC236}">
                <a16:creationId xmlns:a16="http://schemas.microsoft.com/office/drawing/2014/main" id="{CE8459D4-EF56-F747-A962-FE58CA91728F}"/>
              </a:ext>
            </a:extLst>
          </p:cNvPr>
          <p:cNvSpPr>
            <a:spLocks noChangeArrowheads="1"/>
          </p:cNvSpPr>
          <p:nvPr/>
        </p:nvSpPr>
        <p:spPr bwMode="auto">
          <a:xfrm>
            <a:off x="9542690" y="3984995"/>
            <a:ext cx="2194560" cy="364211"/>
          </a:xfrm>
          <a:prstGeom prst="roundRect">
            <a:avLst>
              <a:gd name="adj" fmla="val 50000"/>
            </a:avLst>
          </a:prstGeom>
          <a:solidFill>
            <a:srgbClr val="98E0BA"/>
          </a:solidFill>
          <a:ln w="12700">
            <a:noFill/>
            <a:miter lim="800000"/>
            <a:headEnd/>
            <a:tailEnd/>
          </a:ln>
          <a:effectLst/>
        </p:spPr>
        <p:txBody>
          <a:bodyPr wrap="square" lIns="91440"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a:defRPr sz="1000"/>
            </a:pPr>
            <a:r>
              <a:rPr lang="en-US" dirty="0">
                <a:latin typeface="Century Gothic" charset="0"/>
                <a:ea typeface="Century Gothic" charset="0"/>
                <a:cs typeface="Century Gothic" charset="0"/>
              </a:rPr>
              <a:t>R</a:t>
            </a:r>
            <a:r>
              <a:rPr lang="en-US" b="0" i="0" u="none" strike="noStrike" baseline="0" dirty="0">
                <a:solidFill>
                  <a:schemeClr val="tx1"/>
                </a:solidFill>
                <a:latin typeface="Century Gothic" charset="0"/>
                <a:ea typeface="Century Gothic" charset="0"/>
                <a:cs typeface="Century Gothic" charset="0"/>
              </a:rPr>
              <a:t>isk mitigation plans</a:t>
            </a:r>
          </a:p>
        </p:txBody>
      </p:sp>
      <p:sp>
        <p:nvSpPr>
          <p:cNvPr id="60" name="AutoShape 167">
            <a:extLst>
              <a:ext uri="{FF2B5EF4-FFF2-40B4-BE49-F238E27FC236}">
                <a16:creationId xmlns:a16="http://schemas.microsoft.com/office/drawing/2014/main" id="{14050546-36BD-AF41-9BDC-406D6F8DB947}"/>
              </a:ext>
            </a:extLst>
          </p:cNvPr>
          <p:cNvSpPr>
            <a:spLocks noChangeArrowheads="1"/>
          </p:cNvSpPr>
          <p:nvPr/>
        </p:nvSpPr>
        <p:spPr bwMode="auto">
          <a:xfrm>
            <a:off x="9542690" y="5970830"/>
            <a:ext cx="2194560" cy="364211"/>
          </a:xfrm>
          <a:prstGeom prst="roundRect">
            <a:avLst>
              <a:gd name="adj" fmla="val 50000"/>
            </a:avLst>
          </a:prstGeom>
          <a:solidFill>
            <a:srgbClr val="C6E3AA"/>
          </a:solidFill>
          <a:ln w="12700">
            <a:noFill/>
            <a:miter lim="800000"/>
            <a:headEnd/>
            <a:tailEnd/>
          </a:ln>
          <a:effectLst/>
        </p:spPr>
        <p:txBody>
          <a:bodyPr wrap="square" lIns="91440"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a:defRPr sz="1000"/>
            </a:pPr>
            <a:r>
              <a:rPr lang="en-US" dirty="0">
                <a:latin typeface="Century Gothic" charset="0"/>
                <a:ea typeface="Century Gothic" charset="0"/>
                <a:cs typeface="Century Gothic" charset="0"/>
              </a:rPr>
              <a:t>S</a:t>
            </a:r>
            <a:r>
              <a:rPr lang="en-US" b="0" i="0" u="none" strike="noStrike" baseline="0" dirty="0">
                <a:solidFill>
                  <a:schemeClr val="tx1"/>
                </a:solidFill>
                <a:latin typeface="Century Gothic" charset="0"/>
                <a:ea typeface="Century Gothic" charset="0"/>
                <a:cs typeface="Century Gothic" charset="0"/>
              </a:rPr>
              <a:t>taff training programs</a:t>
            </a:r>
          </a:p>
        </p:txBody>
      </p:sp>
      <p:sp>
        <p:nvSpPr>
          <p:cNvPr id="64" name="AutoShape 167">
            <a:extLst>
              <a:ext uri="{FF2B5EF4-FFF2-40B4-BE49-F238E27FC236}">
                <a16:creationId xmlns:a16="http://schemas.microsoft.com/office/drawing/2014/main" id="{A0A0F091-8730-2243-9FDF-0C84AF7E7EB8}"/>
              </a:ext>
            </a:extLst>
          </p:cNvPr>
          <p:cNvSpPr>
            <a:spLocks noChangeArrowheads="1"/>
          </p:cNvSpPr>
          <p:nvPr/>
        </p:nvSpPr>
        <p:spPr bwMode="auto">
          <a:xfrm>
            <a:off x="9542690" y="1066588"/>
            <a:ext cx="2194560" cy="364211"/>
          </a:xfrm>
          <a:prstGeom prst="roundRect">
            <a:avLst>
              <a:gd name="adj" fmla="val 50000"/>
            </a:avLst>
          </a:prstGeom>
          <a:solidFill>
            <a:srgbClr val="BFEEEA"/>
          </a:solidFill>
          <a:ln w="12700">
            <a:noFill/>
            <a:miter lim="800000"/>
            <a:headEnd/>
            <a:tailEnd/>
          </a:ln>
          <a:effectLst/>
        </p:spPr>
        <p:txBody>
          <a:bodyPr wrap="square" lIns="91440"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a:defRPr sz="1000"/>
            </a:pPr>
            <a:r>
              <a:rPr lang="en-US" dirty="0">
                <a:latin typeface="Century Gothic" charset="0"/>
                <a:ea typeface="Century Gothic" charset="0"/>
                <a:cs typeface="Century Gothic" charset="0"/>
              </a:rPr>
              <a:t>D</a:t>
            </a:r>
            <a:r>
              <a:rPr lang="en-US" b="0" i="0" u="none" strike="noStrike" baseline="0" dirty="0">
                <a:solidFill>
                  <a:schemeClr val="tx1"/>
                </a:solidFill>
                <a:latin typeface="Century Gothic" charset="0"/>
                <a:ea typeface="Century Gothic" charset="0"/>
                <a:cs typeface="Century Gothic" charset="0"/>
              </a:rPr>
              <a:t>iversifying assets</a:t>
            </a:r>
          </a:p>
        </p:txBody>
      </p:sp>
      <p:sp>
        <p:nvSpPr>
          <p:cNvPr id="65" name="AutoShape 167">
            <a:extLst>
              <a:ext uri="{FF2B5EF4-FFF2-40B4-BE49-F238E27FC236}">
                <a16:creationId xmlns:a16="http://schemas.microsoft.com/office/drawing/2014/main" id="{1810525E-F91E-6C44-81BD-171D3541F614}"/>
              </a:ext>
            </a:extLst>
          </p:cNvPr>
          <p:cNvSpPr>
            <a:spLocks noChangeArrowheads="1"/>
          </p:cNvSpPr>
          <p:nvPr/>
        </p:nvSpPr>
        <p:spPr bwMode="auto">
          <a:xfrm>
            <a:off x="9542690" y="3077239"/>
            <a:ext cx="2194560" cy="364211"/>
          </a:xfrm>
          <a:prstGeom prst="roundRect">
            <a:avLst>
              <a:gd name="adj" fmla="val 50000"/>
            </a:avLst>
          </a:prstGeom>
          <a:solidFill>
            <a:srgbClr val="98E0BA"/>
          </a:solidFill>
          <a:ln w="12700">
            <a:noFill/>
            <a:miter lim="800000"/>
            <a:headEnd/>
            <a:tailEnd/>
          </a:ln>
          <a:effectLst/>
        </p:spPr>
        <p:txBody>
          <a:bodyPr wrap="square" lIns="91440"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a:defRPr sz="1000"/>
            </a:pPr>
            <a:r>
              <a:rPr lang="en-US" dirty="0">
                <a:latin typeface="Century Gothic" charset="0"/>
                <a:ea typeface="Century Gothic" charset="0"/>
                <a:cs typeface="Century Gothic" charset="0"/>
              </a:rPr>
              <a:t>P</a:t>
            </a:r>
            <a:r>
              <a:rPr lang="en-US" b="0" i="0" u="none" strike="noStrike" baseline="0" dirty="0">
                <a:solidFill>
                  <a:schemeClr val="tx1"/>
                </a:solidFill>
                <a:latin typeface="Century Gothic" charset="0"/>
                <a:ea typeface="Century Gothic" charset="0"/>
                <a:cs typeface="Century Gothic" charset="0"/>
              </a:rPr>
              <a:t>rocess reengineering</a:t>
            </a:r>
          </a:p>
        </p:txBody>
      </p:sp>
      <p:sp>
        <p:nvSpPr>
          <p:cNvPr id="66" name="AutoShape 167">
            <a:extLst>
              <a:ext uri="{FF2B5EF4-FFF2-40B4-BE49-F238E27FC236}">
                <a16:creationId xmlns:a16="http://schemas.microsoft.com/office/drawing/2014/main" id="{CA8AB739-9738-F14F-BBD4-1EB116A04A28}"/>
              </a:ext>
            </a:extLst>
          </p:cNvPr>
          <p:cNvSpPr>
            <a:spLocks noChangeArrowheads="1"/>
          </p:cNvSpPr>
          <p:nvPr/>
        </p:nvSpPr>
        <p:spPr bwMode="auto">
          <a:xfrm>
            <a:off x="9542690" y="5050193"/>
            <a:ext cx="2194560" cy="364211"/>
          </a:xfrm>
          <a:prstGeom prst="roundRect">
            <a:avLst>
              <a:gd name="adj" fmla="val 50000"/>
            </a:avLst>
          </a:prstGeom>
          <a:solidFill>
            <a:srgbClr val="C6E3AA"/>
          </a:solidFill>
          <a:ln w="12700">
            <a:noFill/>
            <a:miter lim="800000"/>
            <a:headEnd/>
            <a:tailEnd/>
          </a:ln>
          <a:effectLst/>
        </p:spPr>
        <p:txBody>
          <a:bodyPr wrap="square" lIns="91440"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a:defRPr sz="1000"/>
            </a:pPr>
            <a:r>
              <a:rPr lang="en-US" dirty="0">
                <a:latin typeface="Century Gothic" charset="0"/>
                <a:ea typeface="Century Gothic" charset="0"/>
                <a:cs typeface="Century Gothic" charset="0"/>
              </a:rPr>
              <a:t>A</a:t>
            </a:r>
            <a:r>
              <a:rPr lang="en-US" b="0" i="0" u="none" strike="noStrike" baseline="0" dirty="0">
                <a:solidFill>
                  <a:schemeClr val="tx1"/>
                </a:solidFill>
                <a:latin typeface="Century Gothic" charset="0"/>
                <a:ea typeface="Century Gothic" charset="0"/>
                <a:cs typeface="Century Gothic" charset="0"/>
              </a:rPr>
              <a:t>ggressive marketing campaigns</a:t>
            </a:r>
          </a:p>
        </p:txBody>
      </p:sp>
      <p:sp>
        <p:nvSpPr>
          <p:cNvPr id="67" name="AutoShape 167">
            <a:extLst>
              <a:ext uri="{FF2B5EF4-FFF2-40B4-BE49-F238E27FC236}">
                <a16:creationId xmlns:a16="http://schemas.microsoft.com/office/drawing/2014/main" id="{D4B69E3F-C1AE-5642-A6C9-9784F5D7BCFF}"/>
              </a:ext>
            </a:extLst>
          </p:cNvPr>
          <p:cNvSpPr>
            <a:spLocks noChangeArrowheads="1"/>
          </p:cNvSpPr>
          <p:nvPr/>
        </p:nvSpPr>
        <p:spPr bwMode="auto">
          <a:xfrm>
            <a:off x="9542690" y="1546224"/>
            <a:ext cx="2194560" cy="364211"/>
          </a:xfrm>
          <a:prstGeom prst="roundRect">
            <a:avLst>
              <a:gd name="adj" fmla="val 50000"/>
            </a:avLst>
          </a:prstGeom>
          <a:solidFill>
            <a:srgbClr val="E0F5F3"/>
          </a:solidFill>
          <a:ln w="12700">
            <a:noFill/>
            <a:miter lim="800000"/>
            <a:headEnd/>
            <a:tailEnd/>
          </a:ln>
          <a:effectLst/>
        </p:spPr>
        <p:txBody>
          <a:bodyPr wrap="square" lIns="91440"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a:defRPr sz="1000"/>
            </a:pPr>
            <a:r>
              <a:rPr lang="en-US" b="0" i="0" u="none" strike="noStrike" baseline="0" dirty="0">
                <a:solidFill>
                  <a:schemeClr val="tx1"/>
                </a:solidFill>
                <a:latin typeface="Century Gothic" charset="0"/>
                <a:ea typeface="Century Gothic" charset="0"/>
                <a:cs typeface="Century Gothic" charset="0"/>
              </a:rPr>
              <a:t>Workforce retraining programs</a:t>
            </a:r>
          </a:p>
        </p:txBody>
      </p:sp>
      <p:sp>
        <p:nvSpPr>
          <p:cNvPr id="68" name="AutoShape 167">
            <a:extLst>
              <a:ext uri="{FF2B5EF4-FFF2-40B4-BE49-F238E27FC236}">
                <a16:creationId xmlns:a16="http://schemas.microsoft.com/office/drawing/2014/main" id="{BDA8328B-8664-314D-B522-6343FF33597A}"/>
              </a:ext>
            </a:extLst>
          </p:cNvPr>
          <p:cNvSpPr>
            <a:spLocks noChangeArrowheads="1"/>
          </p:cNvSpPr>
          <p:nvPr/>
        </p:nvSpPr>
        <p:spPr bwMode="auto">
          <a:xfrm>
            <a:off x="9542690" y="3556875"/>
            <a:ext cx="2194560" cy="364211"/>
          </a:xfrm>
          <a:prstGeom prst="roundRect">
            <a:avLst>
              <a:gd name="adj" fmla="val 50000"/>
            </a:avLst>
          </a:prstGeom>
          <a:solidFill>
            <a:srgbClr val="CCEFDA"/>
          </a:solidFill>
          <a:ln w="12700">
            <a:noFill/>
            <a:miter lim="800000"/>
            <a:headEnd/>
            <a:tailEnd/>
          </a:ln>
          <a:effectLst/>
        </p:spPr>
        <p:txBody>
          <a:bodyPr wrap="square" lIns="91440"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a:defRPr sz="1000"/>
            </a:pPr>
            <a:r>
              <a:rPr lang="en-US" b="0" i="0" u="none" strike="noStrike" baseline="0" dirty="0">
                <a:solidFill>
                  <a:schemeClr val="tx1"/>
                </a:solidFill>
                <a:latin typeface="Century Gothic" charset="0"/>
                <a:ea typeface="Century Gothic" charset="0"/>
                <a:cs typeface="Century Gothic" charset="0"/>
              </a:rPr>
              <a:t>Tailored marketing strategies</a:t>
            </a:r>
          </a:p>
        </p:txBody>
      </p:sp>
      <p:sp>
        <p:nvSpPr>
          <p:cNvPr id="69" name="AutoShape 167">
            <a:extLst>
              <a:ext uri="{FF2B5EF4-FFF2-40B4-BE49-F238E27FC236}">
                <a16:creationId xmlns:a16="http://schemas.microsoft.com/office/drawing/2014/main" id="{5AEBCEAB-78B5-A544-A049-23BCE3911DEF}"/>
              </a:ext>
            </a:extLst>
          </p:cNvPr>
          <p:cNvSpPr>
            <a:spLocks noChangeArrowheads="1"/>
          </p:cNvSpPr>
          <p:nvPr/>
        </p:nvSpPr>
        <p:spPr bwMode="auto">
          <a:xfrm>
            <a:off x="9542690" y="5542708"/>
            <a:ext cx="2194560" cy="364211"/>
          </a:xfrm>
          <a:prstGeom prst="roundRect">
            <a:avLst>
              <a:gd name="adj" fmla="val 50000"/>
            </a:avLst>
          </a:prstGeom>
          <a:solidFill>
            <a:srgbClr val="DFEECF"/>
          </a:solidFill>
          <a:ln w="12700">
            <a:noFill/>
            <a:miter lim="800000"/>
            <a:headEnd/>
            <a:tailEnd/>
          </a:ln>
          <a:effectLst/>
        </p:spPr>
        <p:txBody>
          <a:bodyPr wrap="square" lIns="91440"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a:defRPr sz="1000"/>
            </a:pPr>
            <a:r>
              <a:rPr lang="en-US" dirty="0">
                <a:latin typeface="Century Gothic" charset="0"/>
                <a:ea typeface="Century Gothic" charset="0"/>
                <a:cs typeface="Century Gothic" charset="0"/>
              </a:rPr>
              <a:t>C</a:t>
            </a:r>
            <a:r>
              <a:rPr lang="en-US" b="0" i="0" u="none" strike="noStrike" baseline="0" dirty="0">
                <a:solidFill>
                  <a:schemeClr val="tx1"/>
                </a:solidFill>
                <a:latin typeface="Century Gothic" charset="0"/>
                <a:ea typeface="Century Gothic" charset="0"/>
                <a:cs typeface="Century Gothic" charset="0"/>
              </a:rPr>
              <a:t>ustomer feedback systems</a:t>
            </a:r>
          </a:p>
        </p:txBody>
      </p:sp>
      <p:sp>
        <p:nvSpPr>
          <p:cNvPr id="70" name="AutoShape 167">
            <a:extLst>
              <a:ext uri="{FF2B5EF4-FFF2-40B4-BE49-F238E27FC236}">
                <a16:creationId xmlns:a16="http://schemas.microsoft.com/office/drawing/2014/main" id="{5810C9AC-86FA-D142-98EF-D6ED97F46B0C}"/>
              </a:ext>
            </a:extLst>
          </p:cNvPr>
          <p:cNvSpPr>
            <a:spLocks noChangeArrowheads="1"/>
          </p:cNvSpPr>
          <p:nvPr/>
        </p:nvSpPr>
        <p:spPr bwMode="auto">
          <a:xfrm>
            <a:off x="9542690" y="638468"/>
            <a:ext cx="2194560" cy="364211"/>
          </a:xfrm>
          <a:prstGeom prst="roundRect">
            <a:avLst>
              <a:gd name="adj" fmla="val 50000"/>
            </a:avLst>
          </a:prstGeom>
          <a:solidFill>
            <a:srgbClr val="E0F5F3"/>
          </a:solidFill>
          <a:ln w="12700">
            <a:noFill/>
            <a:miter lim="800000"/>
            <a:headEnd/>
            <a:tailEnd/>
          </a:ln>
          <a:effectLst/>
        </p:spPr>
        <p:txBody>
          <a:bodyPr wrap="square" lIns="91440"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a:defRPr sz="1000"/>
            </a:pPr>
            <a:r>
              <a:rPr lang="en-US" b="0" i="0" u="none" strike="noStrike" baseline="0" dirty="0">
                <a:solidFill>
                  <a:schemeClr val="tx1"/>
                </a:solidFill>
                <a:latin typeface="Century Gothic" charset="0"/>
                <a:ea typeface="Century Gothic" charset="0"/>
                <a:cs typeface="Century Gothic" charset="0"/>
              </a:rPr>
              <a:t>Adjusting investment portfolios</a:t>
            </a:r>
          </a:p>
        </p:txBody>
      </p:sp>
      <p:sp>
        <p:nvSpPr>
          <p:cNvPr id="71" name="AutoShape 167">
            <a:extLst>
              <a:ext uri="{FF2B5EF4-FFF2-40B4-BE49-F238E27FC236}">
                <a16:creationId xmlns:a16="http://schemas.microsoft.com/office/drawing/2014/main" id="{4D339E7D-1AED-FE40-A0AA-D2A41AF19D94}"/>
              </a:ext>
            </a:extLst>
          </p:cNvPr>
          <p:cNvSpPr>
            <a:spLocks noChangeArrowheads="1"/>
          </p:cNvSpPr>
          <p:nvPr/>
        </p:nvSpPr>
        <p:spPr bwMode="auto">
          <a:xfrm>
            <a:off x="9542690" y="2649119"/>
            <a:ext cx="2194560" cy="364211"/>
          </a:xfrm>
          <a:prstGeom prst="roundRect">
            <a:avLst>
              <a:gd name="adj" fmla="val 50000"/>
            </a:avLst>
          </a:prstGeom>
          <a:solidFill>
            <a:srgbClr val="CCEFDA"/>
          </a:solidFill>
          <a:ln w="12700">
            <a:noFill/>
            <a:miter lim="800000"/>
            <a:headEnd/>
            <a:tailEnd/>
          </a:ln>
          <a:effectLst/>
        </p:spPr>
        <p:txBody>
          <a:bodyPr wrap="square" lIns="91440"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a:defRPr sz="1000"/>
            </a:pPr>
            <a:r>
              <a:rPr lang="en-US" b="0" i="0" u="none" strike="noStrike" baseline="0" dirty="0">
                <a:solidFill>
                  <a:schemeClr val="tx1"/>
                </a:solidFill>
                <a:latin typeface="Century Gothic" charset="0"/>
                <a:ea typeface="Century Gothic" charset="0"/>
                <a:cs typeface="Century Gothic" charset="0"/>
              </a:rPr>
              <a:t>Investment in green technologies</a:t>
            </a:r>
          </a:p>
        </p:txBody>
      </p:sp>
      <p:sp>
        <p:nvSpPr>
          <p:cNvPr id="72" name="AutoShape 167">
            <a:extLst>
              <a:ext uri="{FF2B5EF4-FFF2-40B4-BE49-F238E27FC236}">
                <a16:creationId xmlns:a16="http://schemas.microsoft.com/office/drawing/2014/main" id="{D993DB0F-C9B0-2846-B269-5BD921EE3867}"/>
              </a:ext>
            </a:extLst>
          </p:cNvPr>
          <p:cNvSpPr>
            <a:spLocks noChangeArrowheads="1"/>
          </p:cNvSpPr>
          <p:nvPr/>
        </p:nvSpPr>
        <p:spPr bwMode="auto">
          <a:xfrm>
            <a:off x="9542690" y="4622072"/>
            <a:ext cx="2194560" cy="364211"/>
          </a:xfrm>
          <a:prstGeom prst="roundRect">
            <a:avLst>
              <a:gd name="adj" fmla="val 50000"/>
            </a:avLst>
          </a:prstGeom>
          <a:solidFill>
            <a:srgbClr val="DFEECF"/>
          </a:solidFill>
          <a:ln w="12700">
            <a:noFill/>
            <a:miter lim="800000"/>
            <a:headEnd/>
            <a:tailEnd/>
          </a:ln>
          <a:effectLst/>
        </p:spPr>
        <p:txBody>
          <a:bodyPr wrap="square" lIns="91440"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a:defRPr sz="1000"/>
            </a:pPr>
            <a:r>
              <a:rPr lang="en-US" b="0" i="0" u="none" strike="noStrike" baseline="0" dirty="0">
                <a:solidFill>
                  <a:schemeClr val="tx1"/>
                </a:solidFill>
                <a:latin typeface="Century Gothic" charset="0"/>
                <a:ea typeface="Century Gothic" charset="0"/>
                <a:cs typeface="Century Gothic" charset="0"/>
              </a:rPr>
              <a:t>Product development iterations</a:t>
            </a:r>
          </a:p>
        </p:txBody>
      </p:sp>
      <p:sp>
        <p:nvSpPr>
          <p:cNvPr id="76" name="AutoShape 167">
            <a:extLst>
              <a:ext uri="{FF2B5EF4-FFF2-40B4-BE49-F238E27FC236}">
                <a16:creationId xmlns:a16="http://schemas.microsoft.com/office/drawing/2014/main" id="{64CDC506-D5A4-8846-AF3E-022FB8F06A53}"/>
              </a:ext>
            </a:extLst>
          </p:cNvPr>
          <p:cNvSpPr>
            <a:spLocks noChangeArrowheads="1"/>
          </p:cNvSpPr>
          <p:nvPr/>
        </p:nvSpPr>
        <p:spPr bwMode="auto">
          <a:xfrm>
            <a:off x="7034270" y="1527320"/>
            <a:ext cx="2236304" cy="822960"/>
          </a:xfrm>
          <a:prstGeom prst="roundRect">
            <a:avLst/>
          </a:prstGeom>
          <a:solidFill>
            <a:srgbClr val="25B8B6"/>
          </a:solidFill>
          <a:ln w="12700">
            <a:noFill/>
            <a:miter lim="800000"/>
            <a:headEnd/>
            <a:tailEnd/>
          </a:ln>
          <a:effectLst/>
        </p:spPr>
        <p:txBody>
          <a:bodyPr wrap="square" lIns="91440" tIns="0" rIns="91440" bIns="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algn="ctr"/>
            <a:r>
              <a:rPr lang="en-US" dirty="0">
                <a:solidFill>
                  <a:schemeClr val="bg1"/>
                </a:solidFill>
                <a:latin typeface="Century Gothic" panose="020B0502020202020204" pitchFamily="34" charset="0"/>
              </a:rPr>
              <a:t>Rate of AI adoption, skill set changes, education system adaptation.</a:t>
            </a:r>
          </a:p>
        </p:txBody>
      </p:sp>
      <p:sp>
        <p:nvSpPr>
          <p:cNvPr id="5" name="AutoShape 167">
            <a:extLst>
              <a:ext uri="{FF2B5EF4-FFF2-40B4-BE49-F238E27FC236}">
                <a16:creationId xmlns:a16="http://schemas.microsoft.com/office/drawing/2014/main" id="{3CCC14D8-C71C-6392-DA90-0EABAAA26259}"/>
              </a:ext>
            </a:extLst>
          </p:cNvPr>
          <p:cNvSpPr>
            <a:spLocks noChangeArrowheads="1"/>
          </p:cNvSpPr>
          <p:nvPr/>
        </p:nvSpPr>
        <p:spPr bwMode="auto">
          <a:xfrm>
            <a:off x="2498631" y="677104"/>
            <a:ext cx="1785134" cy="685800"/>
          </a:xfrm>
          <a:prstGeom prst="roundRect">
            <a:avLst/>
          </a:prstGeom>
          <a:solidFill>
            <a:srgbClr val="146D6D"/>
          </a:solidFill>
          <a:ln w="12700">
            <a:noFill/>
            <a:miter lim="800000"/>
            <a:headEnd/>
            <a:tailEnd/>
          </a:ln>
          <a:effectLst/>
        </p:spPr>
        <p:txBody>
          <a:bodyPr wrap="square" lIns="0" tIns="18288" rIns="0"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algn="ctr"/>
            <a:r>
              <a:rPr lang="en-US" dirty="0">
                <a:solidFill>
                  <a:schemeClr val="bg1"/>
                </a:solidFill>
                <a:latin typeface="Century Gothic" panose="020B0502020202020204" pitchFamily="34" charset="0"/>
              </a:rPr>
              <a:t>How will the upcoming fiscal policy changes impact the economy?</a:t>
            </a:r>
          </a:p>
        </p:txBody>
      </p:sp>
      <p:sp>
        <p:nvSpPr>
          <p:cNvPr id="21" name="AutoShape 167">
            <a:extLst>
              <a:ext uri="{FF2B5EF4-FFF2-40B4-BE49-F238E27FC236}">
                <a16:creationId xmlns:a16="http://schemas.microsoft.com/office/drawing/2014/main" id="{83E2C655-77D0-E9FD-66B5-C5EBADE03CB7}"/>
              </a:ext>
            </a:extLst>
          </p:cNvPr>
          <p:cNvSpPr>
            <a:spLocks noChangeArrowheads="1"/>
          </p:cNvSpPr>
          <p:nvPr/>
        </p:nvSpPr>
        <p:spPr bwMode="auto">
          <a:xfrm>
            <a:off x="722858" y="1679508"/>
            <a:ext cx="1541558" cy="560894"/>
          </a:xfrm>
          <a:prstGeom prst="roundRect">
            <a:avLst>
              <a:gd name="adj" fmla="val 13709"/>
            </a:avLst>
          </a:prstGeom>
          <a:solidFill>
            <a:srgbClr val="0E4D4D"/>
          </a:solidFill>
          <a:ln w="12700">
            <a:noFill/>
            <a:miter lim="800000"/>
            <a:headEnd/>
            <a:tailEnd/>
          </a:ln>
          <a:effectLst/>
        </p:spPr>
        <p:txBody>
          <a:bodyPr wrap="square" lIns="45720" tIns="18288" rIns="45720"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300" b="0" i="0" u="none" strike="noStrike" baseline="0" dirty="0">
                <a:solidFill>
                  <a:schemeClr val="bg1"/>
                </a:solidFill>
                <a:latin typeface="Century Gothic" charset="0"/>
                <a:ea typeface="Century Gothic" charset="0"/>
                <a:cs typeface="Century Gothic" charset="0"/>
              </a:rPr>
              <a:t>Technology Advancements</a:t>
            </a:r>
          </a:p>
        </p:txBody>
      </p:sp>
      <p:sp>
        <p:nvSpPr>
          <p:cNvPr id="22" name="AutoShape 167">
            <a:extLst>
              <a:ext uri="{FF2B5EF4-FFF2-40B4-BE49-F238E27FC236}">
                <a16:creationId xmlns:a16="http://schemas.microsoft.com/office/drawing/2014/main" id="{1E0F77E8-BFE8-78F2-24E3-E1ECB898B673}"/>
              </a:ext>
            </a:extLst>
          </p:cNvPr>
          <p:cNvSpPr>
            <a:spLocks noChangeArrowheads="1"/>
          </p:cNvSpPr>
          <p:nvPr/>
        </p:nvSpPr>
        <p:spPr bwMode="auto">
          <a:xfrm>
            <a:off x="4543598" y="1551114"/>
            <a:ext cx="2236303" cy="822960"/>
          </a:xfrm>
          <a:prstGeom prst="roundRect">
            <a:avLst/>
          </a:prstGeom>
          <a:solidFill>
            <a:srgbClr val="1B8C8B"/>
          </a:solidFill>
          <a:ln w="12700">
            <a:noFill/>
            <a:miter lim="800000"/>
            <a:headEnd/>
            <a:tailEnd/>
          </a:ln>
          <a:effectLst/>
        </p:spPr>
        <p:txBody>
          <a:bodyPr wrap="square" lIns="91440" tIns="18288" rIns="91440"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algn="ctr"/>
            <a:r>
              <a:rPr lang="en-US" dirty="0">
                <a:solidFill>
                  <a:schemeClr val="bg1"/>
                </a:solidFill>
                <a:latin typeface="Century Gothic" panose="020B0502020202020204" pitchFamily="34" charset="0"/>
              </a:rPr>
              <a:t>Job market trends in relation to AI integration.</a:t>
            </a:r>
          </a:p>
        </p:txBody>
      </p:sp>
      <p:sp>
        <p:nvSpPr>
          <p:cNvPr id="23" name="AutoShape 167">
            <a:extLst>
              <a:ext uri="{FF2B5EF4-FFF2-40B4-BE49-F238E27FC236}">
                <a16:creationId xmlns:a16="http://schemas.microsoft.com/office/drawing/2014/main" id="{CCB769DA-B527-AA5E-B00F-11B202A24D42}"/>
              </a:ext>
            </a:extLst>
          </p:cNvPr>
          <p:cNvSpPr>
            <a:spLocks noChangeArrowheads="1"/>
          </p:cNvSpPr>
          <p:nvPr/>
        </p:nvSpPr>
        <p:spPr bwMode="auto">
          <a:xfrm>
            <a:off x="2498631" y="1615509"/>
            <a:ext cx="1785134" cy="685800"/>
          </a:xfrm>
          <a:prstGeom prst="roundRect">
            <a:avLst/>
          </a:prstGeom>
          <a:solidFill>
            <a:srgbClr val="146D6D"/>
          </a:solidFill>
          <a:ln w="12700">
            <a:noFill/>
            <a:miter lim="800000"/>
            <a:headEnd/>
            <a:tailEnd/>
          </a:ln>
          <a:effectLst/>
        </p:spPr>
        <p:txBody>
          <a:bodyPr wrap="square" lIns="0" tIns="18288" rIns="0"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algn="ctr"/>
            <a:r>
              <a:rPr lang="en-US" dirty="0">
                <a:solidFill>
                  <a:schemeClr val="bg1"/>
                </a:solidFill>
                <a:latin typeface="Century Gothic" panose="020B0502020202020204" pitchFamily="34" charset="0"/>
              </a:rPr>
              <a:t>What will be the impact of AI advancements on the job market?</a:t>
            </a:r>
          </a:p>
        </p:txBody>
      </p:sp>
      <p:sp>
        <p:nvSpPr>
          <p:cNvPr id="27" name="AutoShape 167">
            <a:extLst>
              <a:ext uri="{FF2B5EF4-FFF2-40B4-BE49-F238E27FC236}">
                <a16:creationId xmlns:a16="http://schemas.microsoft.com/office/drawing/2014/main" id="{1E5DC353-D4FF-6D67-C849-84E552CDE8A0}"/>
              </a:ext>
            </a:extLst>
          </p:cNvPr>
          <p:cNvSpPr>
            <a:spLocks noChangeArrowheads="1"/>
          </p:cNvSpPr>
          <p:nvPr/>
        </p:nvSpPr>
        <p:spPr bwMode="auto">
          <a:xfrm>
            <a:off x="722858" y="2744517"/>
            <a:ext cx="1541558" cy="560894"/>
          </a:xfrm>
          <a:prstGeom prst="roundRect">
            <a:avLst>
              <a:gd name="adj" fmla="val 13709"/>
            </a:avLst>
          </a:prstGeom>
          <a:solidFill>
            <a:srgbClr val="1A4532"/>
          </a:solidFill>
          <a:ln w="12700">
            <a:noFill/>
            <a:miter lim="800000"/>
            <a:headEnd/>
            <a:tailEnd/>
          </a:ln>
          <a:effectLst/>
        </p:spPr>
        <p:txBody>
          <a:bodyPr wrap="square" lIns="45720" tIns="18288" rIns="45720"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300" b="0" i="0" u="none" strike="noStrike" baseline="0" dirty="0">
                <a:solidFill>
                  <a:schemeClr val="bg1"/>
                </a:solidFill>
                <a:latin typeface="Century Gothic" charset="0"/>
                <a:ea typeface="Century Gothic" charset="0"/>
                <a:cs typeface="Century Gothic" charset="0"/>
              </a:rPr>
              <a:t>Environmental Policies</a:t>
            </a:r>
          </a:p>
        </p:txBody>
      </p:sp>
      <p:sp>
        <p:nvSpPr>
          <p:cNvPr id="28" name="AutoShape 167">
            <a:extLst>
              <a:ext uri="{FF2B5EF4-FFF2-40B4-BE49-F238E27FC236}">
                <a16:creationId xmlns:a16="http://schemas.microsoft.com/office/drawing/2014/main" id="{69EFF924-8598-58E6-3EEF-2BCC991EB148}"/>
              </a:ext>
            </a:extLst>
          </p:cNvPr>
          <p:cNvSpPr>
            <a:spLocks noChangeArrowheads="1"/>
          </p:cNvSpPr>
          <p:nvPr/>
        </p:nvSpPr>
        <p:spPr bwMode="auto">
          <a:xfrm>
            <a:off x="4543598" y="2616123"/>
            <a:ext cx="2236303" cy="822960"/>
          </a:xfrm>
          <a:prstGeom prst="roundRect">
            <a:avLst/>
          </a:prstGeom>
          <a:solidFill>
            <a:srgbClr val="358C65"/>
          </a:solidFill>
          <a:ln w="12700">
            <a:noFill/>
            <a:miter lim="800000"/>
            <a:headEnd/>
            <a:tailEnd/>
          </a:ln>
          <a:effectLst/>
        </p:spPr>
        <p:txBody>
          <a:bodyPr wrap="square" lIns="91440" tIns="18288" rIns="91440"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algn="ctr"/>
            <a:r>
              <a:rPr lang="en-US" dirty="0">
                <a:solidFill>
                  <a:schemeClr val="bg1"/>
                </a:solidFill>
                <a:latin typeface="Century Gothic" panose="020B0502020202020204" pitchFamily="34" charset="0"/>
              </a:rPr>
              <a:t>Impact assessment of new environmental regulations on manufacturing processes.</a:t>
            </a:r>
          </a:p>
        </p:txBody>
      </p:sp>
      <p:sp>
        <p:nvSpPr>
          <p:cNvPr id="32" name="AutoShape 167">
            <a:extLst>
              <a:ext uri="{FF2B5EF4-FFF2-40B4-BE49-F238E27FC236}">
                <a16:creationId xmlns:a16="http://schemas.microsoft.com/office/drawing/2014/main" id="{1F18781C-0A51-A9F3-79FD-0EBA700A7E24}"/>
              </a:ext>
            </a:extLst>
          </p:cNvPr>
          <p:cNvSpPr>
            <a:spLocks noChangeArrowheads="1"/>
          </p:cNvSpPr>
          <p:nvPr/>
        </p:nvSpPr>
        <p:spPr bwMode="auto">
          <a:xfrm>
            <a:off x="2498631" y="2706276"/>
            <a:ext cx="1785134" cy="685800"/>
          </a:xfrm>
          <a:prstGeom prst="roundRect">
            <a:avLst/>
          </a:prstGeom>
          <a:solidFill>
            <a:srgbClr val="296D4F"/>
          </a:solidFill>
          <a:ln w="12700">
            <a:noFill/>
            <a:miter lim="800000"/>
            <a:headEnd/>
            <a:tailEnd/>
          </a:ln>
          <a:effectLst/>
        </p:spPr>
        <p:txBody>
          <a:bodyPr wrap="square" lIns="0" tIns="18288" rIns="0"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algn="ctr"/>
            <a:r>
              <a:rPr lang="en-US" sz="1050" dirty="0">
                <a:solidFill>
                  <a:schemeClr val="bg1"/>
                </a:solidFill>
                <a:latin typeface="Century Gothic" panose="020B0502020202020204" pitchFamily="34" charset="0"/>
              </a:rPr>
              <a:t>How will new environmental regulations affect manufacturing industries?</a:t>
            </a:r>
          </a:p>
        </p:txBody>
      </p:sp>
      <p:sp>
        <p:nvSpPr>
          <p:cNvPr id="33" name="AutoShape 167">
            <a:extLst>
              <a:ext uri="{FF2B5EF4-FFF2-40B4-BE49-F238E27FC236}">
                <a16:creationId xmlns:a16="http://schemas.microsoft.com/office/drawing/2014/main" id="{815F5B3F-7C9A-9D6D-9F2C-B84A76A752C0}"/>
              </a:ext>
            </a:extLst>
          </p:cNvPr>
          <p:cNvSpPr>
            <a:spLocks noChangeArrowheads="1"/>
          </p:cNvSpPr>
          <p:nvPr/>
        </p:nvSpPr>
        <p:spPr bwMode="auto">
          <a:xfrm>
            <a:off x="722858" y="3708680"/>
            <a:ext cx="1541558" cy="560894"/>
          </a:xfrm>
          <a:prstGeom prst="roundRect">
            <a:avLst>
              <a:gd name="adj" fmla="val 13709"/>
            </a:avLst>
          </a:prstGeom>
          <a:solidFill>
            <a:srgbClr val="1A4532"/>
          </a:solidFill>
          <a:ln w="12700">
            <a:noFill/>
            <a:miter lim="800000"/>
            <a:headEnd/>
            <a:tailEnd/>
          </a:ln>
          <a:effectLst/>
        </p:spPr>
        <p:txBody>
          <a:bodyPr wrap="square" lIns="45720" tIns="18288" rIns="45720"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300" b="0" i="0" u="none" strike="noStrike" baseline="0" dirty="0">
                <a:solidFill>
                  <a:schemeClr val="bg1"/>
                </a:solidFill>
                <a:latin typeface="Century Gothic" charset="0"/>
                <a:ea typeface="Century Gothic" charset="0"/>
                <a:cs typeface="Century Gothic" charset="0"/>
              </a:rPr>
              <a:t>Market </a:t>
            </a:r>
          </a:p>
          <a:p>
            <a:pPr algn="ctr" rtl="0">
              <a:defRPr sz="1000"/>
            </a:pPr>
            <a:r>
              <a:rPr lang="en-US" sz="1300" b="0" i="0" u="none" strike="noStrike" baseline="0" dirty="0">
                <a:solidFill>
                  <a:schemeClr val="bg1"/>
                </a:solidFill>
                <a:latin typeface="Century Gothic" charset="0"/>
                <a:ea typeface="Century Gothic" charset="0"/>
                <a:cs typeface="Century Gothic" charset="0"/>
              </a:rPr>
              <a:t>Expansion</a:t>
            </a:r>
          </a:p>
        </p:txBody>
      </p:sp>
      <p:sp>
        <p:nvSpPr>
          <p:cNvPr id="34" name="AutoShape 167">
            <a:extLst>
              <a:ext uri="{FF2B5EF4-FFF2-40B4-BE49-F238E27FC236}">
                <a16:creationId xmlns:a16="http://schemas.microsoft.com/office/drawing/2014/main" id="{F6714A14-8A55-72F9-07E3-8BE0DFBBCE0A}"/>
              </a:ext>
            </a:extLst>
          </p:cNvPr>
          <p:cNvSpPr>
            <a:spLocks noChangeArrowheads="1"/>
          </p:cNvSpPr>
          <p:nvPr/>
        </p:nvSpPr>
        <p:spPr bwMode="auto">
          <a:xfrm>
            <a:off x="4543598" y="3580286"/>
            <a:ext cx="2236303" cy="822960"/>
          </a:xfrm>
          <a:prstGeom prst="roundRect">
            <a:avLst/>
          </a:prstGeom>
          <a:solidFill>
            <a:srgbClr val="358C65"/>
          </a:solidFill>
          <a:ln w="12700">
            <a:noFill/>
            <a:miter lim="800000"/>
            <a:headEnd/>
            <a:tailEnd/>
          </a:ln>
          <a:effectLst/>
        </p:spPr>
        <p:txBody>
          <a:bodyPr wrap="square" lIns="91440" tIns="18288" rIns="91440"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algn="ctr"/>
            <a:r>
              <a:rPr lang="en-US" dirty="0">
                <a:solidFill>
                  <a:schemeClr val="bg1"/>
                </a:solidFill>
                <a:latin typeface="Century Gothic" panose="020B0502020202020204" pitchFamily="34" charset="0"/>
              </a:rPr>
              <a:t>Revenue and growth projections in new market territories.</a:t>
            </a:r>
          </a:p>
        </p:txBody>
      </p:sp>
      <p:sp>
        <p:nvSpPr>
          <p:cNvPr id="35" name="AutoShape 167">
            <a:extLst>
              <a:ext uri="{FF2B5EF4-FFF2-40B4-BE49-F238E27FC236}">
                <a16:creationId xmlns:a16="http://schemas.microsoft.com/office/drawing/2014/main" id="{EF7ECA03-5882-120F-13ED-C43C6FAAF8E2}"/>
              </a:ext>
            </a:extLst>
          </p:cNvPr>
          <p:cNvSpPr>
            <a:spLocks noChangeArrowheads="1"/>
          </p:cNvSpPr>
          <p:nvPr/>
        </p:nvSpPr>
        <p:spPr bwMode="auto">
          <a:xfrm>
            <a:off x="2498631" y="3644681"/>
            <a:ext cx="1785134" cy="685800"/>
          </a:xfrm>
          <a:prstGeom prst="roundRect">
            <a:avLst/>
          </a:prstGeom>
          <a:solidFill>
            <a:srgbClr val="296D4F"/>
          </a:solidFill>
          <a:ln w="12700">
            <a:noFill/>
            <a:miter lim="800000"/>
            <a:headEnd/>
            <a:tailEnd/>
          </a:ln>
          <a:effectLst/>
        </p:spPr>
        <p:txBody>
          <a:bodyPr wrap="square" lIns="0" tIns="18288" rIns="0"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algn="ctr"/>
            <a:r>
              <a:rPr lang="en-US" dirty="0">
                <a:solidFill>
                  <a:schemeClr val="bg1"/>
                </a:solidFill>
                <a:latin typeface="Century Gothic" panose="020B0502020202020204" pitchFamily="34" charset="0"/>
              </a:rPr>
              <a:t>What are the potential outcomes of entering emerging markets?</a:t>
            </a:r>
          </a:p>
        </p:txBody>
      </p:sp>
      <p:sp>
        <p:nvSpPr>
          <p:cNvPr id="36" name="AutoShape 167">
            <a:extLst>
              <a:ext uri="{FF2B5EF4-FFF2-40B4-BE49-F238E27FC236}">
                <a16:creationId xmlns:a16="http://schemas.microsoft.com/office/drawing/2014/main" id="{C4DAC388-9FF7-D098-F6D1-233C7F53A4B6}"/>
              </a:ext>
            </a:extLst>
          </p:cNvPr>
          <p:cNvSpPr>
            <a:spLocks noChangeArrowheads="1"/>
          </p:cNvSpPr>
          <p:nvPr/>
        </p:nvSpPr>
        <p:spPr bwMode="auto">
          <a:xfrm>
            <a:off x="719774" y="4755464"/>
            <a:ext cx="1541558" cy="560894"/>
          </a:xfrm>
          <a:prstGeom prst="roundRect">
            <a:avLst>
              <a:gd name="adj" fmla="val 13709"/>
            </a:avLst>
          </a:prstGeom>
          <a:solidFill>
            <a:srgbClr val="29431A"/>
          </a:solidFill>
          <a:ln w="12700">
            <a:noFill/>
            <a:miter lim="800000"/>
            <a:headEnd/>
            <a:tailEnd/>
          </a:ln>
          <a:effectLst/>
        </p:spPr>
        <p:txBody>
          <a:bodyPr wrap="square" lIns="45720" tIns="18288" rIns="45720"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300" b="0" i="0" u="none" strike="noStrike" baseline="0" dirty="0">
                <a:solidFill>
                  <a:schemeClr val="bg1"/>
                </a:solidFill>
                <a:latin typeface="Century Gothic" charset="0"/>
                <a:ea typeface="Century Gothic" charset="0"/>
                <a:cs typeface="Century Gothic" charset="0"/>
              </a:rPr>
              <a:t>Product Innovation</a:t>
            </a:r>
          </a:p>
        </p:txBody>
      </p:sp>
      <p:sp>
        <p:nvSpPr>
          <p:cNvPr id="37" name="AutoShape 167">
            <a:extLst>
              <a:ext uri="{FF2B5EF4-FFF2-40B4-BE49-F238E27FC236}">
                <a16:creationId xmlns:a16="http://schemas.microsoft.com/office/drawing/2014/main" id="{A500CC6B-1471-8C17-92F1-D0F2C0C5BFB9}"/>
              </a:ext>
            </a:extLst>
          </p:cNvPr>
          <p:cNvSpPr>
            <a:spLocks noChangeArrowheads="1"/>
          </p:cNvSpPr>
          <p:nvPr/>
        </p:nvSpPr>
        <p:spPr bwMode="auto">
          <a:xfrm>
            <a:off x="4540514" y="4627070"/>
            <a:ext cx="2236303" cy="822960"/>
          </a:xfrm>
          <a:prstGeom prst="roundRect">
            <a:avLst/>
          </a:prstGeom>
          <a:solidFill>
            <a:srgbClr val="507F33"/>
          </a:solidFill>
          <a:ln w="12700">
            <a:noFill/>
            <a:miter lim="800000"/>
            <a:headEnd/>
            <a:tailEnd/>
          </a:ln>
          <a:effectLst/>
        </p:spPr>
        <p:txBody>
          <a:bodyPr wrap="square" lIns="91440" tIns="18288" rIns="91440"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algn="ctr"/>
            <a:r>
              <a:rPr lang="en-US" dirty="0">
                <a:solidFill>
                  <a:schemeClr val="bg1"/>
                </a:solidFill>
                <a:latin typeface="Century Gothic" panose="020B0502020202020204" pitchFamily="34" charset="0"/>
              </a:rPr>
              <a:t>Market reception and financial impact of the new product line.</a:t>
            </a:r>
          </a:p>
        </p:txBody>
      </p:sp>
      <p:sp>
        <p:nvSpPr>
          <p:cNvPr id="40" name="AutoShape 167">
            <a:extLst>
              <a:ext uri="{FF2B5EF4-FFF2-40B4-BE49-F238E27FC236}">
                <a16:creationId xmlns:a16="http://schemas.microsoft.com/office/drawing/2014/main" id="{7AB4070E-67A4-016B-5ACA-B42F0F2FA2A9}"/>
              </a:ext>
            </a:extLst>
          </p:cNvPr>
          <p:cNvSpPr>
            <a:spLocks noChangeArrowheads="1"/>
          </p:cNvSpPr>
          <p:nvPr/>
        </p:nvSpPr>
        <p:spPr bwMode="auto">
          <a:xfrm>
            <a:off x="2495547" y="4627070"/>
            <a:ext cx="1785134" cy="822960"/>
          </a:xfrm>
          <a:prstGeom prst="roundRect">
            <a:avLst/>
          </a:prstGeom>
          <a:solidFill>
            <a:srgbClr val="3A5D25"/>
          </a:solidFill>
          <a:ln w="12700">
            <a:noFill/>
            <a:miter lim="800000"/>
            <a:headEnd/>
            <a:tailEnd/>
          </a:ln>
          <a:effectLst/>
        </p:spPr>
        <p:txBody>
          <a:bodyPr wrap="square" lIns="0" tIns="18288" rIns="0"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algn="ctr"/>
            <a:r>
              <a:rPr lang="en-US" dirty="0">
                <a:solidFill>
                  <a:schemeClr val="bg1"/>
                </a:solidFill>
                <a:latin typeface="Century Gothic" panose="020B0502020202020204" pitchFamily="34" charset="0"/>
              </a:rPr>
              <a:t>How will launching a new product line influence company growth?</a:t>
            </a:r>
          </a:p>
        </p:txBody>
      </p:sp>
      <p:sp>
        <p:nvSpPr>
          <p:cNvPr id="41" name="AutoShape 167">
            <a:extLst>
              <a:ext uri="{FF2B5EF4-FFF2-40B4-BE49-F238E27FC236}">
                <a16:creationId xmlns:a16="http://schemas.microsoft.com/office/drawing/2014/main" id="{0AF3213C-7B03-FBBA-16B6-C6AF800E27EE}"/>
              </a:ext>
            </a:extLst>
          </p:cNvPr>
          <p:cNvSpPr>
            <a:spLocks noChangeArrowheads="1"/>
          </p:cNvSpPr>
          <p:nvPr/>
        </p:nvSpPr>
        <p:spPr bwMode="auto">
          <a:xfrm>
            <a:off x="719774" y="5655628"/>
            <a:ext cx="1541558" cy="685800"/>
          </a:xfrm>
          <a:prstGeom prst="roundRect">
            <a:avLst>
              <a:gd name="adj" fmla="val 13709"/>
            </a:avLst>
          </a:prstGeom>
          <a:solidFill>
            <a:srgbClr val="29431A"/>
          </a:solidFill>
          <a:ln w="12700">
            <a:noFill/>
            <a:miter lim="800000"/>
            <a:headEnd/>
            <a:tailEnd/>
          </a:ln>
          <a:effectLst/>
        </p:spPr>
        <p:txBody>
          <a:bodyPr wrap="square" lIns="45720" tIns="18288" rIns="45720"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300" b="0" i="0" u="none" strike="noStrike" baseline="0" dirty="0">
                <a:solidFill>
                  <a:schemeClr val="bg1"/>
                </a:solidFill>
                <a:latin typeface="Century Gothic" charset="0"/>
                <a:ea typeface="Century Gothic" charset="0"/>
                <a:cs typeface="Century Gothic" charset="0"/>
              </a:rPr>
              <a:t>Customer Experience Improvement</a:t>
            </a:r>
          </a:p>
        </p:txBody>
      </p:sp>
      <p:sp>
        <p:nvSpPr>
          <p:cNvPr id="42" name="AutoShape 167">
            <a:extLst>
              <a:ext uri="{FF2B5EF4-FFF2-40B4-BE49-F238E27FC236}">
                <a16:creationId xmlns:a16="http://schemas.microsoft.com/office/drawing/2014/main" id="{503987B4-6EF9-1665-3C5E-D68C565CB0D7}"/>
              </a:ext>
            </a:extLst>
          </p:cNvPr>
          <p:cNvSpPr>
            <a:spLocks noChangeArrowheads="1"/>
          </p:cNvSpPr>
          <p:nvPr/>
        </p:nvSpPr>
        <p:spPr bwMode="auto">
          <a:xfrm>
            <a:off x="4540514" y="5591233"/>
            <a:ext cx="2236303" cy="822960"/>
          </a:xfrm>
          <a:prstGeom prst="roundRect">
            <a:avLst/>
          </a:prstGeom>
          <a:solidFill>
            <a:srgbClr val="507F33"/>
          </a:solidFill>
          <a:ln w="12700">
            <a:noFill/>
            <a:miter lim="800000"/>
            <a:headEnd/>
            <a:tailEnd/>
          </a:ln>
          <a:effectLst/>
        </p:spPr>
        <p:txBody>
          <a:bodyPr wrap="square" lIns="91440" tIns="18288" rIns="91440"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algn="ctr"/>
            <a:r>
              <a:rPr lang="en-US" dirty="0">
                <a:solidFill>
                  <a:schemeClr val="bg1"/>
                </a:solidFill>
                <a:latin typeface="Century Gothic" panose="020B0502020202020204" pitchFamily="34" charset="0"/>
              </a:rPr>
              <a:t>Customer retention rates and satisfaction levels post-improvement.</a:t>
            </a:r>
          </a:p>
        </p:txBody>
      </p:sp>
      <p:sp>
        <p:nvSpPr>
          <p:cNvPr id="43" name="AutoShape 167">
            <a:extLst>
              <a:ext uri="{FF2B5EF4-FFF2-40B4-BE49-F238E27FC236}">
                <a16:creationId xmlns:a16="http://schemas.microsoft.com/office/drawing/2014/main" id="{B5E5E049-ABF3-3DA7-570F-FD256FFD9B6B}"/>
              </a:ext>
            </a:extLst>
          </p:cNvPr>
          <p:cNvSpPr>
            <a:spLocks noChangeArrowheads="1"/>
          </p:cNvSpPr>
          <p:nvPr/>
        </p:nvSpPr>
        <p:spPr bwMode="auto">
          <a:xfrm>
            <a:off x="2495547" y="5591233"/>
            <a:ext cx="1785134" cy="822960"/>
          </a:xfrm>
          <a:prstGeom prst="roundRect">
            <a:avLst/>
          </a:prstGeom>
          <a:solidFill>
            <a:srgbClr val="3A5D25"/>
          </a:solidFill>
          <a:ln w="12700">
            <a:noFill/>
            <a:miter lim="800000"/>
            <a:headEnd/>
            <a:tailEnd/>
          </a:ln>
          <a:effectLst/>
        </p:spPr>
        <p:txBody>
          <a:bodyPr wrap="square" lIns="0" tIns="18288" rIns="0"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algn="ctr"/>
            <a:r>
              <a:rPr lang="en-US" dirty="0">
                <a:solidFill>
                  <a:schemeClr val="bg1"/>
                </a:solidFill>
                <a:latin typeface="Century Gothic" panose="020B0502020202020204" pitchFamily="34" charset="0"/>
              </a:rPr>
              <a:t>What effects will enhancing customer service have on brand loyalty?</a:t>
            </a:r>
          </a:p>
        </p:txBody>
      </p:sp>
      <p:sp>
        <p:nvSpPr>
          <p:cNvPr id="2" name="TextBox 1">
            <a:extLst>
              <a:ext uri="{FF2B5EF4-FFF2-40B4-BE49-F238E27FC236}">
                <a16:creationId xmlns:a16="http://schemas.microsoft.com/office/drawing/2014/main" id="{0DE0BAD9-437B-716E-2870-EDDB1A022DDB}"/>
              </a:ext>
            </a:extLst>
          </p:cNvPr>
          <p:cNvSpPr txBox="1"/>
          <p:nvPr/>
        </p:nvSpPr>
        <p:spPr>
          <a:xfrm>
            <a:off x="9431179" y="6460618"/>
            <a:ext cx="2636504" cy="461665"/>
          </a:xfrm>
          <a:prstGeom prst="rect">
            <a:avLst/>
          </a:prstGeom>
          <a:noFill/>
        </p:spPr>
        <p:txBody>
          <a:bodyPr wrap="square" rtlCol="0">
            <a:spAutoFit/>
          </a:bodyPr>
          <a:lstStyle/>
          <a:p>
            <a:pPr algn="r"/>
            <a:r>
              <a:rPr lang="en-US" sz="2400" spc="600" dirty="0">
                <a:solidFill>
                  <a:srgbClr val="146D6D"/>
                </a:solidFill>
                <a:latin typeface="Century Gothic" panose="020B0502020202020204" pitchFamily="34" charset="0"/>
              </a:rPr>
              <a:t>EXAMPLE</a:t>
            </a:r>
          </a:p>
        </p:txBody>
      </p:sp>
    </p:spTree>
    <p:extLst>
      <p:ext uri="{BB962C8B-B14F-4D97-AF65-F5344CB8AC3E}">
        <p14:creationId xmlns:p14="http://schemas.microsoft.com/office/powerpoint/2010/main" val="804649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BC4CC84A-D192-1E17-1112-2F240D2B7762}"/>
              </a:ext>
            </a:extLst>
          </p:cNvPr>
          <p:cNvGraphicFramePr>
            <a:graphicFrameLocks noGrp="1"/>
          </p:cNvGraphicFramePr>
          <p:nvPr/>
        </p:nvGraphicFramePr>
        <p:xfrm>
          <a:off x="298174" y="178904"/>
          <a:ext cx="11601729" cy="6347677"/>
        </p:xfrm>
        <a:graphic>
          <a:graphicData uri="http://schemas.openxmlformats.org/drawingml/2006/table">
            <a:tbl>
              <a:tblPr>
                <a:tableStyleId>{5C22544A-7EE6-4342-B048-85BDC9FD1C3A}</a:tableStyleId>
              </a:tblPr>
              <a:tblGrid>
                <a:gridCol w="288235">
                  <a:extLst>
                    <a:ext uri="{9D8B030D-6E8A-4147-A177-3AD203B41FA5}">
                      <a16:colId xmlns:a16="http://schemas.microsoft.com/office/drawing/2014/main" val="867580656"/>
                    </a:ext>
                  </a:extLst>
                </a:gridCol>
                <a:gridCol w="1789043">
                  <a:extLst>
                    <a:ext uri="{9D8B030D-6E8A-4147-A177-3AD203B41FA5}">
                      <a16:colId xmlns:a16="http://schemas.microsoft.com/office/drawing/2014/main" val="3295703701"/>
                    </a:ext>
                  </a:extLst>
                </a:gridCol>
                <a:gridCol w="2037522">
                  <a:extLst>
                    <a:ext uri="{9D8B030D-6E8A-4147-A177-3AD203B41FA5}">
                      <a16:colId xmlns:a16="http://schemas.microsoft.com/office/drawing/2014/main" val="1582733205"/>
                    </a:ext>
                  </a:extLst>
                </a:gridCol>
                <a:gridCol w="2495643">
                  <a:extLst>
                    <a:ext uri="{9D8B030D-6E8A-4147-A177-3AD203B41FA5}">
                      <a16:colId xmlns:a16="http://schemas.microsoft.com/office/drawing/2014/main" val="2837148982"/>
                    </a:ext>
                  </a:extLst>
                </a:gridCol>
                <a:gridCol w="2495643">
                  <a:extLst>
                    <a:ext uri="{9D8B030D-6E8A-4147-A177-3AD203B41FA5}">
                      <a16:colId xmlns:a16="http://schemas.microsoft.com/office/drawing/2014/main" val="3351947120"/>
                    </a:ext>
                  </a:extLst>
                </a:gridCol>
                <a:gridCol w="2495643">
                  <a:extLst>
                    <a:ext uri="{9D8B030D-6E8A-4147-A177-3AD203B41FA5}">
                      <a16:colId xmlns:a16="http://schemas.microsoft.com/office/drawing/2014/main" val="739977279"/>
                    </a:ext>
                  </a:extLst>
                </a:gridCol>
              </a:tblGrid>
              <a:tr h="312637">
                <a:tc>
                  <a:txBody>
                    <a:bodyPr/>
                    <a:lstStyle/>
                    <a:p>
                      <a:pPr algn="l" fontAlgn="t"/>
                      <a:endParaRPr lang="en-US" sz="1600" b="0" i="0" u="none" strike="noStrike" dirty="0">
                        <a:solidFill>
                          <a:srgbClr val="595959"/>
                        </a:solidFill>
                        <a:effectLst/>
                        <a:latin typeface="Century Gothic" panose="020B0502020202020204" pitchFamily="34" charset="0"/>
                      </a:endParaRPr>
                    </a:p>
                  </a:txBody>
                  <a:tcPr marL="85725" marR="9525" marT="9525" marB="0">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t"/>
                      <a:r>
                        <a:rPr lang="en-US" sz="1600" b="0" i="0" u="none" strike="noStrike" dirty="0">
                          <a:solidFill>
                            <a:srgbClr val="595959"/>
                          </a:solidFill>
                          <a:effectLst/>
                          <a:latin typeface="Century Gothic" panose="020B0502020202020204" pitchFamily="34" charset="0"/>
                        </a:rPr>
                        <a:t>Category</a:t>
                      </a:r>
                    </a:p>
                  </a:txBody>
                  <a:tcPr marL="85725" marR="9525" marT="9525"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t"/>
                      <a:r>
                        <a:rPr lang="en-US" sz="1600" b="0" i="0" u="none" strike="noStrike" dirty="0">
                          <a:solidFill>
                            <a:srgbClr val="595959"/>
                          </a:solidFill>
                          <a:effectLst/>
                          <a:latin typeface="Century Gothic" panose="020B0502020202020204" pitchFamily="34" charset="0"/>
                        </a:rPr>
                        <a:t>Future Inquiry</a:t>
                      </a:r>
                    </a:p>
                  </a:txBody>
                  <a:tcPr marL="85725" marR="9525" marT="9525"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t"/>
                      <a:r>
                        <a:rPr lang="en-US" sz="1600" b="0" i="0" u="none" strike="noStrike" dirty="0">
                          <a:solidFill>
                            <a:srgbClr val="595959"/>
                          </a:solidFill>
                          <a:effectLst/>
                          <a:latin typeface="Century Gothic" panose="020B0502020202020204" pitchFamily="34" charset="0"/>
                        </a:rPr>
                        <a:t>Modeling Focus</a:t>
                      </a:r>
                    </a:p>
                  </a:txBody>
                  <a:tcPr marL="85725" marR="9525" marT="9525"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t"/>
                      <a:r>
                        <a:rPr lang="en-US" sz="1600" b="0" i="0" u="none" strike="noStrike" dirty="0">
                          <a:solidFill>
                            <a:srgbClr val="595959"/>
                          </a:solidFill>
                          <a:effectLst/>
                          <a:latin typeface="Century Gothic" panose="020B0502020202020204" pitchFamily="34" charset="0"/>
                        </a:rPr>
                        <a:t>Influencing Factors</a:t>
                      </a:r>
                    </a:p>
                  </a:txBody>
                  <a:tcPr marL="85725" marR="9525" marT="9525"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t"/>
                      <a:r>
                        <a:rPr lang="en-US" sz="1600" b="0" i="0" u="none" strike="noStrike" dirty="0">
                          <a:solidFill>
                            <a:srgbClr val="595959"/>
                          </a:solidFill>
                          <a:effectLst/>
                          <a:latin typeface="Century Gothic" panose="020B0502020202020204" pitchFamily="34" charset="0"/>
                        </a:rPr>
                        <a:t>Response Strategies</a:t>
                      </a:r>
                    </a:p>
                  </a:txBody>
                  <a:tcPr marL="85725" marR="9525" marT="9525" marB="0">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90204753"/>
                  </a:ext>
                </a:extLst>
              </a:tr>
              <a:tr h="2011680">
                <a:tc>
                  <a:txBody>
                    <a:bodyPr/>
                    <a:lstStyle/>
                    <a:p>
                      <a:pPr algn="ctr" fontAlgn="ctr"/>
                      <a:r>
                        <a:rPr lang="en-US" sz="1200" b="0" i="0" u="none" strike="noStrike" dirty="0">
                          <a:solidFill>
                            <a:schemeClr val="bg1"/>
                          </a:solidFill>
                          <a:effectLst/>
                          <a:latin typeface="Century Gothic" panose="020B0502020202020204" pitchFamily="34" charset="0"/>
                        </a:rPr>
                        <a:t>Predictive Analysis</a:t>
                      </a:r>
                    </a:p>
                  </a:txBody>
                  <a:tcPr marL="54696" marR="6077" marT="6077" marB="0" vert="vert27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50000"/>
                      </a:schemeClr>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extLst>
                  <a:ext uri="{0D108BD9-81ED-4DB2-BD59-A6C34878D82A}">
                    <a16:rowId xmlns:a16="http://schemas.microsoft.com/office/drawing/2014/main" val="4017228775"/>
                  </a:ext>
                </a:extLst>
              </a:tr>
              <a:tr h="2011680">
                <a:tc>
                  <a:txBody>
                    <a:bodyPr/>
                    <a:lstStyle/>
                    <a:p>
                      <a:pPr algn="ctr" fontAlgn="ctr"/>
                      <a:r>
                        <a:rPr lang="en-US" sz="1200" b="0" i="0" u="none" strike="noStrike" dirty="0">
                          <a:solidFill>
                            <a:schemeClr val="bg1"/>
                          </a:solidFill>
                          <a:effectLst/>
                          <a:latin typeface="Century Gothic" panose="020B0502020202020204" pitchFamily="34" charset="0"/>
                        </a:rPr>
                        <a:t>Exploration Scenarios</a:t>
                      </a:r>
                    </a:p>
                  </a:txBody>
                  <a:tcPr marL="54696" marR="6077" marT="6077" marB="0" vert="vert27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25000"/>
                      </a:schemeClr>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extLst>
                  <a:ext uri="{0D108BD9-81ED-4DB2-BD59-A6C34878D82A}">
                    <a16:rowId xmlns:a16="http://schemas.microsoft.com/office/drawing/2014/main" val="2855272777"/>
                  </a:ext>
                </a:extLst>
              </a:tr>
              <a:tr h="2011680">
                <a:tc>
                  <a:txBody>
                    <a:bodyPr/>
                    <a:lstStyle/>
                    <a:p>
                      <a:pPr algn="ctr" fontAlgn="ctr"/>
                      <a:r>
                        <a:rPr lang="en-US" sz="1200" b="0" i="0" u="none" strike="noStrike" dirty="0">
                          <a:solidFill>
                            <a:schemeClr val="bg1"/>
                          </a:solidFill>
                          <a:effectLst/>
                          <a:latin typeface="Century Gothic" panose="020B0502020202020204" pitchFamily="34" charset="0"/>
                        </a:rPr>
                        <a:t>Goal-Oriented Scenarios</a:t>
                      </a:r>
                    </a:p>
                  </a:txBody>
                  <a:tcPr marL="54696" marR="6077" marT="6077" marB="0" vert="vert27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10000"/>
                      </a:schemeClr>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8E8989"/>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8E8989"/>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8E8989"/>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8E8989"/>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4696" marR="6077" marT="6077"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8E8989"/>
                    </a:solidFill>
                  </a:tcPr>
                </a:tc>
                <a:extLst>
                  <a:ext uri="{0D108BD9-81ED-4DB2-BD59-A6C34878D82A}">
                    <a16:rowId xmlns:a16="http://schemas.microsoft.com/office/drawing/2014/main" val="1770810124"/>
                  </a:ext>
                </a:extLst>
              </a:tr>
            </a:tbl>
          </a:graphicData>
        </a:graphic>
      </p:graphicFrame>
      <p:cxnSp>
        <p:nvCxnSpPr>
          <p:cNvPr id="4" name="Straight Connector 3">
            <a:extLst>
              <a:ext uri="{FF2B5EF4-FFF2-40B4-BE49-F238E27FC236}">
                <a16:creationId xmlns:a16="http://schemas.microsoft.com/office/drawing/2014/main" id="{A4D18EF0-972E-1B28-DAB9-7D2BD17C99D1}"/>
              </a:ext>
            </a:extLst>
          </p:cNvPr>
          <p:cNvCxnSpPr>
            <a:cxnSpLocks/>
          </p:cNvCxnSpPr>
          <p:nvPr/>
        </p:nvCxnSpPr>
        <p:spPr>
          <a:xfrm>
            <a:off x="1678106" y="973030"/>
            <a:ext cx="6760314" cy="45524"/>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CD8A6557-ED41-C92C-57FC-B4B063F83FBE}"/>
              </a:ext>
            </a:extLst>
          </p:cNvPr>
          <p:cNvCxnSpPr>
            <a:cxnSpLocks/>
          </p:cNvCxnSpPr>
          <p:nvPr/>
        </p:nvCxnSpPr>
        <p:spPr>
          <a:xfrm>
            <a:off x="8834907" y="837716"/>
            <a:ext cx="1579520" cy="10636"/>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18366D72-6405-9C30-F8B1-695FE2DC83D8}"/>
              </a:ext>
            </a:extLst>
          </p:cNvPr>
          <p:cNvCxnSpPr>
            <a:cxnSpLocks/>
          </p:cNvCxnSpPr>
          <p:nvPr/>
        </p:nvCxnSpPr>
        <p:spPr>
          <a:xfrm>
            <a:off x="8834907" y="1273472"/>
            <a:ext cx="1579520" cy="10636"/>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9A6A9DFC-ABC7-CA9E-E4B9-775283CF8C7A}"/>
              </a:ext>
            </a:extLst>
          </p:cNvPr>
          <p:cNvCxnSpPr>
            <a:cxnSpLocks/>
          </p:cNvCxnSpPr>
          <p:nvPr/>
        </p:nvCxnSpPr>
        <p:spPr>
          <a:xfrm>
            <a:off x="1777574" y="1937193"/>
            <a:ext cx="6760314" cy="45524"/>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AE3C7E78-25FD-F3E2-CD3A-6916583E0550}"/>
              </a:ext>
            </a:extLst>
          </p:cNvPr>
          <p:cNvCxnSpPr>
            <a:cxnSpLocks/>
          </p:cNvCxnSpPr>
          <p:nvPr/>
        </p:nvCxnSpPr>
        <p:spPr>
          <a:xfrm>
            <a:off x="8934375" y="1763483"/>
            <a:ext cx="1579520" cy="10636"/>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F810350C-4D1D-89A1-B689-0E2F614409C8}"/>
              </a:ext>
            </a:extLst>
          </p:cNvPr>
          <p:cNvCxnSpPr>
            <a:cxnSpLocks/>
          </p:cNvCxnSpPr>
          <p:nvPr/>
        </p:nvCxnSpPr>
        <p:spPr>
          <a:xfrm>
            <a:off x="8934375" y="2199239"/>
            <a:ext cx="1579520" cy="10636"/>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209B8EF9-5245-B7F2-3CB1-56CB64962348}"/>
              </a:ext>
            </a:extLst>
          </p:cNvPr>
          <p:cNvCxnSpPr>
            <a:cxnSpLocks/>
          </p:cNvCxnSpPr>
          <p:nvPr/>
        </p:nvCxnSpPr>
        <p:spPr>
          <a:xfrm>
            <a:off x="1834208" y="3002202"/>
            <a:ext cx="6760314" cy="45524"/>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17AD66C4-72DD-D141-943B-4420910338E5}"/>
              </a:ext>
            </a:extLst>
          </p:cNvPr>
          <p:cNvCxnSpPr>
            <a:cxnSpLocks/>
          </p:cNvCxnSpPr>
          <p:nvPr/>
        </p:nvCxnSpPr>
        <p:spPr>
          <a:xfrm>
            <a:off x="8991009" y="2832438"/>
            <a:ext cx="1579520" cy="10636"/>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1150290D-903F-21E5-3749-743CC6E7DA60}"/>
              </a:ext>
            </a:extLst>
          </p:cNvPr>
          <p:cNvCxnSpPr>
            <a:cxnSpLocks/>
          </p:cNvCxnSpPr>
          <p:nvPr/>
        </p:nvCxnSpPr>
        <p:spPr>
          <a:xfrm>
            <a:off x="8991009" y="3268194"/>
            <a:ext cx="1579520" cy="10636"/>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4E8DBE1B-1027-3806-FB50-EC5C0C203363}"/>
              </a:ext>
            </a:extLst>
          </p:cNvPr>
          <p:cNvCxnSpPr>
            <a:cxnSpLocks/>
          </p:cNvCxnSpPr>
          <p:nvPr/>
        </p:nvCxnSpPr>
        <p:spPr>
          <a:xfrm>
            <a:off x="1933676" y="3966365"/>
            <a:ext cx="6760314" cy="45524"/>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1EBBB86D-960A-BDF7-0EA6-681ED26BCA6C}"/>
              </a:ext>
            </a:extLst>
          </p:cNvPr>
          <p:cNvCxnSpPr>
            <a:cxnSpLocks/>
          </p:cNvCxnSpPr>
          <p:nvPr/>
        </p:nvCxnSpPr>
        <p:spPr>
          <a:xfrm>
            <a:off x="9090477" y="3758205"/>
            <a:ext cx="1579520" cy="10636"/>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522629AF-CBE8-5E26-DB83-F298B69E7912}"/>
              </a:ext>
            </a:extLst>
          </p:cNvPr>
          <p:cNvCxnSpPr>
            <a:cxnSpLocks/>
          </p:cNvCxnSpPr>
          <p:nvPr/>
        </p:nvCxnSpPr>
        <p:spPr>
          <a:xfrm>
            <a:off x="9090477" y="4193961"/>
            <a:ext cx="1579520" cy="10636"/>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B3C14449-128B-777F-4DF0-D9F9C2CF9EE0}"/>
              </a:ext>
            </a:extLst>
          </p:cNvPr>
          <p:cNvCxnSpPr>
            <a:cxnSpLocks/>
          </p:cNvCxnSpPr>
          <p:nvPr/>
        </p:nvCxnSpPr>
        <p:spPr>
          <a:xfrm>
            <a:off x="1608581" y="5013149"/>
            <a:ext cx="6760314" cy="45524"/>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9540C9F2-8996-E086-FB1D-C7D719761CF4}"/>
              </a:ext>
            </a:extLst>
          </p:cNvPr>
          <p:cNvCxnSpPr>
            <a:cxnSpLocks/>
          </p:cNvCxnSpPr>
          <p:nvPr/>
        </p:nvCxnSpPr>
        <p:spPr>
          <a:xfrm>
            <a:off x="8765382" y="4813208"/>
            <a:ext cx="1579520" cy="10636"/>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87DE4CF1-5A90-CD96-5622-F1C102132B74}"/>
              </a:ext>
            </a:extLst>
          </p:cNvPr>
          <p:cNvCxnSpPr>
            <a:cxnSpLocks/>
          </p:cNvCxnSpPr>
          <p:nvPr/>
        </p:nvCxnSpPr>
        <p:spPr>
          <a:xfrm>
            <a:off x="8765382" y="5248964"/>
            <a:ext cx="1579520" cy="10636"/>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6EA826BE-107B-C791-4FA8-5E28DFCA5CEF}"/>
              </a:ext>
            </a:extLst>
          </p:cNvPr>
          <p:cNvCxnSpPr>
            <a:cxnSpLocks/>
          </p:cNvCxnSpPr>
          <p:nvPr/>
        </p:nvCxnSpPr>
        <p:spPr>
          <a:xfrm>
            <a:off x="1708049" y="5975766"/>
            <a:ext cx="6760314" cy="45524"/>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90D9DDEC-CBF9-1F3D-A8CE-29C0B2484C9B}"/>
              </a:ext>
            </a:extLst>
          </p:cNvPr>
          <p:cNvCxnSpPr>
            <a:cxnSpLocks/>
          </p:cNvCxnSpPr>
          <p:nvPr/>
        </p:nvCxnSpPr>
        <p:spPr>
          <a:xfrm>
            <a:off x="8864850" y="5738975"/>
            <a:ext cx="1579520" cy="10636"/>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AF94E130-510D-60B3-F391-788201752CB6}"/>
              </a:ext>
            </a:extLst>
          </p:cNvPr>
          <p:cNvCxnSpPr>
            <a:cxnSpLocks/>
          </p:cNvCxnSpPr>
          <p:nvPr/>
        </p:nvCxnSpPr>
        <p:spPr>
          <a:xfrm>
            <a:off x="8864850" y="6174731"/>
            <a:ext cx="1579520" cy="10636"/>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sp>
        <p:nvSpPr>
          <p:cNvPr id="6" name="AutoShape 167">
            <a:extLst>
              <a:ext uri="{FF2B5EF4-FFF2-40B4-BE49-F238E27FC236}">
                <a16:creationId xmlns:a16="http://schemas.microsoft.com/office/drawing/2014/main" id="{3BCD9379-E4B2-3D45-A65C-7E770C7C3C79}"/>
              </a:ext>
            </a:extLst>
          </p:cNvPr>
          <p:cNvSpPr>
            <a:spLocks noChangeArrowheads="1"/>
          </p:cNvSpPr>
          <p:nvPr/>
        </p:nvSpPr>
        <p:spPr bwMode="auto">
          <a:xfrm>
            <a:off x="7034270" y="3552016"/>
            <a:ext cx="2236304" cy="822960"/>
          </a:xfrm>
          <a:prstGeom prst="roundRect">
            <a:avLst/>
          </a:prstGeom>
          <a:solidFill>
            <a:srgbClr val="44AF7E"/>
          </a:solidFill>
          <a:ln w="12700">
            <a:noFill/>
            <a:miter lim="800000"/>
            <a:headEnd/>
            <a:tailEnd/>
          </a:ln>
          <a:effectLst/>
        </p:spPr>
        <p:txBody>
          <a:bodyPr wrap="square" lIns="91440" tIns="0" rIns="91440" bIns="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algn="ctr"/>
            <a:endParaRPr lang="en-US" dirty="0">
              <a:solidFill>
                <a:schemeClr val="bg1"/>
              </a:solidFill>
              <a:latin typeface="Century Gothic" panose="020B0502020202020204" pitchFamily="34" charset="0"/>
            </a:endParaRPr>
          </a:p>
        </p:txBody>
      </p:sp>
      <p:sp>
        <p:nvSpPr>
          <p:cNvPr id="7" name="AutoShape 167">
            <a:extLst>
              <a:ext uri="{FF2B5EF4-FFF2-40B4-BE49-F238E27FC236}">
                <a16:creationId xmlns:a16="http://schemas.microsoft.com/office/drawing/2014/main" id="{B251E51C-2DBC-2845-9A6B-FE258335F926}"/>
              </a:ext>
            </a:extLst>
          </p:cNvPr>
          <p:cNvSpPr>
            <a:spLocks noChangeArrowheads="1"/>
          </p:cNvSpPr>
          <p:nvPr/>
        </p:nvSpPr>
        <p:spPr bwMode="auto">
          <a:xfrm>
            <a:off x="7034270" y="5550424"/>
            <a:ext cx="2236304" cy="822960"/>
          </a:xfrm>
          <a:prstGeom prst="roundRect">
            <a:avLst/>
          </a:prstGeom>
          <a:solidFill>
            <a:srgbClr val="62993E"/>
          </a:solidFill>
          <a:ln w="12700">
            <a:noFill/>
            <a:miter lim="800000"/>
            <a:headEnd/>
            <a:tailEnd/>
          </a:ln>
          <a:effectLst/>
        </p:spPr>
        <p:txBody>
          <a:bodyPr wrap="square" lIns="91440" tIns="0" rIns="91440" bIns="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algn="ctr"/>
            <a:endParaRPr lang="en-US" dirty="0">
              <a:solidFill>
                <a:schemeClr val="bg1"/>
              </a:solidFill>
              <a:latin typeface="Century Gothic" panose="020B0502020202020204" pitchFamily="34" charset="0"/>
            </a:endParaRPr>
          </a:p>
        </p:txBody>
      </p:sp>
      <p:sp>
        <p:nvSpPr>
          <p:cNvPr id="8" name="AutoShape 167">
            <a:extLst>
              <a:ext uri="{FF2B5EF4-FFF2-40B4-BE49-F238E27FC236}">
                <a16:creationId xmlns:a16="http://schemas.microsoft.com/office/drawing/2014/main" id="{5C0CEC7C-B0A0-0CE7-276C-0500B6848308}"/>
              </a:ext>
            </a:extLst>
          </p:cNvPr>
          <p:cNvSpPr>
            <a:spLocks noChangeArrowheads="1"/>
          </p:cNvSpPr>
          <p:nvPr/>
        </p:nvSpPr>
        <p:spPr bwMode="auto">
          <a:xfrm>
            <a:off x="722858" y="715345"/>
            <a:ext cx="1541558" cy="560894"/>
          </a:xfrm>
          <a:prstGeom prst="roundRect">
            <a:avLst>
              <a:gd name="adj" fmla="val 13709"/>
            </a:avLst>
          </a:prstGeom>
          <a:solidFill>
            <a:srgbClr val="0E4D4D"/>
          </a:solidFill>
          <a:ln w="12700">
            <a:noFill/>
            <a:miter lim="800000"/>
            <a:headEnd/>
            <a:tailEnd/>
          </a:ln>
          <a:effectLst/>
        </p:spPr>
        <p:txBody>
          <a:bodyPr wrap="square" lIns="45720" tIns="18288" rIns="45720"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endParaRPr lang="en-US" sz="1300" b="0" i="0" u="none" strike="noStrike" baseline="0" dirty="0">
              <a:solidFill>
                <a:schemeClr val="bg1"/>
              </a:solidFill>
              <a:latin typeface="Century Gothic" charset="0"/>
              <a:ea typeface="Century Gothic" charset="0"/>
              <a:cs typeface="Century Gothic" charset="0"/>
            </a:endParaRPr>
          </a:p>
        </p:txBody>
      </p:sp>
      <p:sp>
        <p:nvSpPr>
          <p:cNvPr id="11" name="AutoShape 167">
            <a:extLst>
              <a:ext uri="{FF2B5EF4-FFF2-40B4-BE49-F238E27FC236}">
                <a16:creationId xmlns:a16="http://schemas.microsoft.com/office/drawing/2014/main" id="{9EDB65D3-379C-3F45-9A75-4F168F48A878}"/>
              </a:ext>
            </a:extLst>
          </p:cNvPr>
          <p:cNvSpPr>
            <a:spLocks noChangeArrowheads="1"/>
          </p:cNvSpPr>
          <p:nvPr/>
        </p:nvSpPr>
        <p:spPr bwMode="auto">
          <a:xfrm>
            <a:off x="4543598" y="586951"/>
            <a:ext cx="2236303" cy="822960"/>
          </a:xfrm>
          <a:prstGeom prst="roundRect">
            <a:avLst/>
          </a:prstGeom>
          <a:solidFill>
            <a:srgbClr val="1B8C8B"/>
          </a:solidFill>
          <a:ln w="12700">
            <a:noFill/>
            <a:miter lim="800000"/>
            <a:headEnd/>
            <a:tailEnd/>
          </a:ln>
          <a:effectLst/>
        </p:spPr>
        <p:txBody>
          <a:bodyPr wrap="square" lIns="91440" tIns="18288" rIns="91440"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algn="ctr"/>
            <a:endParaRPr lang="en-US" dirty="0">
              <a:solidFill>
                <a:schemeClr val="bg1"/>
              </a:solidFill>
              <a:latin typeface="Century Gothic" panose="020B0502020202020204" pitchFamily="34" charset="0"/>
            </a:endParaRPr>
          </a:p>
        </p:txBody>
      </p:sp>
      <p:sp>
        <p:nvSpPr>
          <p:cNvPr id="55" name="AutoShape 167">
            <a:extLst>
              <a:ext uri="{FF2B5EF4-FFF2-40B4-BE49-F238E27FC236}">
                <a16:creationId xmlns:a16="http://schemas.microsoft.com/office/drawing/2014/main" id="{AF17192F-18C3-4B40-A850-993640B2EF73}"/>
              </a:ext>
            </a:extLst>
          </p:cNvPr>
          <p:cNvSpPr>
            <a:spLocks noChangeArrowheads="1"/>
          </p:cNvSpPr>
          <p:nvPr/>
        </p:nvSpPr>
        <p:spPr bwMode="auto">
          <a:xfrm>
            <a:off x="7034270" y="594484"/>
            <a:ext cx="2236304" cy="822960"/>
          </a:xfrm>
          <a:prstGeom prst="roundRect">
            <a:avLst/>
          </a:prstGeom>
          <a:solidFill>
            <a:srgbClr val="25B8B6"/>
          </a:solidFill>
          <a:ln w="12700">
            <a:noFill/>
            <a:miter lim="800000"/>
            <a:headEnd/>
            <a:tailEnd/>
          </a:ln>
          <a:effectLst/>
        </p:spPr>
        <p:txBody>
          <a:bodyPr wrap="square" lIns="91440" tIns="0" rIns="91440" bIns="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algn="ctr"/>
            <a:endParaRPr lang="en-US" dirty="0">
              <a:solidFill>
                <a:schemeClr val="bg1"/>
              </a:solidFill>
              <a:latin typeface="Century Gothic" panose="020B0502020202020204" pitchFamily="34" charset="0"/>
            </a:endParaRPr>
          </a:p>
        </p:txBody>
      </p:sp>
      <p:sp>
        <p:nvSpPr>
          <p:cNvPr id="57" name="AutoShape 167">
            <a:extLst>
              <a:ext uri="{FF2B5EF4-FFF2-40B4-BE49-F238E27FC236}">
                <a16:creationId xmlns:a16="http://schemas.microsoft.com/office/drawing/2014/main" id="{7E2E0F55-A3E8-FD4B-9B28-6A78826999BA}"/>
              </a:ext>
            </a:extLst>
          </p:cNvPr>
          <p:cNvSpPr>
            <a:spLocks noChangeArrowheads="1"/>
          </p:cNvSpPr>
          <p:nvPr/>
        </p:nvSpPr>
        <p:spPr bwMode="auto">
          <a:xfrm>
            <a:off x="7034270" y="2629119"/>
            <a:ext cx="2236304" cy="822960"/>
          </a:xfrm>
          <a:prstGeom prst="roundRect">
            <a:avLst/>
          </a:prstGeom>
          <a:solidFill>
            <a:srgbClr val="44AF7E"/>
          </a:solidFill>
          <a:ln w="12700">
            <a:noFill/>
            <a:miter lim="800000"/>
            <a:headEnd/>
            <a:tailEnd/>
          </a:ln>
          <a:effectLst/>
        </p:spPr>
        <p:txBody>
          <a:bodyPr wrap="square" lIns="91440" tIns="0" rIns="91440" bIns="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algn="ctr"/>
            <a:endParaRPr lang="en-US" dirty="0">
              <a:solidFill>
                <a:schemeClr val="bg1"/>
              </a:solidFill>
              <a:latin typeface="Century Gothic" panose="020B0502020202020204" pitchFamily="34" charset="0"/>
            </a:endParaRPr>
          </a:p>
        </p:txBody>
      </p:sp>
      <p:sp>
        <p:nvSpPr>
          <p:cNvPr id="59" name="AutoShape 167">
            <a:extLst>
              <a:ext uri="{FF2B5EF4-FFF2-40B4-BE49-F238E27FC236}">
                <a16:creationId xmlns:a16="http://schemas.microsoft.com/office/drawing/2014/main" id="{804848D4-8622-704A-99BB-744350BA030B}"/>
              </a:ext>
            </a:extLst>
          </p:cNvPr>
          <p:cNvSpPr>
            <a:spLocks noChangeArrowheads="1"/>
          </p:cNvSpPr>
          <p:nvPr/>
        </p:nvSpPr>
        <p:spPr bwMode="auto">
          <a:xfrm>
            <a:off x="7034270" y="4628824"/>
            <a:ext cx="2236304" cy="822960"/>
          </a:xfrm>
          <a:prstGeom prst="roundRect">
            <a:avLst/>
          </a:prstGeom>
          <a:solidFill>
            <a:srgbClr val="62993E"/>
          </a:solidFill>
          <a:ln w="12700">
            <a:noFill/>
            <a:miter lim="800000"/>
            <a:headEnd/>
            <a:tailEnd/>
          </a:ln>
          <a:effectLst/>
        </p:spPr>
        <p:txBody>
          <a:bodyPr wrap="square" lIns="91440" tIns="0" rIns="91440" bIns="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algn="ctr"/>
            <a:endParaRPr lang="en-US" dirty="0">
              <a:solidFill>
                <a:schemeClr val="bg1"/>
              </a:solidFill>
              <a:latin typeface="Century Gothic" panose="020B0502020202020204" pitchFamily="34" charset="0"/>
            </a:endParaRPr>
          </a:p>
        </p:txBody>
      </p:sp>
      <p:sp>
        <p:nvSpPr>
          <p:cNvPr id="56" name="AutoShape 167">
            <a:extLst>
              <a:ext uri="{FF2B5EF4-FFF2-40B4-BE49-F238E27FC236}">
                <a16:creationId xmlns:a16="http://schemas.microsoft.com/office/drawing/2014/main" id="{1A5F5A33-8B40-9B4C-87AA-445D64921408}"/>
              </a:ext>
            </a:extLst>
          </p:cNvPr>
          <p:cNvSpPr>
            <a:spLocks noChangeArrowheads="1"/>
          </p:cNvSpPr>
          <p:nvPr/>
        </p:nvSpPr>
        <p:spPr bwMode="auto">
          <a:xfrm>
            <a:off x="9542690" y="1974345"/>
            <a:ext cx="2194560" cy="364211"/>
          </a:xfrm>
          <a:prstGeom prst="roundRect">
            <a:avLst>
              <a:gd name="adj" fmla="val 50000"/>
            </a:avLst>
          </a:prstGeom>
          <a:solidFill>
            <a:srgbClr val="BFEEEA"/>
          </a:solidFill>
          <a:ln w="12700">
            <a:noFill/>
            <a:miter lim="800000"/>
            <a:headEnd/>
            <a:tailEnd/>
          </a:ln>
          <a:effectLst/>
        </p:spPr>
        <p:txBody>
          <a:bodyPr wrap="square" lIns="91440"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a:defRPr sz="1000"/>
            </a:pPr>
            <a:endParaRPr lang="en-US" b="0" i="0" u="none" strike="noStrike" baseline="0" dirty="0">
              <a:solidFill>
                <a:schemeClr val="tx1"/>
              </a:solidFill>
              <a:latin typeface="Century Gothic" charset="0"/>
              <a:ea typeface="Century Gothic" charset="0"/>
              <a:cs typeface="Century Gothic" charset="0"/>
            </a:endParaRPr>
          </a:p>
        </p:txBody>
      </p:sp>
      <p:sp>
        <p:nvSpPr>
          <p:cNvPr id="58" name="AutoShape 167">
            <a:extLst>
              <a:ext uri="{FF2B5EF4-FFF2-40B4-BE49-F238E27FC236}">
                <a16:creationId xmlns:a16="http://schemas.microsoft.com/office/drawing/2014/main" id="{CE8459D4-EF56-F747-A962-FE58CA91728F}"/>
              </a:ext>
            </a:extLst>
          </p:cNvPr>
          <p:cNvSpPr>
            <a:spLocks noChangeArrowheads="1"/>
          </p:cNvSpPr>
          <p:nvPr/>
        </p:nvSpPr>
        <p:spPr bwMode="auto">
          <a:xfrm>
            <a:off x="9542690" y="3984995"/>
            <a:ext cx="2194560" cy="364211"/>
          </a:xfrm>
          <a:prstGeom prst="roundRect">
            <a:avLst>
              <a:gd name="adj" fmla="val 50000"/>
            </a:avLst>
          </a:prstGeom>
          <a:solidFill>
            <a:srgbClr val="98E0BA"/>
          </a:solidFill>
          <a:ln w="12700">
            <a:noFill/>
            <a:miter lim="800000"/>
            <a:headEnd/>
            <a:tailEnd/>
          </a:ln>
          <a:effectLst/>
        </p:spPr>
        <p:txBody>
          <a:bodyPr wrap="square" lIns="91440"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a:defRPr sz="1000"/>
            </a:pPr>
            <a:endParaRPr lang="en-US" b="0" i="0" u="none" strike="noStrike" baseline="0" dirty="0">
              <a:solidFill>
                <a:schemeClr val="tx1"/>
              </a:solidFill>
              <a:latin typeface="Century Gothic" charset="0"/>
              <a:ea typeface="Century Gothic" charset="0"/>
              <a:cs typeface="Century Gothic" charset="0"/>
            </a:endParaRPr>
          </a:p>
        </p:txBody>
      </p:sp>
      <p:sp>
        <p:nvSpPr>
          <p:cNvPr id="60" name="AutoShape 167">
            <a:extLst>
              <a:ext uri="{FF2B5EF4-FFF2-40B4-BE49-F238E27FC236}">
                <a16:creationId xmlns:a16="http://schemas.microsoft.com/office/drawing/2014/main" id="{14050546-36BD-AF41-9BDC-406D6F8DB947}"/>
              </a:ext>
            </a:extLst>
          </p:cNvPr>
          <p:cNvSpPr>
            <a:spLocks noChangeArrowheads="1"/>
          </p:cNvSpPr>
          <p:nvPr/>
        </p:nvSpPr>
        <p:spPr bwMode="auto">
          <a:xfrm>
            <a:off x="9542690" y="5970830"/>
            <a:ext cx="2194560" cy="364211"/>
          </a:xfrm>
          <a:prstGeom prst="roundRect">
            <a:avLst>
              <a:gd name="adj" fmla="val 50000"/>
            </a:avLst>
          </a:prstGeom>
          <a:solidFill>
            <a:srgbClr val="C6E3AA"/>
          </a:solidFill>
          <a:ln w="12700">
            <a:noFill/>
            <a:miter lim="800000"/>
            <a:headEnd/>
            <a:tailEnd/>
          </a:ln>
          <a:effectLst/>
        </p:spPr>
        <p:txBody>
          <a:bodyPr wrap="square" lIns="91440"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a:defRPr sz="1000"/>
            </a:pPr>
            <a:endParaRPr lang="en-US" b="0" i="0" u="none" strike="noStrike" baseline="0" dirty="0">
              <a:solidFill>
                <a:schemeClr val="tx1"/>
              </a:solidFill>
              <a:latin typeface="Century Gothic" charset="0"/>
              <a:ea typeface="Century Gothic" charset="0"/>
              <a:cs typeface="Century Gothic" charset="0"/>
            </a:endParaRPr>
          </a:p>
        </p:txBody>
      </p:sp>
      <p:sp>
        <p:nvSpPr>
          <p:cNvPr id="64" name="AutoShape 167">
            <a:extLst>
              <a:ext uri="{FF2B5EF4-FFF2-40B4-BE49-F238E27FC236}">
                <a16:creationId xmlns:a16="http://schemas.microsoft.com/office/drawing/2014/main" id="{A0A0F091-8730-2243-9FDF-0C84AF7E7EB8}"/>
              </a:ext>
            </a:extLst>
          </p:cNvPr>
          <p:cNvSpPr>
            <a:spLocks noChangeArrowheads="1"/>
          </p:cNvSpPr>
          <p:nvPr/>
        </p:nvSpPr>
        <p:spPr bwMode="auto">
          <a:xfrm>
            <a:off x="9542690" y="1066588"/>
            <a:ext cx="2194560" cy="364211"/>
          </a:xfrm>
          <a:prstGeom prst="roundRect">
            <a:avLst>
              <a:gd name="adj" fmla="val 50000"/>
            </a:avLst>
          </a:prstGeom>
          <a:solidFill>
            <a:srgbClr val="BFEEEA"/>
          </a:solidFill>
          <a:ln w="12700">
            <a:noFill/>
            <a:miter lim="800000"/>
            <a:headEnd/>
            <a:tailEnd/>
          </a:ln>
          <a:effectLst/>
        </p:spPr>
        <p:txBody>
          <a:bodyPr wrap="square" lIns="91440"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a:defRPr sz="1000"/>
            </a:pPr>
            <a:endParaRPr lang="en-US" b="0" i="0" u="none" strike="noStrike" baseline="0" dirty="0">
              <a:solidFill>
                <a:schemeClr val="tx1"/>
              </a:solidFill>
              <a:latin typeface="Century Gothic" charset="0"/>
              <a:ea typeface="Century Gothic" charset="0"/>
              <a:cs typeface="Century Gothic" charset="0"/>
            </a:endParaRPr>
          </a:p>
        </p:txBody>
      </p:sp>
      <p:sp>
        <p:nvSpPr>
          <p:cNvPr id="65" name="AutoShape 167">
            <a:extLst>
              <a:ext uri="{FF2B5EF4-FFF2-40B4-BE49-F238E27FC236}">
                <a16:creationId xmlns:a16="http://schemas.microsoft.com/office/drawing/2014/main" id="{1810525E-F91E-6C44-81BD-171D3541F614}"/>
              </a:ext>
            </a:extLst>
          </p:cNvPr>
          <p:cNvSpPr>
            <a:spLocks noChangeArrowheads="1"/>
          </p:cNvSpPr>
          <p:nvPr/>
        </p:nvSpPr>
        <p:spPr bwMode="auto">
          <a:xfrm>
            <a:off x="9542690" y="3077239"/>
            <a:ext cx="2194560" cy="364211"/>
          </a:xfrm>
          <a:prstGeom prst="roundRect">
            <a:avLst>
              <a:gd name="adj" fmla="val 50000"/>
            </a:avLst>
          </a:prstGeom>
          <a:solidFill>
            <a:srgbClr val="98E0BA"/>
          </a:solidFill>
          <a:ln w="12700">
            <a:noFill/>
            <a:miter lim="800000"/>
            <a:headEnd/>
            <a:tailEnd/>
          </a:ln>
          <a:effectLst/>
        </p:spPr>
        <p:txBody>
          <a:bodyPr wrap="square" lIns="91440"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a:defRPr sz="1000"/>
            </a:pPr>
            <a:endParaRPr lang="en-US" b="0" i="0" u="none" strike="noStrike" baseline="0" dirty="0">
              <a:solidFill>
                <a:schemeClr val="tx1"/>
              </a:solidFill>
              <a:latin typeface="Century Gothic" charset="0"/>
              <a:ea typeface="Century Gothic" charset="0"/>
              <a:cs typeface="Century Gothic" charset="0"/>
            </a:endParaRPr>
          </a:p>
        </p:txBody>
      </p:sp>
      <p:sp>
        <p:nvSpPr>
          <p:cNvPr id="66" name="AutoShape 167">
            <a:extLst>
              <a:ext uri="{FF2B5EF4-FFF2-40B4-BE49-F238E27FC236}">
                <a16:creationId xmlns:a16="http://schemas.microsoft.com/office/drawing/2014/main" id="{CA8AB739-9738-F14F-BBD4-1EB116A04A28}"/>
              </a:ext>
            </a:extLst>
          </p:cNvPr>
          <p:cNvSpPr>
            <a:spLocks noChangeArrowheads="1"/>
          </p:cNvSpPr>
          <p:nvPr/>
        </p:nvSpPr>
        <p:spPr bwMode="auto">
          <a:xfrm>
            <a:off x="9542690" y="5050193"/>
            <a:ext cx="2194560" cy="364211"/>
          </a:xfrm>
          <a:prstGeom prst="roundRect">
            <a:avLst>
              <a:gd name="adj" fmla="val 50000"/>
            </a:avLst>
          </a:prstGeom>
          <a:solidFill>
            <a:srgbClr val="C6E3AA"/>
          </a:solidFill>
          <a:ln w="12700">
            <a:noFill/>
            <a:miter lim="800000"/>
            <a:headEnd/>
            <a:tailEnd/>
          </a:ln>
          <a:effectLst/>
        </p:spPr>
        <p:txBody>
          <a:bodyPr wrap="square" lIns="91440"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a:defRPr sz="1000"/>
            </a:pPr>
            <a:endParaRPr lang="en-US" b="0" i="0" u="none" strike="noStrike" baseline="0" dirty="0">
              <a:solidFill>
                <a:schemeClr val="tx1"/>
              </a:solidFill>
              <a:latin typeface="Century Gothic" charset="0"/>
              <a:ea typeface="Century Gothic" charset="0"/>
              <a:cs typeface="Century Gothic" charset="0"/>
            </a:endParaRPr>
          </a:p>
        </p:txBody>
      </p:sp>
      <p:sp>
        <p:nvSpPr>
          <p:cNvPr id="67" name="AutoShape 167">
            <a:extLst>
              <a:ext uri="{FF2B5EF4-FFF2-40B4-BE49-F238E27FC236}">
                <a16:creationId xmlns:a16="http://schemas.microsoft.com/office/drawing/2014/main" id="{D4B69E3F-C1AE-5642-A6C9-9784F5D7BCFF}"/>
              </a:ext>
            </a:extLst>
          </p:cNvPr>
          <p:cNvSpPr>
            <a:spLocks noChangeArrowheads="1"/>
          </p:cNvSpPr>
          <p:nvPr/>
        </p:nvSpPr>
        <p:spPr bwMode="auto">
          <a:xfrm>
            <a:off x="9542690" y="1546224"/>
            <a:ext cx="2194560" cy="364211"/>
          </a:xfrm>
          <a:prstGeom prst="roundRect">
            <a:avLst>
              <a:gd name="adj" fmla="val 50000"/>
            </a:avLst>
          </a:prstGeom>
          <a:solidFill>
            <a:srgbClr val="E0F5F3"/>
          </a:solidFill>
          <a:ln w="12700">
            <a:noFill/>
            <a:miter lim="800000"/>
            <a:headEnd/>
            <a:tailEnd/>
          </a:ln>
          <a:effectLst/>
        </p:spPr>
        <p:txBody>
          <a:bodyPr wrap="square" lIns="91440"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a:defRPr sz="1000"/>
            </a:pPr>
            <a:endParaRPr lang="en-US" b="0" i="0" u="none" strike="noStrike" baseline="0" dirty="0">
              <a:solidFill>
                <a:schemeClr val="tx1"/>
              </a:solidFill>
              <a:latin typeface="Century Gothic" charset="0"/>
              <a:ea typeface="Century Gothic" charset="0"/>
              <a:cs typeface="Century Gothic" charset="0"/>
            </a:endParaRPr>
          </a:p>
        </p:txBody>
      </p:sp>
      <p:sp>
        <p:nvSpPr>
          <p:cNvPr id="68" name="AutoShape 167">
            <a:extLst>
              <a:ext uri="{FF2B5EF4-FFF2-40B4-BE49-F238E27FC236}">
                <a16:creationId xmlns:a16="http://schemas.microsoft.com/office/drawing/2014/main" id="{BDA8328B-8664-314D-B522-6343FF33597A}"/>
              </a:ext>
            </a:extLst>
          </p:cNvPr>
          <p:cNvSpPr>
            <a:spLocks noChangeArrowheads="1"/>
          </p:cNvSpPr>
          <p:nvPr/>
        </p:nvSpPr>
        <p:spPr bwMode="auto">
          <a:xfrm>
            <a:off x="9542690" y="3556875"/>
            <a:ext cx="2194560" cy="364211"/>
          </a:xfrm>
          <a:prstGeom prst="roundRect">
            <a:avLst>
              <a:gd name="adj" fmla="val 50000"/>
            </a:avLst>
          </a:prstGeom>
          <a:solidFill>
            <a:srgbClr val="CCEFDA"/>
          </a:solidFill>
          <a:ln w="12700">
            <a:noFill/>
            <a:miter lim="800000"/>
            <a:headEnd/>
            <a:tailEnd/>
          </a:ln>
          <a:effectLst/>
        </p:spPr>
        <p:txBody>
          <a:bodyPr wrap="square" lIns="91440"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a:defRPr sz="1000"/>
            </a:pPr>
            <a:endParaRPr lang="en-US" b="0" i="0" u="none" strike="noStrike" baseline="0" dirty="0">
              <a:solidFill>
                <a:schemeClr val="tx1"/>
              </a:solidFill>
              <a:latin typeface="Century Gothic" charset="0"/>
              <a:ea typeface="Century Gothic" charset="0"/>
              <a:cs typeface="Century Gothic" charset="0"/>
            </a:endParaRPr>
          </a:p>
        </p:txBody>
      </p:sp>
      <p:sp>
        <p:nvSpPr>
          <p:cNvPr id="69" name="AutoShape 167">
            <a:extLst>
              <a:ext uri="{FF2B5EF4-FFF2-40B4-BE49-F238E27FC236}">
                <a16:creationId xmlns:a16="http://schemas.microsoft.com/office/drawing/2014/main" id="{5AEBCEAB-78B5-A544-A049-23BCE3911DEF}"/>
              </a:ext>
            </a:extLst>
          </p:cNvPr>
          <p:cNvSpPr>
            <a:spLocks noChangeArrowheads="1"/>
          </p:cNvSpPr>
          <p:nvPr/>
        </p:nvSpPr>
        <p:spPr bwMode="auto">
          <a:xfrm>
            <a:off x="9542690" y="5542708"/>
            <a:ext cx="2194560" cy="364211"/>
          </a:xfrm>
          <a:prstGeom prst="roundRect">
            <a:avLst>
              <a:gd name="adj" fmla="val 50000"/>
            </a:avLst>
          </a:prstGeom>
          <a:solidFill>
            <a:srgbClr val="DFEECF"/>
          </a:solidFill>
          <a:ln w="12700">
            <a:noFill/>
            <a:miter lim="800000"/>
            <a:headEnd/>
            <a:tailEnd/>
          </a:ln>
          <a:effectLst/>
        </p:spPr>
        <p:txBody>
          <a:bodyPr wrap="square" lIns="91440"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a:defRPr sz="1000"/>
            </a:pPr>
            <a:endParaRPr lang="en-US" b="0" i="0" u="none" strike="noStrike" baseline="0" dirty="0">
              <a:solidFill>
                <a:schemeClr val="tx1"/>
              </a:solidFill>
              <a:latin typeface="Century Gothic" charset="0"/>
              <a:ea typeface="Century Gothic" charset="0"/>
              <a:cs typeface="Century Gothic" charset="0"/>
            </a:endParaRPr>
          </a:p>
        </p:txBody>
      </p:sp>
      <p:sp>
        <p:nvSpPr>
          <p:cNvPr id="70" name="AutoShape 167">
            <a:extLst>
              <a:ext uri="{FF2B5EF4-FFF2-40B4-BE49-F238E27FC236}">
                <a16:creationId xmlns:a16="http://schemas.microsoft.com/office/drawing/2014/main" id="{5810C9AC-86FA-D142-98EF-D6ED97F46B0C}"/>
              </a:ext>
            </a:extLst>
          </p:cNvPr>
          <p:cNvSpPr>
            <a:spLocks noChangeArrowheads="1"/>
          </p:cNvSpPr>
          <p:nvPr/>
        </p:nvSpPr>
        <p:spPr bwMode="auto">
          <a:xfrm>
            <a:off x="9542690" y="638468"/>
            <a:ext cx="2194560" cy="364211"/>
          </a:xfrm>
          <a:prstGeom prst="roundRect">
            <a:avLst>
              <a:gd name="adj" fmla="val 50000"/>
            </a:avLst>
          </a:prstGeom>
          <a:solidFill>
            <a:srgbClr val="E0F5F3"/>
          </a:solidFill>
          <a:ln w="12700">
            <a:noFill/>
            <a:miter lim="800000"/>
            <a:headEnd/>
            <a:tailEnd/>
          </a:ln>
          <a:effectLst/>
        </p:spPr>
        <p:txBody>
          <a:bodyPr wrap="square" lIns="91440"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a:defRPr sz="1000"/>
            </a:pPr>
            <a:endParaRPr lang="en-US" b="0" i="0" u="none" strike="noStrike" baseline="0" dirty="0">
              <a:solidFill>
                <a:schemeClr val="tx1"/>
              </a:solidFill>
              <a:latin typeface="Century Gothic" charset="0"/>
              <a:ea typeface="Century Gothic" charset="0"/>
              <a:cs typeface="Century Gothic" charset="0"/>
            </a:endParaRPr>
          </a:p>
        </p:txBody>
      </p:sp>
      <p:sp>
        <p:nvSpPr>
          <p:cNvPr id="71" name="AutoShape 167">
            <a:extLst>
              <a:ext uri="{FF2B5EF4-FFF2-40B4-BE49-F238E27FC236}">
                <a16:creationId xmlns:a16="http://schemas.microsoft.com/office/drawing/2014/main" id="{4D339E7D-1AED-FE40-A0AA-D2A41AF19D94}"/>
              </a:ext>
            </a:extLst>
          </p:cNvPr>
          <p:cNvSpPr>
            <a:spLocks noChangeArrowheads="1"/>
          </p:cNvSpPr>
          <p:nvPr/>
        </p:nvSpPr>
        <p:spPr bwMode="auto">
          <a:xfrm>
            <a:off x="9542690" y="2649119"/>
            <a:ext cx="2194560" cy="364211"/>
          </a:xfrm>
          <a:prstGeom prst="roundRect">
            <a:avLst>
              <a:gd name="adj" fmla="val 50000"/>
            </a:avLst>
          </a:prstGeom>
          <a:solidFill>
            <a:srgbClr val="CCEFDA"/>
          </a:solidFill>
          <a:ln w="12700">
            <a:noFill/>
            <a:miter lim="800000"/>
            <a:headEnd/>
            <a:tailEnd/>
          </a:ln>
          <a:effectLst/>
        </p:spPr>
        <p:txBody>
          <a:bodyPr wrap="square" lIns="91440"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a:defRPr sz="1000"/>
            </a:pPr>
            <a:endParaRPr lang="en-US" b="0" i="0" u="none" strike="noStrike" baseline="0" dirty="0">
              <a:solidFill>
                <a:schemeClr val="tx1"/>
              </a:solidFill>
              <a:latin typeface="Century Gothic" charset="0"/>
              <a:ea typeface="Century Gothic" charset="0"/>
              <a:cs typeface="Century Gothic" charset="0"/>
            </a:endParaRPr>
          </a:p>
        </p:txBody>
      </p:sp>
      <p:sp>
        <p:nvSpPr>
          <p:cNvPr id="72" name="AutoShape 167">
            <a:extLst>
              <a:ext uri="{FF2B5EF4-FFF2-40B4-BE49-F238E27FC236}">
                <a16:creationId xmlns:a16="http://schemas.microsoft.com/office/drawing/2014/main" id="{D993DB0F-C9B0-2846-B269-5BD921EE3867}"/>
              </a:ext>
            </a:extLst>
          </p:cNvPr>
          <p:cNvSpPr>
            <a:spLocks noChangeArrowheads="1"/>
          </p:cNvSpPr>
          <p:nvPr/>
        </p:nvSpPr>
        <p:spPr bwMode="auto">
          <a:xfrm>
            <a:off x="9542690" y="4622072"/>
            <a:ext cx="2194560" cy="364211"/>
          </a:xfrm>
          <a:prstGeom prst="roundRect">
            <a:avLst>
              <a:gd name="adj" fmla="val 50000"/>
            </a:avLst>
          </a:prstGeom>
          <a:solidFill>
            <a:srgbClr val="DFEECF"/>
          </a:solidFill>
          <a:ln w="12700">
            <a:noFill/>
            <a:miter lim="800000"/>
            <a:headEnd/>
            <a:tailEnd/>
          </a:ln>
          <a:effectLst/>
        </p:spPr>
        <p:txBody>
          <a:bodyPr wrap="square" lIns="91440" tIns="18288" rIns="18288"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a:defRPr sz="1000"/>
            </a:pPr>
            <a:endParaRPr lang="en-US" b="0" i="0" u="none" strike="noStrike" baseline="0" dirty="0">
              <a:solidFill>
                <a:schemeClr val="tx1"/>
              </a:solidFill>
              <a:latin typeface="Century Gothic" charset="0"/>
              <a:ea typeface="Century Gothic" charset="0"/>
              <a:cs typeface="Century Gothic" charset="0"/>
            </a:endParaRPr>
          </a:p>
        </p:txBody>
      </p:sp>
      <p:sp>
        <p:nvSpPr>
          <p:cNvPr id="76" name="AutoShape 167">
            <a:extLst>
              <a:ext uri="{FF2B5EF4-FFF2-40B4-BE49-F238E27FC236}">
                <a16:creationId xmlns:a16="http://schemas.microsoft.com/office/drawing/2014/main" id="{64CDC506-D5A4-8846-AF3E-022FB8F06A53}"/>
              </a:ext>
            </a:extLst>
          </p:cNvPr>
          <p:cNvSpPr>
            <a:spLocks noChangeArrowheads="1"/>
          </p:cNvSpPr>
          <p:nvPr/>
        </p:nvSpPr>
        <p:spPr bwMode="auto">
          <a:xfrm>
            <a:off x="7034270" y="1527320"/>
            <a:ext cx="2236304" cy="822960"/>
          </a:xfrm>
          <a:prstGeom prst="roundRect">
            <a:avLst/>
          </a:prstGeom>
          <a:solidFill>
            <a:srgbClr val="25B8B6"/>
          </a:solidFill>
          <a:ln w="12700">
            <a:noFill/>
            <a:miter lim="800000"/>
            <a:headEnd/>
            <a:tailEnd/>
          </a:ln>
          <a:effectLst/>
        </p:spPr>
        <p:txBody>
          <a:bodyPr wrap="square" lIns="91440" tIns="0" rIns="91440" bIns="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algn="ctr"/>
            <a:endParaRPr lang="en-US" dirty="0">
              <a:solidFill>
                <a:schemeClr val="bg1"/>
              </a:solidFill>
              <a:latin typeface="Century Gothic" panose="020B0502020202020204" pitchFamily="34" charset="0"/>
            </a:endParaRPr>
          </a:p>
        </p:txBody>
      </p:sp>
      <p:sp>
        <p:nvSpPr>
          <p:cNvPr id="5" name="AutoShape 167">
            <a:extLst>
              <a:ext uri="{FF2B5EF4-FFF2-40B4-BE49-F238E27FC236}">
                <a16:creationId xmlns:a16="http://schemas.microsoft.com/office/drawing/2014/main" id="{3CCC14D8-C71C-6392-DA90-0EABAAA26259}"/>
              </a:ext>
            </a:extLst>
          </p:cNvPr>
          <p:cNvSpPr>
            <a:spLocks noChangeArrowheads="1"/>
          </p:cNvSpPr>
          <p:nvPr/>
        </p:nvSpPr>
        <p:spPr bwMode="auto">
          <a:xfrm>
            <a:off x="2498631" y="677104"/>
            <a:ext cx="1785134" cy="685800"/>
          </a:xfrm>
          <a:prstGeom prst="roundRect">
            <a:avLst/>
          </a:prstGeom>
          <a:solidFill>
            <a:srgbClr val="146D6D"/>
          </a:solidFill>
          <a:ln w="12700">
            <a:noFill/>
            <a:miter lim="800000"/>
            <a:headEnd/>
            <a:tailEnd/>
          </a:ln>
          <a:effectLst/>
        </p:spPr>
        <p:txBody>
          <a:bodyPr wrap="square" lIns="0" tIns="18288" rIns="0"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algn="ctr"/>
            <a:endParaRPr lang="en-US" dirty="0">
              <a:solidFill>
                <a:schemeClr val="bg1"/>
              </a:solidFill>
              <a:latin typeface="Century Gothic" panose="020B0502020202020204" pitchFamily="34" charset="0"/>
            </a:endParaRPr>
          </a:p>
        </p:txBody>
      </p:sp>
      <p:sp>
        <p:nvSpPr>
          <p:cNvPr id="21" name="AutoShape 167">
            <a:extLst>
              <a:ext uri="{FF2B5EF4-FFF2-40B4-BE49-F238E27FC236}">
                <a16:creationId xmlns:a16="http://schemas.microsoft.com/office/drawing/2014/main" id="{83E2C655-77D0-E9FD-66B5-C5EBADE03CB7}"/>
              </a:ext>
            </a:extLst>
          </p:cNvPr>
          <p:cNvSpPr>
            <a:spLocks noChangeArrowheads="1"/>
          </p:cNvSpPr>
          <p:nvPr/>
        </p:nvSpPr>
        <p:spPr bwMode="auto">
          <a:xfrm>
            <a:off x="722858" y="1679508"/>
            <a:ext cx="1541558" cy="560894"/>
          </a:xfrm>
          <a:prstGeom prst="roundRect">
            <a:avLst>
              <a:gd name="adj" fmla="val 13709"/>
            </a:avLst>
          </a:prstGeom>
          <a:solidFill>
            <a:srgbClr val="0E4D4D"/>
          </a:solidFill>
          <a:ln w="12700">
            <a:noFill/>
            <a:miter lim="800000"/>
            <a:headEnd/>
            <a:tailEnd/>
          </a:ln>
          <a:effectLst/>
        </p:spPr>
        <p:txBody>
          <a:bodyPr wrap="square" lIns="45720" tIns="18288" rIns="45720"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endParaRPr lang="en-US" sz="1300" b="0" i="0" u="none" strike="noStrike" baseline="0" dirty="0">
              <a:solidFill>
                <a:schemeClr val="bg1"/>
              </a:solidFill>
              <a:latin typeface="Century Gothic" charset="0"/>
              <a:ea typeface="Century Gothic" charset="0"/>
              <a:cs typeface="Century Gothic" charset="0"/>
            </a:endParaRPr>
          </a:p>
        </p:txBody>
      </p:sp>
      <p:sp>
        <p:nvSpPr>
          <p:cNvPr id="22" name="AutoShape 167">
            <a:extLst>
              <a:ext uri="{FF2B5EF4-FFF2-40B4-BE49-F238E27FC236}">
                <a16:creationId xmlns:a16="http://schemas.microsoft.com/office/drawing/2014/main" id="{1E0F77E8-BFE8-78F2-24E3-E1ECB898B673}"/>
              </a:ext>
            </a:extLst>
          </p:cNvPr>
          <p:cNvSpPr>
            <a:spLocks noChangeArrowheads="1"/>
          </p:cNvSpPr>
          <p:nvPr/>
        </p:nvSpPr>
        <p:spPr bwMode="auto">
          <a:xfrm>
            <a:off x="4543598" y="1551114"/>
            <a:ext cx="2236303" cy="822960"/>
          </a:xfrm>
          <a:prstGeom prst="roundRect">
            <a:avLst/>
          </a:prstGeom>
          <a:solidFill>
            <a:srgbClr val="1B8C8B"/>
          </a:solidFill>
          <a:ln w="12700">
            <a:noFill/>
            <a:miter lim="800000"/>
            <a:headEnd/>
            <a:tailEnd/>
          </a:ln>
          <a:effectLst/>
        </p:spPr>
        <p:txBody>
          <a:bodyPr wrap="square" lIns="91440" tIns="18288" rIns="91440"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algn="ctr"/>
            <a:endParaRPr lang="en-US" dirty="0">
              <a:solidFill>
                <a:schemeClr val="bg1"/>
              </a:solidFill>
              <a:latin typeface="Century Gothic" panose="020B0502020202020204" pitchFamily="34" charset="0"/>
            </a:endParaRPr>
          </a:p>
        </p:txBody>
      </p:sp>
      <p:sp>
        <p:nvSpPr>
          <p:cNvPr id="23" name="AutoShape 167">
            <a:extLst>
              <a:ext uri="{FF2B5EF4-FFF2-40B4-BE49-F238E27FC236}">
                <a16:creationId xmlns:a16="http://schemas.microsoft.com/office/drawing/2014/main" id="{CCB769DA-B527-AA5E-B00F-11B202A24D42}"/>
              </a:ext>
            </a:extLst>
          </p:cNvPr>
          <p:cNvSpPr>
            <a:spLocks noChangeArrowheads="1"/>
          </p:cNvSpPr>
          <p:nvPr/>
        </p:nvSpPr>
        <p:spPr bwMode="auto">
          <a:xfrm>
            <a:off x="2498631" y="1615509"/>
            <a:ext cx="1785134" cy="685800"/>
          </a:xfrm>
          <a:prstGeom prst="roundRect">
            <a:avLst/>
          </a:prstGeom>
          <a:solidFill>
            <a:srgbClr val="146D6D"/>
          </a:solidFill>
          <a:ln w="12700">
            <a:noFill/>
            <a:miter lim="800000"/>
            <a:headEnd/>
            <a:tailEnd/>
          </a:ln>
          <a:effectLst/>
        </p:spPr>
        <p:txBody>
          <a:bodyPr wrap="square" lIns="0" tIns="18288" rIns="0"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algn="ctr"/>
            <a:endParaRPr lang="en-US" dirty="0">
              <a:solidFill>
                <a:schemeClr val="bg1"/>
              </a:solidFill>
              <a:latin typeface="Century Gothic" panose="020B0502020202020204" pitchFamily="34" charset="0"/>
            </a:endParaRPr>
          </a:p>
        </p:txBody>
      </p:sp>
      <p:sp>
        <p:nvSpPr>
          <p:cNvPr id="27" name="AutoShape 167">
            <a:extLst>
              <a:ext uri="{FF2B5EF4-FFF2-40B4-BE49-F238E27FC236}">
                <a16:creationId xmlns:a16="http://schemas.microsoft.com/office/drawing/2014/main" id="{1E5DC353-D4FF-6D67-C849-84E552CDE8A0}"/>
              </a:ext>
            </a:extLst>
          </p:cNvPr>
          <p:cNvSpPr>
            <a:spLocks noChangeArrowheads="1"/>
          </p:cNvSpPr>
          <p:nvPr/>
        </p:nvSpPr>
        <p:spPr bwMode="auto">
          <a:xfrm>
            <a:off x="722858" y="2744517"/>
            <a:ext cx="1541558" cy="560894"/>
          </a:xfrm>
          <a:prstGeom prst="roundRect">
            <a:avLst>
              <a:gd name="adj" fmla="val 13709"/>
            </a:avLst>
          </a:prstGeom>
          <a:solidFill>
            <a:srgbClr val="1A4532"/>
          </a:solidFill>
          <a:ln w="12700">
            <a:noFill/>
            <a:miter lim="800000"/>
            <a:headEnd/>
            <a:tailEnd/>
          </a:ln>
          <a:effectLst/>
        </p:spPr>
        <p:txBody>
          <a:bodyPr wrap="square" lIns="45720" tIns="18288" rIns="45720"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endParaRPr lang="en-US" sz="1300" b="0" i="0" u="none" strike="noStrike" baseline="0" dirty="0">
              <a:solidFill>
                <a:schemeClr val="bg1"/>
              </a:solidFill>
              <a:latin typeface="Century Gothic" charset="0"/>
              <a:ea typeface="Century Gothic" charset="0"/>
              <a:cs typeface="Century Gothic" charset="0"/>
            </a:endParaRPr>
          </a:p>
        </p:txBody>
      </p:sp>
      <p:sp>
        <p:nvSpPr>
          <p:cNvPr id="28" name="AutoShape 167">
            <a:extLst>
              <a:ext uri="{FF2B5EF4-FFF2-40B4-BE49-F238E27FC236}">
                <a16:creationId xmlns:a16="http://schemas.microsoft.com/office/drawing/2014/main" id="{69EFF924-8598-58E6-3EEF-2BCC991EB148}"/>
              </a:ext>
            </a:extLst>
          </p:cNvPr>
          <p:cNvSpPr>
            <a:spLocks noChangeArrowheads="1"/>
          </p:cNvSpPr>
          <p:nvPr/>
        </p:nvSpPr>
        <p:spPr bwMode="auto">
          <a:xfrm>
            <a:off x="4543598" y="2616123"/>
            <a:ext cx="2236303" cy="822960"/>
          </a:xfrm>
          <a:prstGeom prst="roundRect">
            <a:avLst/>
          </a:prstGeom>
          <a:solidFill>
            <a:srgbClr val="358C65"/>
          </a:solidFill>
          <a:ln w="12700">
            <a:noFill/>
            <a:miter lim="800000"/>
            <a:headEnd/>
            <a:tailEnd/>
          </a:ln>
          <a:effectLst/>
        </p:spPr>
        <p:txBody>
          <a:bodyPr wrap="square" lIns="91440" tIns="18288" rIns="91440"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algn="ctr"/>
            <a:endParaRPr lang="en-US" dirty="0">
              <a:solidFill>
                <a:schemeClr val="bg1"/>
              </a:solidFill>
              <a:latin typeface="Century Gothic" panose="020B0502020202020204" pitchFamily="34" charset="0"/>
            </a:endParaRPr>
          </a:p>
        </p:txBody>
      </p:sp>
      <p:sp>
        <p:nvSpPr>
          <p:cNvPr id="32" name="AutoShape 167">
            <a:extLst>
              <a:ext uri="{FF2B5EF4-FFF2-40B4-BE49-F238E27FC236}">
                <a16:creationId xmlns:a16="http://schemas.microsoft.com/office/drawing/2014/main" id="{1F18781C-0A51-A9F3-79FD-0EBA700A7E24}"/>
              </a:ext>
            </a:extLst>
          </p:cNvPr>
          <p:cNvSpPr>
            <a:spLocks noChangeArrowheads="1"/>
          </p:cNvSpPr>
          <p:nvPr/>
        </p:nvSpPr>
        <p:spPr bwMode="auto">
          <a:xfrm>
            <a:off x="2498631" y="2706276"/>
            <a:ext cx="1785134" cy="685800"/>
          </a:xfrm>
          <a:prstGeom prst="roundRect">
            <a:avLst/>
          </a:prstGeom>
          <a:solidFill>
            <a:srgbClr val="296D4F"/>
          </a:solidFill>
          <a:ln w="12700">
            <a:noFill/>
            <a:miter lim="800000"/>
            <a:headEnd/>
            <a:tailEnd/>
          </a:ln>
          <a:effectLst/>
        </p:spPr>
        <p:txBody>
          <a:bodyPr wrap="square" lIns="0" tIns="18288" rIns="0"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algn="ctr"/>
            <a:endParaRPr lang="en-US" sz="1050" dirty="0">
              <a:solidFill>
                <a:schemeClr val="bg1"/>
              </a:solidFill>
              <a:latin typeface="Century Gothic" panose="020B0502020202020204" pitchFamily="34" charset="0"/>
            </a:endParaRPr>
          </a:p>
        </p:txBody>
      </p:sp>
      <p:sp>
        <p:nvSpPr>
          <p:cNvPr id="33" name="AutoShape 167">
            <a:extLst>
              <a:ext uri="{FF2B5EF4-FFF2-40B4-BE49-F238E27FC236}">
                <a16:creationId xmlns:a16="http://schemas.microsoft.com/office/drawing/2014/main" id="{815F5B3F-7C9A-9D6D-9F2C-B84A76A752C0}"/>
              </a:ext>
            </a:extLst>
          </p:cNvPr>
          <p:cNvSpPr>
            <a:spLocks noChangeArrowheads="1"/>
          </p:cNvSpPr>
          <p:nvPr/>
        </p:nvSpPr>
        <p:spPr bwMode="auto">
          <a:xfrm>
            <a:off x="722858" y="3708680"/>
            <a:ext cx="1541558" cy="560894"/>
          </a:xfrm>
          <a:prstGeom prst="roundRect">
            <a:avLst>
              <a:gd name="adj" fmla="val 13709"/>
            </a:avLst>
          </a:prstGeom>
          <a:solidFill>
            <a:srgbClr val="1A4532"/>
          </a:solidFill>
          <a:ln w="12700">
            <a:noFill/>
            <a:miter lim="800000"/>
            <a:headEnd/>
            <a:tailEnd/>
          </a:ln>
          <a:effectLst/>
        </p:spPr>
        <p:txBody>
          <a:bodyPr wrap="square" lIns="45720" tIns="18288" rIns="45720"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endParaRPr lang="en-US" sz="1300" b="0" i="0" u="none" strike="noStrike" baseline="0" dirty="0">
              <a:solidFill>
                <a:schemeClr val="bg1"/>
              </a:solidFill>
              <a:latin typeface="Century Gothic" charset="0"/>
              <a:ea typeface="Century Gothic" charset="0"/>
              <a:cs typeface="Century Gothic" charset="0"/>
            </a:endParaRPr>
          </a:p>
        </p:txBody>
      </p:sp>
      <p:sp>
        <p:nvSpPr>
          <p:cNvPr id="34" name="AutoShape 167">
            <a:extLst>
              <a:ext uri="{FF2B5EF4-FFF2-40B4-BE49-F238E27FC236}">
                <a16:creationId xmlns:a16="http://schemas.microsoft.com/office/drawing/2014/main" id="{F6714A14-8A55-72F9-07E3-8BE0DFBBCE0A}"/>
              </a:ext>
            </a:extLst>
          </p:cNvPr>
          <p:cNvSpPr>
            <a:spLocks noChangeArrowheads="1"/>
          </p:cNvSpPr>
          <p:nvPr/>
        </p:nvSpPr>
        <p:spPr bwMode="auto">
          <a:xfrm>
            <a:off x="4543598" y="3580286"/>
            <a:ext cx="2236303" cy="822960"/>
          </a:xfrm>
          <a:prstGeom prst="roundRect">
            <a:avLst/>
          </a:prstGeom>
          <a:solidFill>
            <a:srgbClr val="358C65"/>
          </a:solidFill>
          <a:ln w="12700">
            <a:noFill/>
            <a:miter lim="800000"/>
            <a:headEnd/>
            <a:tailEnd/>
          </a:ln>
          <a:effectLst/>
        </p:spPr>
        <p:txBody>
          <a:bodyPr wrap="square" lIns="91440" tIns="18288" rIns="91440"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algn="ctr"/>
            <a:endParaRPr lang="en-US" dirty="0">
              <a:solidFill>
                <a:schemeClr val="bg1"/>
              </a:solidFill>
              <a:latin typeface="Century Gothic" panose="020B0502020202020204" pitchFamily="34" charset="0"/>
            </a:endParaRPr>
          </a:p>
        </p:txBody>
      </p:sp>
      <p:sp>
        <p:nvSpPr>
          <p:cNvPr id="35" name="AutoShape 167">
            <a:extLst>
              <a:ext uri="{FF2B5EF4-FFF2-40B4-BE49-F238E27FC236}">
                <a16:creationId xmlns:a16="http://schemas.microsoft.com/office/drawing/2014/main" id="{EF7ECA03-5882-120F-13ED-C43C6FAAF8E2}"/>
              </a:ext>
            </a:extLst>
          </p:cNvPr>
          <p:cNvSpPr>
            <a:spLocks noChangeArrowheads="1"/>
          </p:cNvSpPr>
          <p:nvPr/>
        </p:nvSpPr>
        <p:spPr bwMode="auto">
          <a:xfrm>
            <a:off x="2498631" y="3644681"/>
            <a:ext cx="1785134" cy="685800"/>
          </a:xfrm>
          <a:prstGeom prst="roundRect">
            <a:avLst/>
          </a:prstGeom>
          <a:solidFill>
            <a:srgbClr val="296D4F"/>
          </a:solidFill>
          <a:ln w="12700">
            <a:noFill/>
            <a:miter lim="800000"/>
            <a:headEnd/>
            <a:tailEnd/>
          </a:ln>
          <a:effectLst/>
        </p:spPr>
        <p:txBody>
          <a:bodyPr wrap="square" lIns="0" tIns="18288" rIns="0"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algn="ctr"/>
            <a:endParaRPr lang="en-US" dirty="0">
              <a:solidFill>
                <a:schemeClr val="bg1"/>
              </a:solidFill>
              <a:latin typeface="Century Gothic" panose="020B0502020202020204" pitchFamily="34" charset="0"/>
            </a:endParaRPr>
          </a:p>
        </p:txBody>
      </p:sp>
      <p:sp>
        <p:nvSpPr>
          <p:cNvPr id="36" name="AutoShape 167">
            <a:extLst>
              <a:ext uri="{FF2B5EF4-FFF2-40B4-BE49-F238E27FC236}">
                <a16:creationId xmlns:a16="http://schemas.microsoft.com/office/drawing/2014/main" id="{C4DAC388-9FF7-D098-F6D1-233C7F53A4B6}"/>
              </a:ext>
            </a:extLst>
          </p:cNvPr>
          <p:cNvSpPr>
            <a:spLocks noChangeArrowheads="1"/>
          </p:cNvSpPr>
          <p:nvPr/>
        </p:nvSpPr>
        <p:spPr bwMode="auto">
          <a:xfrm>
            <a:off x="719774" y="4755464"/>
            <a:ext cx="1541558" cy="560894"/>
          </a:xfrm>
          <a:prstGeom prst="roundRect">
            <a:avLst>
              <a:gd name="adj" fmla="val 13709"/>
            </a:avLst>
          </a:prstGeom>
          <a:solidFill>
            <a:srgbClr val="29431A"/>
          </a:solidFill>
          <a:ln w="12700">
            <a:noFill/>
            <a:miter lim="800000"/>
            <a:headEnd/>
            <a:tailEnd/>
          </a:ln>
          <a:effectLst/>
        </p:spPr>
        <p:txBody>
          <a:bodyPr wrap="square" lIns="45720" tIns="18288" rIns="45720"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endParaRPr lang="en-US" sz="1300" b="0" i="0" u="none" strike="noStrike" baseline="0" dirty="0">
              <a:solidFill>
                <a:schemeClr val="bg1"/>
              </a:solidFill>
              <a:latin typeface="Century Gothic" charset="0"/>
              <a:ea typeface="Century Gothic" charset="0"/>
              <a:cs typeface="Century Gothic" charset="0"/>
            </a:endParaRPr>
          </a:p>
        </p:txBody>
      </p:sp>
      <p:sp>
        <p:nvSpPr>
          <p:cNvPr id="37" name="AutoShape 167">
            <a:extLst>
              <a:ext uri="{FF2B5EF4-FFF2-40B4-BE49-F238E27FC236}">
                <a16:creationId xmlns:a16="http://schemas.microsoft.com/office/drawing/2014/main" id="{A500CC6B-1471-8C17-92F1-D0F2C0C5BFB9}"/>
              </a:ext>
            </a:extLst>
          </p:cNvPr>
          <p:cNvSpPr>
            <a:spLocks noChangeArrowheads="1"/>
          </p:cNvSpPr>
          <p:nvPr/>
        </p:nvSpPr>
        <p:spPr bwMode="auto">
          <a:xfrm>
            <a:off x="4540514" y="4627070"/>
            <a:ext cx="2236303" cy="822960"/>
          </a:xfrm>
          <a:prstGeom prst="roundRect">
            <a:avLst/>
          </a:prstGeom>
          <a:solidFill>
            <a:srgbClr val="507F33"/>
          </a:solidFill>
          <a:ln w="12700">
            <a:noFill/>
            <a:miter lim="800000"/>
            <a:headEnd/>
            <a:tailEnd/>
          </a:ln>
          <a:effectLst/>
        </p:spPr>
        <p:txBody>
          <a:bodyPr wrap="square" lIns="91440" tIns="18288" rIns="91440"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algn="ctr"/>
            <a:endParaRPr lang="en-US" dirty="0">
              <a:solidFill>
                <a:schemeClr val="bg1"/>
              </a:solidFill>
              <a:latin typeface="Century Gothic" panose="020B0502020202020204" pitchFamily="34" charset="0"/>
            </a:endParaRPr>
          </a:p>
        </p:txBody>
      </p:sp>
      <p:sp>
        <p:nvSpPr>
          <p:cNvPr id="40" name="AutoShape 167">
            <a:extLst>
              <a:ext uri="{FF2B5EF4-FFF2-40B4-BE49-F238E27FC236}">
                <a16:creationId xmlns:a16="http://schemas.microsoft.com/office/drawing/2014/main" id="{7AB4070E-67A4-016B-5ACA-B42F0F2FA2A9}"/>
              </a:ext>
            </a:extLst>
          </p:cNvPr>
          <p:cNvSpPr>
            <a:spLocks noChangeArrowheads="1"/>
          </p:cNvSpPr>
          <p:nvPr/>
        </p:nvSpPr>
        <p:spPr bwMode="auto">
          <a:xfrm>
            <a:off x="2495547" y="4627070"/>
            <a:ext cx="1785134" cy="822960"/>
          </a:xfrm>
          <a:prstGeom prst="roundRect">
            <a:avLst/>
          </a:prstGeom>
          <a:solidFill>
            <a:srgbClr val="3A5D25"/>
          </a:solidFill>
          <a:ln w="12700">
            <a:noFill/>
            <a:miter lim="800000"/>
            <a:headEnd/>
            <a:tailEnd/>
          </a:ln>
          <a:effectLst/>
        </p:spPr>
        <p:txBody>
          <a:bodyPr wrap="square" lIns="0" tIns="18288" rIns="0"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algn="ctr"/>
            <a:endParaRPr lang="en-US" dirty="0">
              <a:solidFill>
                <a:schemeClr val="bg1"/>
              </a:solidFill>
              <a:latin typeface="Century Gothic" panose="020B0502020202020204" pitchFamily="34" charset="0"/>
            </a:endParaRPr>
          </a:p>
        </p:txBody>
      </p:sp>
      <p:sp>
        <p:nvSpPr>
          <p:cNvPr id="41" name="AutoShape 167">
            <a:extLst>
              <a:ext uri="{FF2B5EF4-FFF2-40B4-BE49-F238E27FC236}">
                <a16:creationId xmlns:a16="http://schemas.microsoft.com/office/drawing/2014/main" id="{0AF3213C-7B03-FBBA-16B6-C6AF800E27EE}"/>
              </a:ext>
            </a:extLst>
          </p:cNvPr>
          <p:cNvSpPr>
            <a:spLocks noChangeArrowheads="1"/>
          </p:cNvSpPr>
          <p:nvPr/>
        </p:nvSpPr>
        <p:spPr bwMode="auto">
          <a:xfrm>
            <a:off x="719774" y="5655628"/>
            <a:ext cx="1541558" cy="685800"/>
          </a:xfrm>
          <a:prstGeom prst="roundRect">
            <a:avLst>
              <a:gd name="adj" fmla="val 13709"/>
            </a:avLst>
          </a:prstGeom>
          <a:solidFill>
            <a:srgbClr val="29431A"/>
          </a:solidFill>
          <a:ln w="12700">
            <a:noFill/>
            <a:miter lim="800000"/>
            <a:headEnd/>
            <a:tailEnd/>
          </a:ln>
          <a:effectLst/>
        </p:spPr>
        <p:txBody>
          <a:bodyPr wrap="square" lIns="45720" tIns="18288" rIns="45720"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endParaRPr lang="en-US" sz="1300" b="0" i="0" u="none" strike="noStrike" baseline="0" dirty="0">
              <a:solidFill>
                <a:schemeClr val="bg1"/>
              </a:solidFill>
              <a:latin typeface="Century Gothic" charset="0"/>
              <a:ea typeface="Century Gothic" charset="0"/>
              <a:cs typeface="Century Gothic" charset="0"/>
            </a:endParaRPr>
          </a:p>
        </p:txBody>
      </p:sp>
      <p:sp>
        <p:nvSpPr>
          <p:cNvPr id="42" name="AutoShape 167">
            <a:extLst>
              <a:ext uri="{FF2B5EF4-FFF2-40B4-BE49-F238E27FC236}">
                <a16:creationId xmlns:a16="http://schemas.microsoft.com/office/drawing/2014/main" id="{503987B4-6EF9-1665-3C5E-D68C565CB0D7}"/>
              </a:ext>
            </a:extLst>
          </p:cNvPr>
          <p:cNvSpPr>
            <a:spLocks noChangeArrowheads="1"/>
          </p:cNvSpPr>
          <p:nvPr/>
        </p:nvSpPr>
        <p:spPr bwMode="auto">
          <a:xfrm>
            <a:off x="4540514" y="5591233"/>
            <a:ext cx="2236303" cy="822960"/>
          </a:xfrm>
          <a:prstGeom prst="roundRect">
            <a:avLst/>
          </a:prstGeom>
          <a:solidFill>
            <a:srgbClr val="507F33"/>
          </a:solidFill>
          <a:ln w="12700">
            <a:noFill/>
            <a:miter lim="800000"/>
            <a:headEnd/>
            <a:tailEnd/>
          </a:ln>
          <a:effectLst/>
        </p:spPr>
        <p:txBody>
          <a:bodyPr wrap="square" lIns="91440" tIns="18288" rIns="91440"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algn="ctr"/>
            <a:endParaRPr lang="en-US" dirty="0">
              <a:solidFill>
                <a:schemeClr val="bg1"/>
              </a:solidFill>
              <a:latin typeface="Century Gothic" panose="020B0502020202020204" pitchFamily="34" charset="0"/>
            </a:endParaRPr>
          </a:p>
        </p:txBody>
      </p:sp>
      <p:sp>
        <p:nvSpPr>
          <p:cNvPr id="43" name="AutoShape 167">
            <a:extLst>
              <a:ext uri="{FF2B5EF4-FFF2-40B4-BE49-F238E27FC236}">
                <a16:creationId xmlns:a16="http://schemas.microsoft.com/office/drawing/2014/main" id="{B5E5E049-ABF3-3DA7-570F-FD256FFD9B6B}"/>
              </a:ext>
            </a:extLst>
          </p:cNvPr>
          <p:cNvSpPr>
            <a:spLocks noChangeArrowheads="1"/>
          </p:cNvSpPr>
          <p:nvPr/>
        </p:nvSpPr>
        <p:spPr bwMode="auto">
          <a:xfrm>
            <a:off x="2495547" y="5591233"/>
            <a:ext cx="1785134" cy="822960"/>
          </a:xfrm>
          <a:prstGeom prst="roundRect">
            <a:avLst/>
          </a:prstGeom>
          <a:solidFill>
            <a:srgbClr val="3A5D25"/>
          </a:solidFill>
          <a:ln w="12700">
            <a:noFill/>
            <a:miter lim="800000"/>
            <a:headEnd/>
            <a:tailEnd/>
          </a:ln>
          <a:effectLst/>
        </p:spPr>
        <p:txBody>
          <a:bodyPr wrap="square" lIns="0" tIns="18288" rIns="0" bIns="18288"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algn="ctr"/>
            <a:endParaRPr lang="en-US"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2922500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12750</TotalTime>
  <Words>476</Words>
  <Application>Microsoft Macintosh PowerPoint</Application>
  <PresentationFormat>Widescreen</PresentationFormat>
  <Paragraphs>66</Paragraphs>
  <Slides>4</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Allison Okonczak</cp:lastModifiedBy>
  <cp:revision>222</cp:revision>
  <cp:lastPrinted>2024-02-20T23:48:17Z</cp:lastPrinted>
  <dcterms:created xsi:type="dcterms:W3CDTF">2021-07-07T23:54:57Z</dcterms:created>
  <dcterms:modified xsi:type="dcterms:W3CDTF">2024-05-07T10:51:06Z</dcterms:modified>
</cp:coreProperties>
</file>