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62" r:id="rId3"/>
    <p:sldId id="263" r:id="rId4"/>
    <p:sldId id="264" r:id="rId5"/>
    <p:sldId id="265" r:id="rId6"/>
    <p:sldId id="266" r:id="rId7"/>
    <p:sldId id="257" r:id="rId8"/>
    <p:sldId id="258" r:id="rId9"/>
    <p:sldId id="259" r:id="rId10"/>
    <p:sldId id="260" r:id="rId11"/>
    <p:sldId id="261" r:id="rId12"/>
    <p:sldId id="267"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Play" pitchFamily="2"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NkLUFK12YSZ3OrmVE9k6VVKck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BEAB2-BD21-4F9D-A5C4-23FAC02F6808}">
  <a:tblStyle styleId="{9F8BEAB2-BD21-4F9D-A5C4-23FAC02F68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0A2053-CA6B-45B9-BB66-AA2DCEEF7E4C}"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martsheet.com/try-it?trp=12057&amp;utm_source=template-powerpoint&amp;utm_medium=content&amp;utm_campaign=Blank+Three-Year+High-Level+Project+Plan-powerpoint-12057&amp;lpa=Blank+Three-Year+High-Level+Project+Plan+powerpoint+12057" TargetMode="External"/><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White wavy 3D Pattern"/>
          <p:cNvPicPr preferRelativeResize="0"/>
          <p:nvPr/>
        </p:nvPicPr>
        <p:blipFill rotWithShape="1">
          <a:blip r:embed="rId4">
            <a:alphaModFix amt="20000"/>
          </a:blip>
          <a:srcRect b="2072"/>
          <a:stretch/>
        </p:blipFill>
        <p:spPr>
          <a:xfrm>
            <a:off x="0" y="280262"/>
            <a:ext cx="12192000" cy="6858000"/>
          </a:xfrm>
          <a:prstGeom prst="rect">
            <a:avLst/>
          </a:prstGeom>
          <a:noFill/>
          <a:ln>
            <a:noFill/>
          </a:ln>
        </p:spPr>
      </p:pic>
      <p:sp>
        <p:nvSpPr>
          <p:cNvPr id="90" name="Google Shape;90;p1"/>
          <p:cNvSpPr txBox="1"/>
          <p:nvPr/>
        </p:nvSpPr>
        <p:spPr>
          <a:xfrm>
            <a:off x="249647" y="254470"/>
            <a:ext cx="492144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595959"/>
                </a:solidFill>
                <a:latin typeface="Century Gothic"/>
                <a:ea typeface="Century Gothic"/>
                <a:cs typeface="Century Gothic"/>
                <a:sym typeface="Century Gothic"/>
              </a:rPr>
              <a:t>Three-Year High-Level Project Plan Template</a:t>
            </a:r>
            <a:endParaRPr/>
          </a:p>
        </p:txBody>
      </p:sp>
      <p:sp>
        <p:nvSpPr>
          <p:cNvPr id="91" name="Google Shape;91;p1"/>
          <p:cNvSpPr txBox="1"/>
          <p:nvPr/>
        </p:nvSpPr>
        <p:spPr>
          <a:xfrm>
            <a:off x="302001" y="1532147"/>
            <a:ext cx="5297400" cy="3817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i="0" u="none" strike="noStrike">
                <a:solidFill>
                  <a:srgbClr val="000000"/>
                </a:solidFill>
                <a:latin typeface="Century Gothic"/>
                <a:ea typeface="Century Gothic"/>
                <a:cs typeface="Century Gothic"/>
                <a:sym typeface="Century Gothic"/>
              </a:rPr>
              <a:t>When to Use This Template: </a:t>
            </a:r>
            <a:r>
              <a:rPr lang="en-US" sz="1600" b="0" i="0" u="none" strike="noStrike">
                <a:solidFill>
                  <a:srgbClr val="000000"/>
                </a:solidFill>
                <a:latin typeface="Century Gothic"/>
                <a:ea typeface="Century Gothic"/>
                <a:cs typeface="Century Gothic"/>
                <a:sym typeface="Century Gothic"/>
              </a:rPr>
              <a:t>Project managers can use this multiple-slide template to communicate the basics of a three-year project plan to stakeholders including timeline, budget, and resources.</a:t>
            </a:r>
            <a:endParaRPr/>
          </a:p>
          <a:p>
            <a:pPr marL="0" marR="0" lvl="0" indent="0" algn="l" rtl="0">
              <a:lnSpc>
                <a:spcPct val="150000"/>
              </a:lnSpc>
              <a:spcBef>
                <a:spcPts val="1200"/>
              </a:spcBef>
              <a:spcAft>
                <a:spcPts val="0"/>
              </a:spcAft>
              <a:buNone/>
            </a:pPr>
            <a:r>
              <a:rPr lang="en-US" sz="1600" b="1" i="0" u="none" strike="noStrike">
                <a:solidFill>
                  <a:srgbClr val="000000"/>
                </a:solidFill>
                <a:latin typeface="Century Gothic"/>
                <a:ea typeface="Century Gothic"/>
                <a:cs typeface="Century Gothic"/>
                <a:sym typeface="Century Gothic"/>
              </a:rPr>
              <a:t>Notable Template Features: </a:t>
            </a:r>
            <a:r>
              <a:rPr lang="en-US" sz="1600" b="0" i="0" u="none" strike="noStrike">
                <a:solidFill>
                  <a:srgbClr val="000000"/>
                </a:solidFill>
                <a:latin typeface="Century Gothic"/>
                <a:ea typeface="Century Gothic"/>
                <a:cs typeface="Century Gothic"/>
                <a:sym typeface="Century Gothic"/>
              </a:rPr>
              <a:t>This template provides a slide for you to enter the deliverables for a consecutive three-year project plan. It also includes a slide for budget details and another for resource information, and it comes in both blank and sample data versions that you can customize.</a:t>
            </a:r>
            <a:endParaRPr/>
          </a:p>
        </p:txBody>
      </p:sp>
      <p:pic>
        <p:nvPicPr>
          <p:cNvPr id="92" name="Google Shape;92;p1"/>
          <p:cNvPicPr preferRelativeResize="0"/>
          <p:nvPr/>
        </p:nvPicPr>
        <p:blipFill>
          <a:blip r:embed="rId5"/>
          <a:srcRect/>
          <a:stretch/>
        </p:blipFill>
        <p:spPr>
          <a:xfrm>
            <a:off x="6316529" y="1246618"/>
            <a:ext cx="4288464" cy="2419134"/>
          </a:xfrm>
          <a:prstGeom prst="rect">
            <a:avLst/>
          </a:prstGeom>
          <a:noFill/>
          <a:ln>
            <a:noFill/>
          </a:ln>
          <a:effectLst>
            <a:outerShdw blurRad="152400" dist="38100" dir="2700000" sx="101000" sy="101000" algn="tl" rotWithShape="0">
              <a:srgbClr val="000000">
                <a:alpha val="40000"/>
              </a:srgbClr>
            </a:outerShdw>
          </a:effectLst>
        </p:spPr>
      </p:pic>
      <p:pic>
        <p:nvPicPr>
          <p:cNvPr id="93" name="Google Shape;93;p1">
            <a:hlinkClick r:id="rId6"/>
          </p:cNvPr>
          <p:cNvPicPr preferRelativeResize="0"/>
          <p:nvPr/>
        </p:nvPicPr>
        <p:blipFill rotWithShape="1">
          <a:blip r:embed="rId7">
            <a:alphaModFix/>
          </a:blip>
          <a:srcRect/>
          <a:stretch/>
        </p:blipFill>
        <p:spPr>
          <a:xfrm>
            <a:off x="8833993" y="280262"/>
            <a:ext cx="3041396" cy="604919"/>
          </a:xfrm>
          <a:prstGeom prst="rect">
            <a:avLst/>
          </a:prstGeom>
          <a:noFill/>
          <a:ln>
            <a:noFill/>
          </a:ln>
        </p:spPr>
      </p:pic>
      <p:pic>
        <p:nvPicPr>
          <p:cNvPr id="94" name="Google Shape;94;p1"/>
          <p:cNvPicPr preferRelativeResize="0"/>
          <p:nvPr/>
        </p:nvPicPr>
        <p:blipFill>
          <a:blip r:embed="rId8"/>
          <a:srcRect/>
          <a:stretch/>
        </p:blipFill>
        <p:spPr>
          <a:xfrm>
            <a:off x="7571392" y="2421217"/>
            <a:ext cx="4284873" cy="2414815"/>
          </a:xfrm>
          <a:prstGeom prst="rect">
            <a:avLst/>
          </a:prstGeom>
          <a:noFill/>
          <a:ln>
            <a:noFill/>
          </a:ln>
          <a:effectLst>
            <a:outerShdw blurRad="152400" dist="38100" dir="2700000" sx="101000" sy="101000" algn="tl" rotWithShape="0">
              <a:srgbClr val="000000">
                <a:alpha val="40000"/>
              </a:srgbClr>
            </a:outerShdw>
          </a:effectLst>
        </p:spPr>
      </p:pic>
      <p:pic>
        <p:nvPicPr>
          <p:cNvPr id="95" name="Google Shape;95;p1"/>
          <p:cNvPicPr preferRelativeResize="0"/>
          <p:nvPr/>
        </p:nvPicPr>
        <p:blipFill>
          <a:blip r:embed="rId9"/>
          <a:srcRect/>
          <a:stretch/>
        </p:blipFill>
        <p:spPr>
          <a:xfrm>
            <a:off x="6310122" y="3994735"/>
            <a:ext cx="4301280" cy="2428670"/>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55" name="Google Shape;155;p5"/>
          <p:cNvGrpSpPr/>
          <p:nvPr/>
        </p:nvGrpSpPr>
        <p:grpSpPr>
          <a:xfrm>
            <a:off x="11213623" y="188559"/>
            <a:ext cx="765810" cy="765810"/>
            <a:chOff x="6496725" y="804900"/>
            <a:chExt cx="765810" cy="765810"/>
          </a:xfrm>
        </p:grpSpPr>
        <p:sp>
          <p:nvSpPr>
            <p:cNvPr id="156" name="Google Shape;156;p5"/>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57" name="Google Shape;157;p5"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58" name="Google Shape;158;p5"/>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159" name="Google Shape;159;p5"/>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$1,328.00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($172.00)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$11.00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$1,980.00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$9,000.00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$4,518.00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$7,950.00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$16,340.00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$14,708.00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($1,632.00)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60" name="Google Shape;160;p5"/>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6"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166" name="Google Shape;166;p6"/>
          <p:cNvGraphicFramePr/>
          <p:nvPr/>
        </p:nvGraphicFramePr>
        <p:xfrm>
          <a:off x="164867" y="1066228"/>
          <a:ext cx="11842900" cy="5422600"/>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931925">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20050">
                <a:tc>
                  <a:txBody>
                    <a:bodyPr/>
                    <a:lstStyle/>
                    <a:p>
                      <a:pPr marL="0" marR="0" lvl="0" indent="0" algn="l" rtl="0">
                        <a:lnSpc>
                          <a:spcPct val="115000"/>
                        </a:lnSpc>
                        <a:spcBef>
                          <a:spcPts val="0"/>
                        </a:spcBef>
                        <a:spcAft>
                          <a:spcPts val="0"/>
                        </a:spcAft>
                        <a:buNone/>
                      </a:pPr>
                      <a:r>
                        <a:rPr lang="en-US" sz="2000" u="none" strike="noStrike" cap="none">
                          <a:solidFill>
                            <a:srgbClr val="90A6A9"/>
                          </a:solidFill>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Task</a:t>
                      </a: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83475">
                <a:tc rowSpan="6">
                  <a:txBody>
                    <a:bodyPr/>
                    <a:lstStyle/>
                    <a:p>
                      <a:pPr marL="0" marR="0" lvl="0" indent="0" algn="ctr" rtl="0">
                        <a:lnSpc>
                          <a:spcPct val="115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Assemble a dedicated marketing team to conduct market research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Olivia Carter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u="none" strike="noStrike" cap="none">
                          <a:solidFill>
                            <a:srgbClr val="3F3F3F"/>
                          </a:solidFill>
                          <a:latin typeface="Century Gothic"/>
                          <a:ea typeface="Century Gothic"/>
                          <a:cs typeface="Century Gothic"/>
                          <a:sym typeface="Century Gothic"/>
                        </a:rPr>
                        <a:t>Access to industry reports, survey software, data analytics platforms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u="none" strike="noStrike" cap="none">
                          <a:solidFill>
                            <a:srgbClr val="3F3F3F"/>
                          </a:solidFill>
                          <a:latin typeface="Century Gothic"/>
                          <a:ea typeface="Century Gothic"/>
                          <a:cs typeface="Century Gothic"/>
                          <a:sym typeface="Century Gothic"/>
                        </a:rPr>
                        <a:t>Assemble a product development team to enhance existing products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u="none" strike="noStrike" cap="none">
                          <a:solidFill>
                            <a:srgbClr val="3F3F3F"/>
                          </a:solidFill>
                          <a:latin typeface="Century Gothic"/>
                          <a:ea typeface="Century Gothic"/>
                          <a:cs typeface="Century Gothic"/>
                          <a:sym typeface="Century Gothic"/>
                        </a:rPr>
                        <a:t>Diana Kennedy</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Prototyping tools, materials for product testing, collaboration software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3475">
                <a:tc rowSpan="6">
                  <a:txBody>
                    <a:bodyPr/>
                    <a:lstStyle/>
                    <a:p>
                      <a:pPr marL="0" marR="0" lvl="0" indent="0" algn="ctr" rtl="0">
                        <a:lnSpc>
                          <a:spcPct val="115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Hire consultants to guide the implementation of digital tools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Jamal King</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Time to research consultants, budget for consulting fees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Request support from the marketing team for executing a brand awareness campaign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Leigh Gibbs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Graphic design software, social media management tools, editing software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83475">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Assemble a team to establish strategic partnerships and alliances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Jose Price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Networking tools, travel budget, legal resources for reviewing agreements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Assemble a specialized team to develop our international footprint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Tamika Marshall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International market analysis reports, budget, translation services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167" name="Google Shape;167;p6"/>
          <p:cNvGrpSpPr/>
          <p:nvPr/>
        </p:nvGrpSpPr>
        <p:grpSpPr>
          <a:xfrm>
            <a:off x="11212634" y="188945"/>
            <a:ext cx="765810" cy="765810"/>
            <a:chOff x="9273432" y="818038"/>
            <a:chExt cx="765810" cy="765810"/>
          </a:xfrm>
        </p:grpSpPr>
        <p:sp>
          <p:nvSpPr>
            <p:cNvPr id="168" name="Google Shape;168;p6"/>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69" name="Google Shape;169;p6" descr="A group of people with a circle&#10;&#10;Description automatically generated"/>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170" name="Google Shape;170;p6"/>
          <p:cNvSpPr txBox="1"/>
          <p:nvPr/>
        </p:nvSpPr>
        <p:spPr>
          <a:xfrm>
            <a:off x="2484231" y="259227"/>
            <a:ext cx="72235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Three-Year Company Resource Planning</a:t>
            </a:r>
            <a:endParaRPr/>
          </a:p>
        </p:txBody>
      </p:sp>
      <p:sp>
        <p:nvSpPr>
          <p:cNvPr id="171" name="Google Shape;171;p6"/>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aphicFrame>
        <p:nvGraphicFramePr>
          <p:cNvPr id="253" name="Google Shape;253;p12"/>
          <p:cNvGraphicFramePr/>
          <p:nvPr>
            <p:extLst>
              <p:ext uri="{D42A27DB-BD31-4B8C-83A1-F6EECF244321}">
                <p14:modId xmlns:p14="http://schemas.microsoft.com/office/powerpoint/2010/main" val="2952094396"/>
              </p:ext>
            </p:extLst>
          </p:nvPr>
        </p:nvGraphicFramePr>
        <p:xfrm>
          <a:off x="787790" y="1050352"/>
          <a:ext cx="10227225" cy="2468350"/>
        </p:xfrm>
        <a:graphic>
          <a:graphicData uri="http://schemas.openxmlformats.org/drawingml/2006/table">
            <a:tbl>
              <a:tblPr firstRow="1" firstCol="1" bandRow="1">
                <a:noFill/>
                <a:tableStyleId>{D40A2053-CA6B-45B9-BB66-AA2DCEEF7E4C}</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77" name="Google Shape;177;p7"/>
          <p:cNvGrpSpPr/>
          <p:nvPr/>
        </p:nvGrpSpPr>
        <p:grpSpPr>
          <a:xfrm>
            <a:off x="461274" y="4457274"/>
            <a:ext cx="11269453" cy="142504"/>
            <a:chOff x="461274" y="5410195"/>
            <a:chExt cx="11269453" cy="142504"/>
          </a:xfrm>
        </p:grpSpPr>
        <p:cxnSp>
          <p:nvCxnSpPr>
            <p:cNvPr id="178" name="Google Shape;178;p7"/>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79" name="Google Shape;179;p7"/>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7"/>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7"/>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2" name="Google Shape;182;p7"/>
          <p:cNvGrpSpPr/>
          <p:nvPr/>
        </p:nvGrpSpPr>
        <p:grpSpPr>
          <a:xfrm>
            <a:off x="1074646" y="1334566"/>
            <a:ext cx="2774731" cy="2991589"/>
            <a:chOff x="1074646" y="1526479"/>
            <a:chExt cx="2774731" cy="2991589"/>
          </a:xfrm>
        </p:grpSpPr>
        <p:sp>
          <p:nvSpPr>
            <p:cNvPr id="183" name="Google Shape;183;p7"/>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4" name="Google Shape;184;p7"/>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5" name="Google Shape;185;p7"/>
          <p:cNvGrpSpPr/>
          <p:nvPr/>
        </p:nvGrpSpPr>
        <p:grpSpPr>
          <a:xfrm>
            <a:off x="4708634" y="1334566"/>
            <a:ext cx="2774731" cy="2991589"/>
            <a:chOff x="4708634" y="1526479"/>
            <a:chExt cx="2774731" cy="2991589"/>
          </a:xfrm>
        </p:grpSpPr>
        <p:sp>
          <p:nvSpPr>
            <p:cNvPr id="186" name="Google Shape;186;p7"/>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7" name="Google Shape;187;p7"/>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8" name="Google Shape;188;p7"/>
          <p:cNvGrpSpPr/>
          <p:nvPr/>
        </p:nvGrpSpPr>
        <p:grpSpPr>
          <a:xfrm>
            <a:off x="8342623" y="1334566"/>
            <a:ext cx="2774731" cy="2991589"/>
            <a:chOff x="8342623" y="1526479"/>
            <a:chExt cx="2774731" cy="2991589"/>
          </a:xfrm>
        </p:grpSpPr>
        <p:sp>
          <p:nvSpPr>
            <p:cNvPr id="189" name="Google Shape;189;p7"/>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0" marR="0" lvl="0" indent="0" algn="l" rtl="0">
                <a:spcBef>
                  <a:spcPts val="0"/>
                </a:spcBef>
                <a:spcAft>
                  <a:spcPts val="0"/>
                </a:spcAft>
                <a:buNone/>
              </a:pPr>
              <a:endParaRPr sz="1600" b="0">
                <a:solidFill>
                  <a:schemeClr val="lt1"/>
                </a:solidFill>
                <a:latin typeface="Century Gothic"/>
                <a:ea typeface="Century Gothic"/>
                <a:cs typeface="Century Gothic"/>
                <a:sym typeface="Century Gothic"/>
              </a:endParaRPr>
            </a:p>
          </p:txBody>
        </p:sp>
        <p:sp>
          <p:nvSpPr>
            <p:cNvPr id="190" name="Google Shape;190;p7"/>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91" name="Google Shape;191;p7"/>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Three-Year Company Growth Timeline</a:t>
            </a:r>
            <a:endParaRPr/>
          </a:p>
        </p:txBody>
      </p:sp>
      <p:sp>
        <p:nvSpPr>
          <p:cNvPr id="192" name="Google Shape;192;p7"/>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7"/>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Opportunities</a:t>
            </a:r>
            <a:endParaRPr sz="1800" b="1">
              <a:solidFill>
                <a:schemeClr val="lt1"/>
              </a:solidFill>
              <a:latin typeface="Arial"/>
              <a:ea typeface="Arial"/>
              <a:cs typeface="Arial"/>
              <a:sym typeface="Arial"/>
            </a:endParaRPr>
          </a:p>
        </p:txBody>
      </p:sp>
      <p:sp>
        <p:nvSpPr>
          <p:cNvPr id="194" name="Google Shape;194;p7"/>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Risks</a:t>
            </a:r>
            <a:endParaRPr sz="1800" b="1">
              <a:solidFill>
                <a:schemeClr val="lt1"/>
              </a:solidFill>
              <a:latin typeface="Arial"/>
              <a:ea typeface="Arial"/>
              <a:cs typeface="Arial"/>
              <a:sym typeface="Arial"/>
            </a:endParaRPr>
          </a:p>
        </p:txBody>
      </p:sp>
      <p:sp>
        <p:nvSpPr>
          <p:cNvPr id="195" name="Google Shape;195;p7"/>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96" name="Google Shape;196;p7"/>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97" name="Google Shape;197;p7"/>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98" name="Google Shape;198;p7"/>
          <p:cNvSpPr txBox="1"/>
          <p:nvPr/>
        </p:nvSpPr>
        <p:spPr>
          <a:xfrm>
            <a:off x="1318729" y="5453418"/>
            <a:ext cx="3853634"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Sample text</a:t>
            </a:r>
            <a:endParaRPr/>
          </a:p>
          <a:p>
            <a:pPr marL="285750" marR="0" lvl="0" indent="-285750" algn="l" rtl="0">
              <a:lnSpc>
                <a:spcPct val="100000"/>
              </a:lnSpc>
              <a:spcBef>
                <a:spcPts val="0"/>
              </a:spcBef>
              <a:spcAft>
                <a:spcPts val="0"/>
              </a:spcAft>
              <a:buClr>
                <a:srgbClr val="7F7F7F"/>
              </a:buClr>
              <a:buSzPts val="1600"/>
              <a:buFont typeface="Arial"/>
              <a:buChar char="•"/>
            </a:pPr>
            <a:r>
              <a:rPr lang="en-US" sz="1600">
                <a:solidFill>
                  <a:srgbClr val="7F7F7F"/>
                </a:solidFill>
                <a:latin typeface="Century Gothic"/>
                <a:ea typeface="Century Gothic"/>
                <a:cs typeface="Century Gothic"/>
                <a:sym typeface="Century Gothic"/>
              </a:rPr>
              <a:t>Sample text</a:t>
            </a:r>
            <a:endParaRPr/>
          </a:p>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Sample text</a:t>
            </a:r>
            <a:endParaRPr/>
          </a:p>
        </p:txBody>
      </p:sp>
      <p:sp>
        <p:nvSpPr>
          <p:cNvPr id="199" name="Google Shape;199;p7"/>
          <p:cNvSpPr txBox="1"/>
          <p:nvPr/>
        </p:nvSpPr>
        <p:spPr>
          <a:xfrm>
            <a:off x="8588774" y="5453418"/>
            <a:ext cx="2926952"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Sample text</a:t>
            </a:r>
            <a:endParaRPr/>
          </a:p>
          <a:p>
            <a:pPr marL="285750" marR="0" lvl="0" indent="-285750" algn="l" rtl="0">
              <a:lnSpc>
                <a:spcPct val="100000"/>
              </a:lnSpc>
              <a:spcBef>
                <a:spcPts val="0"/>
              </a:spcBef>
              <a:spcAft>
                <a:spcPts val="0"/>
              </a:spcAft>
              <a:buClr>
                <a:srgbClr val="7F7F7F"/>
              </a:buClr>
              <a:buSzPts val="1600"/>
              <a:buFont typeface="Arial"/>
              <a:buChar char="•"/>
            </a:pPr>
            <a:r>
              <a:rPr lang="en-US" sz="1600">
                <a:solidFill>
                  <a:srgbClr val="7F7F7F"/>
                </a:solidFill>
                <a:latin typeface="Century Gothic"/>
                <a:ea typeface="Century Gothic"/>
                <a:cs typeface="Century Gothic"/>
                <a:sym typeface="Century Gothic"/>
              </a:rPr>
              <a:t>Sample text</a:t>
            </a:r>
            <a:endParaRPr/>
          </a:p>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Sample text</a:t>
            </a:r>
            <a:endParaRPr/>
          </a:p>
        </p:txBody>
      </p:sp>
      <p:grpSp>
        <p:nvGrpSpPr>
          <p:cNvPr id="200" name="Google Shape;200;p7"/>
          <p:cNvGrpSpPr/>
          <p:nvPr/>
        </p:nvGrpSpPr>
        <p:grpSpPr>
          <a:xfrm>
            <a:off x="11215448" y="189078"/>
            <a:ext cx="765810" cy="765810"/>
            <a:chOff x="8141749" y="818038"/>
            <a:chExt cx="765810" cy="765810"/>
          </a:xfrm>
        </p:grpSpPr>
        <p:sp>
          <p:nvSpPr>
            <p:cNvPr id="201" name="Google Shape;201;p7"/>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02" name="Google Shape;202;p7" descr="A white arrow in a bullseye&#10;&#10;Description automatically generated"/>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203" name="Google Shape;203;p7"/>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8"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09" name="Google Shape;209;p8"/>
          <p:cNvGrpSpPr/>
          <p:nvPr/>
        </p:nvGrpSpPr>
        <p:grpSpPr>
          <a:xfrm>
            <a:off x="11213623" y="188559"/>
            <a:ext cx="765810" cy="765810"/>
            <a:chOff x="6496725" y="804900"/>
            <a:chExt cx="765810" cy="765810"/>
          </a:xfrm>
        </p:grpSpPr>
        <p:sp>
          <p:nvSpPr>
            <p:cNvPr id="210" name="Google Shape;210;p8"/>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11" name="Google Shape;211;p8"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12" name="Google Shape;212;p8"/>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213" name="Google Shape;213;p8"/>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14" name="Google Shape;214;p8"/>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20" name="Google Shape;220;p9"/>
          <p:cNvGrpSpPr/>
          <p:nvPr/>
        </p:nvGrpSpPr>
        <p:grpSpPr>
          <a:xfrm>
            <a:off x="11213623" y="188559"/>
            <a:ext cx="765810" cy="765810"/>
            <a:chOff x="6496725" y="804900"/>
            <a:chExt cx="765810" cy="765810"/>
          </a:xfrm>
        </p:grpSpPr>
        <p:sp>
          <p:nvSpPr>
            <p:cNvPr id="221" name="Google Shape;221;p9"/>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22" name="Google Shape;222;p9"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23" name="Google Shape;223;p9"/>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224" name="Google Shape;224;p9"/>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25" name="Google Shape;225;p9"/>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31" name="Google Shape;231;p10"/>
          <p:cNvGrpSpPr/>
          <p:nvPr/>
        </p:nvGrpSpPr>
        <p:grpSpPr>
          <a:xfrm>
            <a:off x="11213623" y="188559"/>
            <a:ext cx="765810" cy="765810"/>
            <a:chOff x="6496725" y="804900"/>
            <a:chExt cx="765810" cy="765810"/>
          </a:xfrm>
        </p:grpSpPr>
        <p:sp>
          <p:nvSpPr>
            <p:cNvPr id="232" name="Google Shape;232;p10"/>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33" name="Google Shape;233;p10"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34" name="Google Shape;234;p10"/>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235" name="Google Shape;235;p10"/>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36" name="Google Shape;236;p10"/>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1"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242" name="Google Shape;242;p11"/>
          <p:cNvGraphicFramePr/>
          <p:nvPr/>
        </p:nvGraphicFramePr>
        <p:xfrm>
          <a:off x="164867" y="1066228"/>
          <a:ext cx="11842900" cy="5422600"/>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931925">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20050">
                <a:tc>
                  <a:txBody>
                    <a:bodyPr/>
                    <a:lstStyle/>
                    <a:p>
                      <a:pPr marL="0" marR="0" lvl="0" indent="0" algn="l" rtl="0">
                        <a:lnSpc>
                          <a:spcPct val="115000"/>
                        </a:lnSpc>
                        <a:spcBef>
                          <a:spcPts val="0"/>
                        </a:spcBef>
                        <a:spcAft>
                          <a:spcPts val="0"/>
                        </a:spcAft>
                        <a:buNone/>
                      </a:pPr>
                      <a:r>
                        <a:rPr lang="en-US" sz="2000" u="none" strike="noStrike" cap="none">
                          <a:solidFill>
                            <a:srgbClr val="90A6A9"/>
                          </a:solidFill>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Task</a:t>
                      </a: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83475">
                <a:tc rowSpan="6">
                  <a:txBody>
                    <a:bodyPr/>
                    <a:lstStyle/>
                    <a:p>
                      <a:pPr marL="0" marR="0" lvl="0" indent="0" algn="ctr" rtl="0">
                        <a:lnSpc>
                          <a:spcPct val="115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3475">
                <a:tc rowSpan="6">
                  <a:txBody>
                    <a:bodyPr/>
                    <a:lstStyle/>
                    <a:p>
                      <a:pPr marL="0" marR="0" lvl="0" indent="0" algn="ctr" rtl="0">
                        <a:lnSpc>
                          <a:spcPct val="115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83475">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243" name="Google Shape;243;p11"/>
          <p:cNvGrpSpPr/>
          <p:nvPr/>
        </p:nvGrpSpPr>
        <p:grpSpPr>
          <a:xfrm>
            <a:off x="11212634" y="188945"/>
            <a:ext cx="765810" cy="765810"/>
            <a:chOff x="9273432" y="818038"/>
            <a:chExt cx="765810" cy="765810"/>
          </a:xfrm>
        </p:grpSpPr>
        <p:sp>
          <p:nvSpPr>
            <p:cNvPr id="244" name="Google Shape;244;p11"/>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45" name="Google Shape;245;p11" descr="A group of people with a circle&#10;&#10;Description automatically generated"/>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246" name="Google Shape;246;p11"/>
          <p:cNvSpPr txBox="1"/>
          <p:nvPr/>
        </p:nvSpPr>
        <p:spPr>
          <a:xfrm>
            <a:off x="2484231" y="259227"/>
            <a:ext cx="72235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Three-Year Company Resource Planning</a:t>
            </a:r>
            <a:endParaRPr/>
          </a:p>
        </p:txBody>
      </p:sp>
      <p:sp>
        <p:nvSpPr>
          <p:cNvPr id="247" name="Google Shape;247;p11"/>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01" name="Google Shape;101;p2"/>
          <p:cNvGrpSpPr/>
          <p:nvPr/>
        </p:nvGrpSpPr>
        <p:grpSpPr>
          <a:xfrm>
            <a:off x="461274" y="4457274"/>
            <a:ext cx="11269453" cy="142504"/>
            <a:chOff x="461274" y="5410195"/>
            <a:chExt cx="11269453" cy="142504"/>
          </a:xfrm>
        </p:grpSpPr>
        <p:cxnSp>
          <p:nvCxnSpPr>
            <p:cNvPr id="102" name="Google Shape;102;p2"/>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03" name="Google Shape;103;p2"/>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2"/>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2"/>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6" name="Google Shape;106;p2"/>
          <p:cNvGrpSpPr/>
          <p:nvPr/>
        </p:nvGrpSpPr>
        <p:grpSpPr>
          <a:xfrm>
            <a:off x="1074646" y="1334566"/>
            <a:ext cx="2774731" cy="2991589"/>
            <a:chOff x="1074646" y="1526479"/>
            <a:chExt cx="2774731" cy="2991589"/>
          </a:xfrm>
        </p:grpSpPr>
        <p:sp>
          <p:nvSpPr>
            <p:cNvPr id="107" name="Google Shape;107;p2"/>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Market Expansion Strategy</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Product Line Enhancement </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08" name="Google Shape;108;p2"/>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09" name="Google Shape;109;p2"/>
          <p:cNvGrpSpPr/>
          <p:nvPr/>
        </p:nvGrpSpPr>
        <p:grpSpPr>
          <a:xfrm>
            <a:off x="4708634" y="1334566"/>
            <a:ext cx="2774731" cy="2991589"/>
            <a:chOff x="4708634" y="1526479"/>
            <a:chExt cx="2774731" cy="2991589"/>
          </a:xfrm>
        </p:grpSpPr>
        <p:sp>
          <p:nvSpPr>
            <p:cNvPr id="110" name="Google Shape;110;p2"/>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Digital Transformation Implementation</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Brand Awareness Campaign </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11" name="Google Shape;111;p2"/>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12" name="Google Shape;112;p2"/>
          <p:cNvGrpSpPr/>
          <p:nvPr/>
        </p:nvGrpSpPr>
        <p:grpSpPr>
          <a:xfrm>
            <a:off x="8342623" y="1334566"/>
            <a:ext cx="2774731" cy="2991589"/>
            <a:chOff x="8342623" y="1526479"/>
            <a:chExt cx="2774731" cy="2991589"/>
          </a:xfrm>
        </p:grpSpPr>
        <p:sp>
          <p:nvSpPr>
            <p:cNvPr id="113" name="Google Shape;113;p2"/>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Strategic Partnerships</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International Expansion </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600" b="0">
                <a:solidFill>
                  <a:schemeClr val="lt1"/>
                </a:solidFill>
                <a:latin typeface="Century Gothic"/>
                <a:ea typeface="Century Gothic"/>
                <a:cs typeface="Century Gothic"/>
                <a:sym typeface="Century Gothic"/>
              </a:endParaRPr>
            </a:p>
          </p:txBody>
        </p:sp>
        <p:sp>
          <p:nvSpPr>
            <p:cNvPr id="114" name="Google Shape;114;p2"/>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15" name="Google Shape;115;p2"/>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Three-Year Company Growth Timeline</a:t>
            </a:r>
            <a:endParaRPr/>
          </a:p>
        </p:txBody>
      </p:sp>
      <p:sp>
        <p:nvSpPr>
          <p:cNvPr id="116" name="Google Shape;116;p2"/>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2"/>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Opportunities</a:t>
            </a:r>
            <a:endParaRPr sz="1800" b="1">
              <a:solidFill>
                <a:schemeClr val="lt1"/>
              </a:solidFill>
              <a:latin typeface="Arial"/>
              <a:ea typeface="Arial"/>
              <a:cs typeface="Arial"/>
              <a:sym typeface="Arial"/>
            </a:endParaRPr>
          </a:p>
        </p:txBody>
      </p:sp>
      <p:sp>
        <p:nvSpPr>
          <p:cNvPr id="118" name="Google Shape;118;p2"/>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Risks</a:t>
            </a:r>
            <a:endParaRPr sz="1800" b="1">
              <a:solidFill>
                <a:schemeClr val="lt1"/>
              </a:solidFill>
              <a:latin typeface="Arial"/>
              <a:ea typeface="Arial"/>
              <a:cs typeface="Arial"/>
              <a:sym typeface="Arial"/>
            </a:endParaRPr>
          </a:p>
        </p:txBody>
      </p:sp>
      <p:sp>
        <p:nvSpPr>
          <p:cNvPr id="119" name="Google Shape;119;p2"/>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20" name="Google Shape;120;p2"/>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21" name="Google Shape;121;p2"/>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22" name="Google Shape;122;p2"/>
          <p:cNvSpPr txBox="1"/>
          <p:nvPr/>
        </p:nvSpPr>
        <p:spPr>
          <a:xfrm>
            <a:off x="1318729" y="5453418"/>
            <a:ext cx="3853634"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Increased Market Share</a:t>
            </a:r>
            <a:endParaRPr/>
          </a:p>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Enhanced Operational Efficiency</a:t>
            </a:r>
            <a:endParaRPr/>
          </a:p>
        </p:txBody>
      </p:sp>
      <p:sp>
        <p:nvSpPr>
          <p:cNvPr id="123" name="Google Shape;123;p2"/>
          <p:cNvSpPr txBox="1"/>
          <p:nvPr/>
        </p:nvSpPr>
        <p:spPr>
          <a:xfrm>
            <a:off x="8588774" y="5453418"/>
            <a:ext cx="2926952"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Financial Losses</a:t>
            </a:r>
            <a:endParaRPr/>
          </a:p>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Operational Disruptions</a:t>
            </a:r>
            <a:endParaRPr/>
          </a:p>
        </p:txBody>
      </p:sp>
      <p:grpSp>
        <p:nvGrpSpPr>
          <p:cNvPr id="124" name="Google Shape;124;p2"/>
          <p:cNvGrpSpPr/>
          <p:nvPr/>
        </p:nvGrpSpPr>
        <p:grpSpPr>
          <a:xfrm>
            <a:off x="11215448" y="189078"/>
            <a:ext cx="765810" cy="765810"/>
            <a:chOff x="8141749" y="818038"/>
            <a:chExt cx="765810" cy="765810"/>
          </a:xfrm>
        </p:grpSpPr>
        <p:sp>
          <p:nvSpPr>
            <p:cNvPr id="125" name="Google Shape;125;p2"/>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26" name="Google Shape;126;p2" descr="A white arrow in a bullseye&#10;&#10;Description automatically generated"/>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127" name="Google Shape;127;p2"/>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3"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33" name="Google Shape;133;p3"/>
          <p:cNvGrpSpPr/>
          <p:nvPr/>
        </p:nvGrpSpPr>
        <p:grpSpPr>
          <a:xfrm>
            <a:off x="11213623" y="188559"/>
            <a:ext cx="765810" cy="765810"/>
            <a:chOff x="6496725" y="804900"/>
            <a:chExt cx="765810" cy="765810"/>
          </a:xfrm>
        </p:grpSpPr>
        <p:sp>
          <p:nvSpPr>
            <p:cNvPr id="134" name="Google Shape;134;p3"/>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35" name="Google Shape;135;p3"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36" name="Google Shape;136;p3"/>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137" name="Google Shape;137;p3"/>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$1,328.00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($172.00)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$11.00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$1,980.00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$9,000.00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$4,518.00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$7,950.00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$16,340.00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$14,708.00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($1,632.00)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38" name="Google Shape;138;p3"/>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44" name="Google Shape;144;p4"/>
          <p:cNvGrpSpPr/>
          <p:nvPr/>
        </p:nvGrpSpPr>
        <p:grpSpPr>
          <a:xfrm>
            <a:off x="11213623" y="188559"/>
            <a:ext cx="765810" cy="765810"/>
            <a:chOff x="6496725" y="804900"/>
            <a:chExt cx="765810" cy="765810"/>
          </a:xfrm>
        </p:grpSpPr>
        <p:sp>
          <p:nvSpPr>
            <p:cNvPr id="145" name="Google Shape;145;p4"/>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46" name="Google Shape;146;p4"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47" name="Google Shape;147;p4"/>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148" name="Google Shape;148;p4"/>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$1,328.00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($172.00)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$11.00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$1,980.00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$9,000.00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$4,518.00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$7,950.00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$16,340.00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$14,708.00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($1,632.00)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49" name="Google Shape;149;p4"/>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3309</Words>
  <Application>Microsoft Macintosh PowerPoint</Application>
  <PresentationFormat>Widescreen</PresentationFormat>
  <Paragraphs>1896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Play</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Allison Okonczak</cp:lastModifiedBy>
  <cp:revision>3</cp:revision>
  <dcterms:created xsi:type="dcterms:W3CDTF">2021-07-07T23:54:57Z</dcterms:created>
  <dcterms:modified xsi:type="dcterms:W3CDTF">2024-05-22T20:51:13Z</dcterms:modified>
</cp:coreProperties>
</file>