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57" r:id="rId2"/>
    <p:sldId id="358" r:id="rId3"/>
    <p:sldId id="360" r:id="rId4"/>
    <p:sldId id="3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BADB"/>
    <a:srgbClr val="D0E5E7"/>
    <a:srgbClr val="5EA795"/>
    <a:srgbClr val="89C1B0"/>
    <a:srgbClr val="598CA6"/>
    <a:srgbClr val="12B9A9"/>
    <a:srgbClr val="7AA6B9"/>
    <a:srgbClr val="DDBD77"/>
    <a:srgbClr val="BE953C"/>
    <a:srgbClr val="9AC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527" autoAdjust="0"/>
    <p:restoredTop sz="95782"/>
  </p:normalViewPr>
  <p:slideViewPr>
    <p:cSldViewPr snapToGrid="0" snapToObjects="1">
      <p:cViewPr varScale="1">
        <p:scale>
          <a:sx n="118" d="100"/>
          <a:sy n="118" d="100"/>
        </p:scale>
        <p:origin x="616" y="20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6/10/24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711029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234706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41252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6/10/24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6/10/24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6/10/24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6/10/24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6/10/24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6/10/24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smartsheet.com/try-it?trp=12075&amp;utm_source=template-powerpoint&amp;utm_medium=content&amp;utm_campaign=5-Year+Scenario+Plan+Example-powerpoint-12075&amp;lpa=5-Year+Scenario+Plan+Example+powerpoint+12075"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66" name="TextBox 65">
            <a:extLst>
              <a:ext uri="{FF2B5EF4-FFF2-40B4-BE49-F238E27FC236}">
                <a16:creationId xmlns:a16="http://schemas.microsoft.com/office/drawing/2014/main" id="{B5DC4B00-9A07-F250-3630-0DE7C9BF831F}"/>
              </a:ext>
            </a:extLst>
          </p:cNvPr>
          <p:cNvSpPr txBox="1"/>
          <p:nvPr/>
        </p:nvSpPr>
        <p:spPr>
          <a:xfrm>
            <a:off x="249647" y="216762"/>
            <a:ext cx="6132299" cy="1077218"/>
          </a:xfrm>
          <a:prstGeom prst="rect">
            <a:avLst/>
          </a:prstGeom>
          <a:noFill/>
          <a:effectLst/>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5-YEAR SCENARIO PLAN TEMPLATE EXAMPLE</a:t>
            </a:r>
          </a:p>
        </p:txBody>
      </p:sp>
      <p:pic>
        <p:nvPicPr>
          <p:cNvPr id="72" name="Picture 71">
            <a:hlinkClick r:id="rId4"/>
            <a:extLst>
              <a:ext uri="{FF2B5EF4-FFF2-40B4-BE49-F238E27FC236}">
                <a16:creationId xmlns:a16="http://schemas.microsoft.com/office/drawing/2014/main" id="{D5FB3104-7AF6-85F2-B374-22B0C630E3E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854615" y="280262"/>
            <a:ext cx="4020774" cy="557985"/>
          </a:xfrm>
          <a:prstGeom prst="rect">
            <a:avLst/>
          </a:prstGeom>
        </p:spPr>
      </p:pic>
      <p:sp>
        <p:nvSpPr>
          <p:cNvPr id="4" name="TextBox 3">
            <a:extLst>
              <a:ext uri="{FF2B5EF4-FFF2-40B4-BE49-F238E27FC236}">
                <a16:creationId xmlns:a16="http://schemas.microsoft.com/office/drawing/2014/main" id="{87DE455C-E200-6F4A-A15A-A97700600A54}"/>
              </a:ext>
            </a:extLst>
          </p:cNvPr>
          <p:cNvSpPr txBox="1"/>
          <p:nvPr/>
        </p:nvSpPr>
        <p:spPr>
          <a:xfrm rot="16200000">
            <a:off x="924718" y="3281542"/>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5" name="TextBox 4">
            <a:extLst>
              <a:ext uri="{FF2B5EF4-FFF2-40B4-BE49-F238E27FC236}">
                <a16:creationId xmlns:a16="http://schemas.microsoft.com/office/drawing/2014/main" id="{F2AA0C68-298B-DC55-493D-D55EB1169ED9}"/>
              </a:ext>
            </a:extLst>
          </p:cNvPr>
          <p:cNvSpPr txBox="1"/>
          <p:nvPr/>
        </p:nvSpPr>
        <p:spPr>
          <a:xfrm>
            <a:off x="1408809" y="2894130"/>
            <a:ext cx="474921"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6" name="TextBox 5">
            <a:extLst>
              <a:ext uri="{FF2B5EF4-FFF2-40B4-BE49-F238E27FC236}">
                <a16:creationId xmlns:a16="http://schemas.microsoft.com/office/drawing/2014/main" id="{F220E387-97D1-5FFE-DAB7-9FBDDA790AAF}"/>
              </a:ext>
            </a:extLst>
          </p:cNvPr>
          <p:cNvSpPr txBox="1"/>
          <p:nvPr/>
        </p:nvSpPr>
        <p:spPr>
          <a:xfrm>
            <a:off x="3596957" y="2875002"/>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7" name="TextBox 6">
            <a:extLst>
              <a:ext uri="{FF2B5EF4-FFF2-40B4-BE49-F238E27FC236}">
                <a16:creationId xmlns:a16="http://schemas.microsoft.com/office/drawing/2014/main" id="{2D85B7B2-814D-8EC1-0972-D78EA4DA1826}"/>
              </a:ext>
            </a:extLst>
          </p:cNvPr>
          <p:cNvSpPr txBox="1"/>
          <p:nvPr/>
        </p:nvSpPr>
        <p:spPr>
          <a:xfrm>
            <a:off x="5731038" y="2898437"/>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8" name="TextBox 7">
            <a:extLst>
              <a:ext uri="{FF2B5EF4-FFF2-40B4-BE49-F238E27FC236}">
                <a16:creationId xmlns:a16="http://schemas.microsoft.com/office/drawing/2014/main" id="{809F31D2-1738-C5F3-0E7E-E00ADA983718}"/>
              </a:ext>
            </a:extLst>
          </p:cNvPr>
          <p:cNvSpPr txBox="1"/>
          <p:nvPr/>
        </p:nvSpPr>
        <p:spPr>
          <a:xfrm>
            <a:off x="7802624" y="2883008"/>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sp>
        <p:nvSpPr>
          <p:cNvPr id="9" name="TextBox 8">
            <a:extLst>
              <a:ext uri="{FF2B5EF4-FFF2-40B4-BE49-F238E27FC236}">
                <a16:creationId xmlns:a16="http://schemas.microsoft.com/office/drawing/2014/main" id="{91A2EE2E-7DA6-40C0-F784-7584EB130F30}"/>
              </a:ext>
            </a:extLst>
          </p:cNvPr>
          <p:cNvSpPr txBox="1"/>
          <p:nvPr/>
        </p:nvSpPr>
        <p:spPr>
          <a:xfrm>
            <a:off x="9902530" y="2884500"/>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5</a:t>
            </a:r>
          </a:p>
        </p:txBody>
      </p:sp>
      <p:sp>
        <p:nvSpPr>
          <p:cNvPr id="10" name="TextBox 9">
            <a:extLst>
              <a:ext uri="{FF2B5EF4-FFF2-40B4-BE49-F238E27FC236}">
                <a16:creationId xmlns:a16="http://schemas.microsoft.com/office/drawing/2014/main" id="{942B57B9-F1D8-C20D-C8E0-61F21B8A2619}"/>
              </a:ext>
            </a:extLst>
          </p:cNvPr>
          <p:cNvSpPr txBox="1"/>
          <p:nvPr/>
        </p:nvSpPr>
        <p:spPr>
          <a:xfrm rot="16200000">
            <a:off x="3081349" y="3262416"/>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1" name="TextBox 10">
            <a:extLst>
              <a:ext uri="{FF2B5EF4-FFF2-40B4-BE49-F238E27FC236}">
                <a16:creationId xmlns:a16="http://schemas.microsoft.com/office/drawing/2014/main" id="{52662F0E-60AE-E07D-577A-F4A02C2076FE}"/>
              </a:ext>
            </a:extLst>
          </p:cNvPr>
          <p:cNvSpPr txBox="1"/>
          <p:nvPr/>
        </p:nvSpPr>
        <p:spPr>
          <a:xfrm rot="16200000">
            <a:off x="5213159" y="3290289"/>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2" name="TextBox 11">
            <a:extLst>
              <a:ext uri="{FF2B5EF4-FFF2-40B4-BE49-F238E27FC236}">
                <a16:creationId xmlns:a16="http://schemas.microsoft.com/office/drawing/2014/main" id="{FCE35517-254D-687B-05A2-787059D547DC}"/>
              </a:ext>
            </a:extLst>
          </p:cNvPr>
          <p:cNvSpPr txBox="1"/>
          <p:nvPr/>
        </p:nvSpPr>
        <p:spPr>
          <a:xfrm rot="16200000">
            <a:off x="7268240" y="3274629"/>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3" name="TextBox 12">
            <a:extLst>
              <a:ext uri="{FF2B5EF4-FFF2-40B4-BE49-F238E27FC236}">
                <a16:creationId xmlns:a16="http://schemas.microsoft.com/office/drawing/2014/main" id="{F2D42A02-A8A1-5DC8-E067-B451F159CEE2}"/>
              </a:ext>
            </a:extLst>
          </p:cNvPr>
          <p:cNvSpPr txBox="1"/>
          <p:nvPr/>
        </p:nvSpPr>
        <p:spPr>
          <a:xfrm rot="16200000">
            <a:off x="9372508" y="3271913"/>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cxnSp>
        <p:nvCxnSpPr>
          <p:cNvPr id="14" name="Straight Connector 13">
            <a:extLst>
              <a:ext uri="{FF2B5EF4-FFF2-40B4-BE49-F238E27FC236}">
                <a16:creationId xmlns:a16="http://schemas.microsoft.com/office/drawing/2014/main" id="{7E914CC1-27BE-C200-4AE1-FA1531A68374}"/>
              </a:ext>
            </a:extLst>
          </p:cNvPr>
          <p:cNvCxnSpPr>
            <a:cxnSpLocks/>
          </p:cNvCxnSpPr>
          <p:nvPr/>
        </p:nvCxnSpPr>
        <p:spPr>
          <a:xfrm>
            <a:off x="0" y="2764933"/>
            <a:ext cx="12192000" cy="0"/>
          </a:xfrm>
          <a:prstGeom prst="line">
            <a:avLst/>
          </a:prstGeom>
          <a:ln w="19050">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839CD28-837A-E61B-E37F-E548E6D01C22}"/>
              </a:ext>
            </a:extLst>
          </p:cNvPr>
          <p:cNvCxnSpPr>
            <a:cxnSpLocks/>
          </p:cNvCxnSpPr>
          <p:nvPr/>
        </p:nvCxnSpPr>
        <p:spPr>
          <a:xfrm>
            <a:off x="0" y="4321260"/>
            <a:ext cx="12192000" cy="0"/>
          </a:xfrm>
          <a:prstGeom prst="line">
            <a:avLst/>
          </a:prstGeom>
          <a:ln w="19050">
            <a:solidFill>
              <a:schemeClr val="bg1">
                <a:lumMod val="75000"/>
              </a:schemeClr>
            </a:solidFill>
            <a:prstDash val="sys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594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10064660" y="1053223"/>
            <a:ext cx="2022520" cy="5804777"/>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5894833" y="1053223"/>
            <a:ext cx="2022520" cy="5804777"/>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1686538" y="1053223"/>
            <a:ext cx="2022520" cy="5804777"/>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3789926" y="1053223"/>
            <a:ext cx="2022520" cy="5804777"/>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1" name="Rectangle 20">
            <a:extLst>
              <a:ext uri="{FF2B5EF4-FFF2-40B4-BE49-F238E27FC236}">
                <a16:creationId xmlns:a16="http://schemas.microsoft.com/office/drawing/2014/main" id="{69DC1564-78B7-BE66-2B4A-B5D303BA0E1C}"/>
              </a:ext>
            </a:extLst>
          </p:cNvPr>
          <p:cNvSpPr/>
          <p:nvPr/>
        </p:nvSpPr>
        <p:spPr>
          <a:xfrm>
            <a:off x="7983891" y="1053223"/>
            <a:ext cx="2022520" cy="5804777"/>
          </a:xfrm>
          <a:prstGeom prst="rect">
            <a:avLst/>
          </a:prstGeom>
          <a:gradFill>
            <a:gsLst>
              <a:gs pos="51000">
                <a:srgbClr val="BBBADB">
                  <a:alpha val="50197"/>
                </a:srgbClr>
              </a:gs>
              <a:gs pos="99000">
                <a:schemeClr val="accent5">
                  <a:lumMod val="20000"/>
                  <a:lumOff val="80000"/>
                  <a:alpha val="56736"/>
                </a:schemeClr>
              </a:gs>
              <a:gs pos="3000">
                <a:schemeClr val="accent5">
                  <a:lumMod val="60000"/>
                  <a:lumOff val="4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1349590" y="269526"/>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67" name="TextBox 66">
            <a:extLst>
              <a:ext uri="{FF2B5EF4-FFF2-40B4-BE49-F238E27FC236}">
                <a16:creationId xmlns:a16="http://schemas.microsoft.com/office/drawing/2014/main" id="{82043EC6-1834-7B66-472E-C0DDFE893BED}"/>
              </a:ext>
            </a:extLst>
          </p:cNvPr>
          <p:cNvSpPr txBox="1"/>
          <p:nvPr/>
        </p:nvSpPr>
        <p:spPr>
          <a:xfrm>
            <a:off x="1833681" y="-117886"/>
            <a:ext cx="474921"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17" name="TextBox 16">
            <a:extLst>
              <a:ext uri="{FF2B5EF4-FFF2-40B4-BE49-F238E27FC236}">
                <a16:creationId xmlns:a16="http://schemas.microsoft.com/office/drawing/2014/main" id="{B6AAC3D4-C658-A228-FF68-AD6D6D18B53F}"/>
              </a:ext>
            </a:extLst>
          </p:cNvPr>
          <p:cNvSpPr txBox="1"/>
          <p:nvPr/>
        </p:nvSpPr>
        <p:spPr>
          <a:xfrm>
            <a:off x="4021829" y="-137014"/>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24" name="TextBox 23">
            <a:extLst>
              <a:ext uri="{FF2B5EF4-FFF2-40B4-BE49-F238E27FC236}">
                <a16:creationId xmlns:a16="http://schemas.microsoft.com/office/drawing/2014/main" id="{2E8A3D20-687D-5D76-BE71-8F9D170712E7}"/>
              </a:ext>
            </a:extLst>
          </p:cNvPr>
          <p:cNvSpPr txBox="1"/>
          <p:nvPr/>
        </p:nvSpPr>
        <p:spPr>
          <a:xfrm>
            <a:off x="6155910" y="-113579"/>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30" name="TextBox 29">
            <a:extLst>
              <a:ext uri="{FF2B5EF4-FFF2-40B4-BE49-F238E27FC236}">
                <a16:creationId xmlns:a16="http://schemas.microsoft.com/office/drawing/2014/main" id="{41BBEF5F-B2CC-D311-A9A8-54CC15510657}"/>
              </a:ext>
            </a:extLst>
          </p:cNvPr>
          <p:cNvSpPr txBox="1"/>
          <p:nvPr/>
        </p:nvSpPr>
        <p:spPr>
          <a:xfrm>
            <a:off x="8227496" y="-129008"/>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sp>
        <p:nvSpPr>
          <p:cNvPr id="38" name="TextBox 37">
            <a:extLst>
              <a:ext uri="{FF2B5EF4-FFF2-40B4-BE49-F238E27FC236}">
                <a16:creationId xmlns:a16="http://schemas.microsoft.com/office/drawing/2014/main" id="{CEE9D365-304D-1EE9-D3FC-9C7CC1CD48D2}"/>
              </a:ext>
            </a:extLst>
          </p:cNvPr>
          <p:cNvSpPr txBox="1"/>
          <p:nvPr/>
        </p:nvSpPr>
        <p:spPr>
          <a:xfrm>
            <a:off x="10327402" y="-127516"/>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5</a:t>
            </a:r>
          </a:p>
        </p:txBody>
      </p:sp>
      <p:sp>
        <p:nvSpPr>
          <p:cNvPr id="6" name="TextBox 5">
            <a:extLst>
              <a:ext uri="{FF2B5EF4-FFF2-40B4-BE49-F238E27FC236}">
                <a16:creationId xmlns:a16="http://schemas.microsoft.com/office/drawing/2014/main" id="{C1CFBD67-31D5-027C-ED54-AF913A8855B5}"/>
              </a:ext>
            </a:extLst>
          </p:cNvPr>
          <p:cNvSpPr txBox="1"/>
          <p:nvPr/>
        </p:nvSpPr>
        <p:spPr>
          <a:xfrm rot="16200000">
            <a:off x="3506221" y="250400"/>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5638031" y="278273"/>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8" name="TextBox 17">
            <a:extLst>
              <a:ext uri="{FF2B5EF4-FFF2-40B4-BE49-F238E27FC236}">
                <a16:creationId xmlns:a16="http://schemas.microsoft.com/office/drawing/2014/main" id="{6A24891B-1D34-6F93-C999-8FD872C7CA48}"/>
              </a:ext>
            </a:extLst>
          </p:cNvPr>
          <p:cNvSpPr txBox="1"/>
          <p:nvPr/>
        </p:nvSpPr>
        <p:spPr>
          <a:xfrm rot="16200000">
            <a:off x="7693112" y="262613"/>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9797380" y="259897"/>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25" name="TextBox 24">
            <a:extLst>
              <a:ext uri="{FF2B5EF4-FFF2-40B4-BE49-F238E27FC236}">
                <a16:creationId xmlns:a16="http://schemas.microsoft.com/office/drawing/2014/main" id="{DFA02415-1459-60A6-D0EC-8043DA6E0290}"/>
              </a:ext>
            </a:extLst>
          </p:cNvPr>
          <p:cNvSpPr txBox="1"/>
          <p:nvPr/>
        </p:nvSpPr>
        <p:spPr>
          <a:xfrm>
            <a:off x="1617519" y="767477"/>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3764318" y="748351"/>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C7CC2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5896128" y="776224"/>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9" name="TextBox 38">
            <a:extLst>
              <a:ext uri="{FF2B5EF4-FFF2-40B4-BE49-F238E27FC236}">
                <a16:creationId xmlns:a16="http://schemas.microsoft.com/office/drawing/2014/main" id="{9C2EAE6F-FC22-513E-6A3A-425B78FF17EA}"/>
              </a:ext>
            </a:extLst>
          </p:cNvPr>
          <p:cNvSpPr txBox="1"/>
          <p:nvPr/>
        </p:nvSpPr>
        <p:spPr>
          <a:xfrm>
            <a:off x="7951209" y="760564"/>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chemeClr val="accent5">
                    <a:lumMod val="60000"/>
                    <a:lumOff val="40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10055477" y="757848"/>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52" name="Rectangle 51">
            <a:extLst>
              <a:ext uri="{FF2B5EF4-FFF2-40B4-BE49-F238E27FC236}">
                <a16:creationId xmlns:a16="http://schemas.microsoft.com/office/drawing/2014/main" id="{4110B241-E2CA-0D83-81EC-66453BB6A389}"/>
              </a:ext>
            </a:extLst>
          </p:cNvPr>
          <p:cNvSpPr/>
          <p:nvPr/>
        </p:nvSpPr>
        <p:spPr>
          <a:xfrm>
            <a:off x="1743576" y="1196210"/>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Begin rollout of charging stations in 3 new urban areas.</a:t>
            </a:r>
          </a:p>
        </p:txBody>
      </p:sp>
      <p:sp>
        <p:nvSpPr>
          <p:cNvPr id="2" name="Rectangle 1">
            <a:extLst>
              <a:ext uri="{FF2B5EF4-FFF2-40B4-BE49-F238E27FC236}">
                <a16:creationId xmlns:a16="http://schemas.microsoft.com/office/drawing/2014/main" id="{66AE67D3-06DB-0BB9-E642-CA323F87A71F}"/>
              </a:ext>
            </a:extLst>
          </p:cNvPr>
          <p:cNvSpPr/>
          <p:nvPr/>
        </p:nvSpPr>
        <p:spPr>
          <a:xfrm>
            <a:off x="15849" y="1149464"/>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1</a:t>
            </a:r>
          </a:p>
          <a:p>
            <a:pPr algn="r"/>
            <a:r>
              <a:rPr lang="en-US" sz="1000" b="1" dirty="0">
                <a:solidFill>
                  <a:schemeClr val="tx1"/>
                </a:solidFill>
                <a:latin typeface="Century Gothic" panose="020B0502020202020204" pitchFamily="34" charset="0"/>
              </a:rPr>
              <a:t>INFRASTRUCTURE EXPANSION</a:t>
            </a:r>
          </a:p>
          <a:p>
            <a:endParaRPr lang="en-US" sz="700" b="1" dirty="0">
              <a:solidFill>
                <a:schemeClr val="tx1"/>
              </a:solidFill>
              <a:latin typeface="Century Gothic" panose="020B0502020202020204" pitchFamily="34" charset="0"/>
            </a:endParaRPr>
          </a:p>
        </p:txBody>
      </p:sp>
      <p:sp>
        <p:nvSpPr>
          <p:cNvPr id="23" name="Rectangle 22">
            <a:extLst>
              <a:ext uri="{FF2B5EF4-FFF2-40B4-BE49-F238E27FC236}">
                <a16:creationId xmlns:a16="http://schemas.microsoft.com/office/drawing/2014/main" id="{17251D16-4449-9BA6-55BE-19B317D8AAD5}"/>
              </a:ext>
            </a:extLst>
          </p:cNvPr>
          <p:cNvSpPr/>
          <p:nvPr/>
        </p:nvSpPr>
        <p:spPr>
          <a:xfrm>
            <a:off x="-8104" y="2244155"/>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2</a:t>
            </a:r>
          </a:p>
          <a:p>
            <a:pPr algn="r"/>
            <a:r>
              <a:rPr lang="en-US" sz="1000" b="1" dirty="0">
                <a:solidFill>
                  <a:schemeClr val="tx1"/>
                </a:solidFill>
                <a:latin typeface="Century Gothic" panose="020B0502020202020204" pitchFamily="34" charset="0"/>
              </a:rPr>
              <a:t>TECHNOLOGY ADVANCEMENT</a:t>
            </a:r>
          </a:p>
          <a:p>
            <a:endParaRPr lang="en-US" sz="700" b="1" dirty="0">
              <a:solidFill>
                <a:schemeClr val="tx1"/>
              </a:solidFill>
              <a:latin typeface="Century Gothic" panose="020B0502020202020204" pitchFamily="34" charset="0"/>
            </a:endParaRPr>
          </a:p>
        </p:txBody>
      </p:sp>
      <p:sp>
        <p:nvSpPr>
          <p:cNvPr id="49" name="Rectangle 48">
            <a:extLst>
              <a:ext uri="{FF2B5EF4-FFF2-40B4-BE49-F238E27FC236}">
                <a16:creationId xmlns:a16="http://schemas.microsoft.com/office/drawing/2014/main" id="{D854A9C4-1333-1A25-F1CC-1868B922A0C1}"/>
              </a:ext>
            </a:extLst>
          </p:cNvPr>
          <p:cNvSpPr/>
          <p:nvPr/>
        </p:nvSpPr>
        <p:spPr>
          <a:xfrm>
            <a:off x="1987" y="3217470"/>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3</a:t>
            </a:r>
          </a:p>
          <a:p>
            <a:pPr algn="r"/>
            <a:r>
              <a:rPr lang="en-US" sz="1000" b="1" dirty="0">
                <a:solidFill>
                  <a:schemeClr val="tx1"/>
                </a:solidFill>
                <a:latin typeface="Century Gothic" panose="020B0502020202020204" pitchFamily="34" charset="0"/>
              </a:rPr>
              <a:t>MARKET </a:t>
            </a:r>
            <a:br>
              <a:rPr lang="en-US" sz="1000" b="1" dirty="0">
                <a:solidFill>
                  <a:schemeClr val="tx1"/>
                </a:solidFill>
                <a:latin typeface="Century Gothic" panose="020B0502020202020204" pitchFamily="34" charset="0"/>
              </a:rPr>
            </a:br>
            <a:r>
              <a:rPr lang="en-US" sz="1000" b="1" dirty="0">
                <a:solidFill>
                  <a:schemeClr val="tx1"/>
                </a:solidFill>
                <a:latin typeface="Century Gothic" panose="020B0502020202020204" pitchFamily="34" charset="0"/>
              </a:rPr>
              <a:t>EXPANSION</a:t>
            </a:r>
          </a:p>
          <a:p>
            <a:endParaRPr lang="en-US" sz="700" b="1" dirty="0">
              <a:solidFill>
                <a:schemeClr val="tx1"/>
              </a:solidFill>
              <a:latin typeface="Century Gothic" panose="020B0502020202020204" pitchFamily="34" charset="0"/>
            </a:endParaRPr>
          </a:p>
        </p:txBody>
      </p:sp>
      <p:sp>
        <p:nvSpPr>
          <p:cNvPr id="50" name="Rectangle 49">
            <a:extLst>
              <a:ext uri="{FF2B5EF4-FFF2-40B4-BE49-F238E27FC236}">
                <a16:creationId xmlns:a16="http://schemas.microsoft.com/office/drawing/2014/main" id="{5D236189-45C4-FEB5-58A4-250166AD79C3}"/>
              </a:ext>
            </a:extLst>
          </p:cNvPr>
          <p:cNvSpPr/>
          <p:nvPr/>
        </p:nvSpPr>
        <p:spPr>
          <a:xfrm>
            <a:off x="-10585" y="4408866"/>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4 </a:t>
            </a:r>
            <a:r>
              <a:rPr lang="en-US" sz="1000" b="1" dirty="0">
                <a:solidFill>
                  <a:schemeClr val="tx1"/>
                </a:solidFill>
                <a:latin typeface="Century Gothic" panose="020B0502020202020204" pitchFamily="34" charset="0"/>
              </a:rPr>
              <a:t>SUSTAINABILITY INITIATIVES</a:t>
            </a:r>
          </a:p>
          <a:p>
            <a:endParaRPr lang="en-US" sz="700" b="1"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6145EE25-A223-86C3-19D3-7C2546040543}"/>
              </a:ext>
            </a:extLst>
          </p:cNvPr>
          <p:cNvSpPr/>
          <p:nvPr/>
        </p:nvSpPr>
        <p:spPr>
          <a:xfrm>
            <a:off x="-10585" y="5357356"/>
            <a:ext cx="1564029"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5 </a:t>
            </a:r>
            <a:br>
              <a:rPr lang="en-US" sz="1000" b="1" dirty="0">
                <a:solidFill>
                  <a:schemeClr val="tx1"/>
                </a:solidFill>
                <a:latin typeface="Century Gothic" panose="020B0502020202020204" pitchFamily="34" charset="0"/>
              </a:rPr>
            </a:br>
            <a:r>
              <a:rPr lang="en-US" sz="1000" b="1" dirty="0">
                <a:solidFill>
                  <a:schemeClr val="tx1"/>
                </a:solidFill>
                <a:latin typeface="Century Gothic" panose="020B0502020202020204" pitchFamily="34" charset="0"/>
              </a:rPr>
              <a:t>STRATEGIC PARTNERSHIPS</a:t>
            </a:r>
          </a:p>
        </p:txBody>
      </p:sp>
      <p:cxnSp>
        <p:nvCxnSpPr>
          <p:cNvPr id="66" name="Straight Connector 65">
            <a:extLst>
              <a:ext uri="{FF2B5EF4-FFF2-40B4-BE49-F238E27FC236}">
                <a16:creationId xmlns:a16="http://schemas.microsoft.com/office/drawing/2014/main" id="{B05340C6-3E29-57C7-FDF8-1D194B5D9964}"/>
              </a:ext>
            </a:extLst>
          </p:cNvPr>
          <p:cNvCxnSpPr/>
          <p:nvPr/>
        </p:nvCxnSpPr>
        <p:spPr>
          <a:xfrm>
            <a:off x="1674716" y="2072206"/>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65CC9BC-7EB7-2C11-429C-A75F0D762F75}"/>
              </a:ext>
            </a:extLst>
          </p:cNvPr>
          <p:cNvCxnSpPr/>
          <p:nvPr/>
        </p:nvCxnSpPr>
        <p:spPr>
          <a:xfrm>
            <a:off x="1686538" y="3101298"/>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C41E6EB-4085-67A2-A5A4-34F18E574DC6}"/>
              </a:ext>
            </a:extLst>
          </p:cNvPr>
          <p:cNvCxnSpPr/>
          <p:nvPr/>
        </p:nvCxnSpPr>
        <p:spPr>
          <a:xfrm>
            <a:off x="1699861" y="4185379"/>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9E6B4C3-8C80-2C3E-4A86-EAD59C696DCE}"/>
              </a:ext>
            </a:extLst>
          </p:cNvPr>
          <p:cNvCxnSpPr/>
          <p:nvPr/>
        </p:nvCxnSpPr>
        <p:spPr>
          <a:xfrm>
            <a:off x="1674716" y="5209794"/>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C9C6BB31-979C-0F93-6757-554C372CFEB4}"/>
              </a:ext>
            </a:extLst>
          </p:cNvPr>
          <p:cNvSpPr/>
          <p:nvPr/>
        </p:nvSpPr>
        <p:spPr>
          <a:xfrm>
            <a:off x="1743576" y="2229311"/>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Implement software updates for faster charging capabilities.</a:t>
            </a:r>
          </a:p>
        </p:txBody>
      </p:sp>
      <p:sp>
        <p:nvSpPr>
          <p:cNvPr id="79" name="Rectangle 78">
            <a:extLst>
              <a:ext uri="{FF2B5EF4-FFF2-40B4-BE49-F238E27FC236}">
                <a16:creationId xmlns:a16="http://schemas.microsoft.com/office/drawing/2014/main" id="{379FDC4C-7967-72C9-9FC3-97A3AA57147C}"/>
              </a:ext>
            </a:extLst>
          </p:cNvPr>
          <p:cNvSpPr/>
          <p:nvPr/>
        </p:nvSpPr>
        <p:spPr>
          <a:xfrm>
            <a:off x="3842152" y="3256540"/>
            <a:ext cx="1890114" cy="72816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Launch marketing campaigns in new regions to boost brand awareness.</a:t>
            </a:r>
          </a:p>
        </p:txBody>
      </p:sp>
      <p:sp>
        <p:nvSpPr>
          <p:cNvPr id="80" name="Rectangle 79">
            <a:extLst>
              <a:ext uri="{FF2B5EF4-FFF2-40B4-BE49-F238E27FC236}">
                <a16:creationId xmlns:a16="http://schemas.microsoft.com/office/drawing/2014/main" id="{3A5C0BA0-D093-4A47-7B0E-B5BA1AB6B39B}"/>
              </a:ext>
            </a:extLst>
          </p:cNvPr>
          <p:cNvSpPr/>
          <p:nvPr/>
        </p:nvSpPr>
        <p:spPr>
          <a:xfrm>
            <a:off x="3856129" y="4352304"/>
            <a:ext cx="1890114" cy="72816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Start pilot project for solar-powered charging stations.</a:t>
            </a:r>
          </a:p>
        </p:txBody>
      </p:sp>
      <p:sp>
        <p:nvSpPr>
          <p:cNvPr id="85" name="Rectangle 84">
            <a:extLst>
              <a:ext uri="{FF2B5EF4-FFF2-40B4-BE49-F238E27FC236}">
                <a16:creationId xmlns:a16="http://schemas.microsoft.com/office/drawing/2014/main" id="{CB24D79B-C0B7-0E89-9298-8B415A23D3BB}"/>
              </a:ext>
            </a:extLst>
          </p:cNvPr>
          <p:cNvSpPr/>
          <p:nvPr/>
        </p:nvSpPr>
        <p:spPr>
          <a:xfrm>
            <a:off x="5947713" y="1184520"/>
            <a:ext cx="1890114" cy="76489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Double number of charging stations in high-demand areas.</a:t>
            </a:r>
          </a:p>
        </p:txBody>
      </p:sp>
      <p:sp>
        <p:nvSpPr>
          <p:cNvPr id="86" name="Rectangle 85">
            <a:extLst>
              <a:ext uri="{FF2B5EF4-FFF2-40B4-BE49-F238E27FC236}">
                <a16:creationId xmlns:a16="http://schemas.microsoft.com/office/drawing/2014/main" id="{2787C633-8205-C77C-ADD4-500987EEA466}"/>
              </a:ext>
            </a:extLst>
          </p:cNvPr>
          <p:cNvSpPr/>
          <p:nvPr/>
        </p:nvSpPr>
        <p:spPr>
          <a:xfrm>
            <a:off x="5935891" y="5342688"/>
            <a:ext cx="1890114" cy="57913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Form alliances with EV manufacturers for exclusive charging rates.</a:t>
            </a:r>
          </a:p>
        </p:txBody>
      </p:sp>
      <p:sp>
        <p:nvSpPr>
          <p:cNvPr id="87" name="Rectangle 86">
            <a:extLst>
              <a:ext uri="{FF2B5EF4-FFF2-40B4-BE49-F238E27FC236}">
                <a16:creationId xmlns:a16="http://schemas.microsoft.com/office/drawing/2014/main" id="{803895E4-5363-7B06-AD7D-99E6759249DD}"/>
              </a:ext>
            </a:extLst>
          </p:cNvPr>
          <p:cNvSpPr/>
          <p:nvPr/>
        </p:nvSpPr>
        <p:spPr>
          <a:xfrm>
            <a:off x="8050094" y="2193613"/>
            <a:ext cx="1890114" cy="72816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Introduce V2G (vehicle-to-grid) charging technology.</a:t>
            </a:r>
          </a:p>
        </p:txBody>
      </p:sp>
      <p:sp>
        <p:nvSpPr>
          <p:cNvPr id="89" name="Rectangle 88">
            <a:extLst>
              <a:ext uri="{FF2B5EF4-FFF2-40B4-BE49-F238E27FC236}">
                <a16:creationId xmlns:a16="http://schemas.microsoft.com/office/drawing/2014/main" id="{0363568E-CDC2-A90E-4418-25B7D623825E}"/>
              </a:ext>
            </a:extLst>
          </p:cNvPr>
          <p:cNvSpPr/>
          <p:nvPr/>
        </p:nvSpPr>
        <p:spPr>
          <a:xfrm>
            <a:off x="8050094" y="3289107"/>
            <a:ext cx="1890114" cy="72816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Expand services to two additional countries.</a:t>
            </a:r>
          </a:p>
        </p:txBody>
      </p:sp>
      <p:sp>
        <p:nvSpPr>
          <p:cNvPr id="90" name="Rectangle 89">
            <a:extLst>
              <a:ext uri="{FF2B5EF4-FFF2-40B4-BE49-F238E27FC236}">
                <a16:creationId xmlns:a16="http://schemas.microsoft.com/office/drawing/2014/main" id="{A5D04AE3-0AF9-C338-E701-CEA6119409DE}"/>
              </a:ext>
            </a:extLst>
          </p:cNvPr>
          <p:cNvSpPr/>
          <p:nvPr/>
        </p:nvSpPr>
        <p:spPr>
          <a:xfrm>
            <a:off x="10130863" y="4332812"/>
            <a:ext cx="1890114" cy="728169"/>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Achieve 50% reduction in carbon footprint from operations.</a:t>
            </a:r>
          </a:p>
        </p:txBody>
      </p:sp>
      <p:sp>
        <p:nvSpPr>
          <p:cNvPr id="91" name="Rectangle 90">
            <a:extLst>
              <a:ext uri="{FF2B5EF4-FFF2-40B4-BE49-F238E27FC236}">
                <a16:creationId xmlns:a16="http://schemas.microsoft.com/office/drawing/2014/main" id="{B8435661-B5C1-2668-620A-D5E36B73E6D1}"/>
              </a:ext>
            </a:extLst>
          </p:cNvPr>
          <p:cNvSpPr/>
          <p:nvPr/>
        </p:nvSpPr>
        <p:spPr>
          <a:xfrm>
            <a:off x="10130863" y="5367750"/>
            <a:ext cx="1890114" cy="579133"/>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Collaborate with local governments on EV infrastructure projects.</a:t>
            </a:r>
          </a:p>
        </p:txBody>
      </p:sp>
      <p:sp>
        <p:nvSpPr>
          <p:cNvPr id="92" name="Rectangle 91">
            <a:extLst>
              <a:ext uri="{FF2B5EF4-FFF2-40B4-BE49-F238E27FC236}">
                <a16:creationId xmlns:a16="http://schemas.microsoft.com/office/drawing/2014/main" id="{53ACD6D5-6037-343B-A56C-3AFDB2187C1E}"/>
              </a:ext>
            </a:extLst>
          </p:cNvPr>
          <p:cNvSpPr/>
          <p:nvPr/>
        </p:nvSpPr>
        <p:spPr>
          <a:xfrm>
            <a:off x="1743576" y="6038260"/>
            <a:ext cx="10268236" cy="3428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CONTINUOUS ASSESSMENT: Review infrastructure performance and user feedback on annual basis.</a:t>
            </a:r>
          </a:p>
        </p:txBody>
      </p:sp>
      <p:sp>
        <p:nvSpPr>
          <p:cNvPr id="96" name="Rectangle 95">
            <a:extLst>
              <a:ext uri="{FF2B5EF4-FFF2-40B4-BE49-F238E27FC236}">
                <a16:creationId xmlns:a16="http://schemas.microsoft.com/office/drawing/2014/main" id="{7D4F912E-E482-F998-AF5E-45360E7315A1}"/>
              </a:ext>
            </a:extLst>
          </p:cNvPr>
          <p:cNvSpPr/>
          <p:nvPr/>
        </p:nvSpPr>
        <p:spPr>
          <a:xfrm>
            <a:off x="1743576" y="6436574"/>
            <a:ext cx="10268236" cy="3428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STAKEHOLDER ENGAGEMENT: Maintain ongoing communication with stakeholders in order to align with them on goals and progress.</a:t>
            </a:r>
          </a:p>
        </p:txBody>
      </p:sp>
      <p:sp>
        <p:nvSpPr>
          <p:cNvPr id="97" name="TextBox 96">
            <a:extLst>
              <a:ext uri="{FF2B5EF4-FFF2-40B4-BE49-F238E27FC236}">
                <a16:creationId xmlns:a16="http://schemas.microsoft.com/office/drawing/2014/main" id="{22B71D48-8D0B-BFC5-1D46-8D93C9EC3ED3}"/>
              </a:ext>
            </a:extLst>
          </p:cNvPr>
          <p:cNvSpPr txBox="1"/>
          <p:nvPr/>
        </p:nvSpPr>
        <p:spPr>
          <a:xfrm>
            <a:off x="78897" y="105555"/>
            <a:ext cx="1474547" cy="430887"/>
          </a:xfrm>
          <a:prstGeom prst="rect">
            <a:avLst/>
          </a:prstGeom>
          <a:noFill/>
          <a:effectLst/>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EXAMPLE</a:t>
            </a:r>
          </a:p>
        </p:txBody>
      </p:sp>
    </p:spTree>
    <p:extLst>
      <p:ext uri="{BB962C8B-B14F-4D97-AF65-F5344CB8AC3E}">
        <p14:creationId xmlns:p14="http://schemas.microsoft.com/office/powerpoint/2010/main" val="18613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2060"/>
            <a:duotone>
              <a:schemeClr val="accent1">
                <a:shade val="45000"/>
                <a:satMod val="135000"/>
              </a:schemeClr>
              <a:prstClr val="white"/>
            </a:duotone>
          </a:blip>
          <a:srcRect/>
          <a:stretch>
            <a:fillRect/>
          </a:stretch>
        </a:blip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9E508AA-8F07-7BC5-2D73-646ED8E8E6CE}"/>
              </a:ext>
            </a:extLst>
          </p:cNvPr>
          <p:cNvSpPr/>
          <p:nvPr/>
        </p:nvSpPr>
        <p:spPr>
          <a:xfrm>
            <a:off x="10064660" y="1053223"/>
            <a:ext cx="2022520" cy="5804777"/>
          </a:xfrm>
          <a:prstGeom prst="rect">
            <a:avLst/>
          </a:prstGeom>
          <a:gradFill>
            <a:gsLst>
              <a:gs pos="37000">
                <a:srgbClr val="7AA6B9">
                  <a:alpha val="25000"/>
                </a:srgbClr>
              </a:gs>
              <a:gs pos="100000">
                <a:srgbClr val="D0E5E7">
                  <a:alpha val="36003"/>
                </a:srgbClr>
              </a:gs>
              <a:gs pos="0">
                <a:srgbClr val="7AA6B9"/>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6" name="Rectangle 25">
            <a:extLst>
              <a:ext uri="{FF2B5EF4-FFF2-40B4-BE49-F238E27FC236}">
                <a16:creationId xmlns:a16="http://schemas.microsoft.com/office/drawing/2014/main" id="{8585FA6E-C5FE-FDF4-E0B5-4293C7C632B6}"/>
              </a:ext>
            </a:extLst>
          </p:cNvPr>
          <p:cNvSpPr/>
          <p:nvPr/>
        </p:nvSpPr>
        <p:spPr>
          <a:xfrm>
            <a:off x="5894833" y="1053223"/>
            <a:ext cx="2022520" cy="5804777"/>
          </a:xfrm>
          <a:prstGeom prst="rect">
            <a:avLst/>
          </a:prstGeom>
          <a:gradFill>
            <a:gsLst>
              <a:gs pos="48978">
                <a:srgbClr val="89C1B0">
                  <a:alpha val="46000"/>
                </a:srgbClr>
              </a:gs>
              <a:gs pos="100000">
                <a:srgbClr val="DBF5F3">
                  <a:alpha val="44000"/>
                </a:srgbClr>
              </a:gs>
              <a:gs pos="3000">
                <a:srgbClr val="89C1B0"/>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Rectangle 13">
            <a:extLst>
              <a:ext uri="{FF2B5EF4-FFF2-40B4-BE49-F238E27FC236}">
                <a16:creationId xmlns:a16="http://schemas.microsoft.com/office/drawing/2014/main" id="{6A85AB81-5AC3-C209-FF63-199EA348A0B2}"/>
              </a:ext>
            </a:extLst>
          </p:cNvPr>
          <p:cNvSpPr/>
          <p:nvPr/>
        </p:nvSpPr>
        <p:spPr>
          <a:xfrm>
            <a:off x="1686538" y="1053223"/>
            <a:ext cx="2022520" cy="5804777"/>
          </a:xfrm>
          <a:prstGeom prst="rect">
            <a:avLst/>
          </a:prstGeom>
          <a:gradFill>
            <a:gsLst>
              <a:gs pos="45001">
                <a:schemeClr val="accent4">
                  <a:alpha val="51739"/>
                </a:schemeClr>
              </a:gs>
              <a:gs pos="100000">
                <a:srgbClr val="DDBD77">
                  <a:alpha val="33000"/>
                </a:srgbClr>
              </a:gs>
              <a:gs pos="3000">
                <a:schemeClr val="accent4"/>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5" name="Rectangle 14">
            <a:extLst>
              <a:ext uri="{FF2B5EF4-FFF2-40B4-BE49-F238E27FC236}">
                <a16:creationId xmlns:a16="http://schemas.microsoft.com/office/drawing/2014/main" id="{0DFBEF6A-7DEA-DA7A-B647-606AEB04B729}"/>
              </a:ext>
            </a:extLst>
          </p:cNvPr>
          <p:cNvSpPr/>
          <p:nvPr/>
        </p:nvSpPr>
        <p:spPr>
          <a:xfrm>
            <a:off x="3789926" y="1053223"/>
            <a:ext cx="2022520" cy="5804777"/>
          </a:xfrm>
          <a:prstGeom prst="rect">
            <a:avLst/>
          </a:prstGeom>
          <a:gradFill>
            <a:gsLst>
              <a:gs pos="50045">
                <a:srgbClr val="C7CC25">
                  <a:alpha val="47298"/>
                </a:srgbClr>
              </a:gs>
              <a:gs pos="100000">
                <a:srgbClr val="F5F3D6">
                  <a:alpha val="61900"/>
                </a:srgbClr>
              </a:gs>
              <a:gs pos="3000">
                <a:srgbClr val="D1CC43"/>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21" name="Rectangle 20">
            <a:extLst>
              <a:ext uri="{FF2B5EF4-FFF2-40B4-BE49-F238E27FC236}">
                <a16:creationId xmlns:a16="http://schemas.microsoft.com/office/drawing/2014/main" id="{69DC1564-78B7-BE66-2B4A-B5D303BA0E1C}"/>
              </a:ext>
            </a:extLst>
          </p:cNvPr>
          <p:cNvSpPr/>
          <p:nvPr/>
        </p:nvSpPr>
        <p:spPr>
          <a:xfrm>
            <a:off x="7983891" y="1053223"/>
            <a:ext cx="2022520" cy="5804777"/>
          </a:xfrm>
          <a:prstGeom prst="rect">
            <a:avLst/>
          </a:prstGeom>
          <a:gradFill>
            <a:gsLst>
              <a:gs pos="51000">
                <a:srgbClr val="BBBADB">
                  <a:alpha val="50197"/>
                </a:srgbClr>
              </a:gs>
              <a:gs pos="99000">
                <a:schemeClr val="accent5">
                  <a:lumMod val="20000"/>
                  <a:lumOff val="80000"/>
                  <a:alpha val="56736"/>
                </a:schemeClr>
              </a:gs>
              <a:gs pos="3000">
                <a:schemeClr val="accent5">
                  <a:lumMod val="60000"/>
                  <a:lumOff val="40000"/>
                </a:schemeClr>
              </a:gs>
            </a:gsLst>
            <a:lin ang="54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40" name="TextBox 39">
            <a:extLst>
              <a:ext uri="{FF2B5EF4-FFF2-40B4-BE49-F238E27FC236}">
                <a16:creationId xmlns:a16="http://schemas.microsoft.com/office/drawing/2014/main" id="{2189BC4F-27D8-1C74-730D-F54E88DF137D}"/>
              </a:ext>
            </a:extLst>
          </p:cNvPr>
          <p:cNvSpPr txBox="1"/>
          <p:nvPr/>
        </p:nvSpPr>
        <p:spPr>
          <a:xfrm rot="16200000">
            <a:off x="1349590" y="269526"/>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67" name="TextBox 66">
            <a:extLst>
              <a:ext uri="{FF2B5EF4-FFF2-40B4-BE49-F238E27FC236}">
                <a16:creationId xmlns:a16="http://schemas.microsoft.com/office/drawing/2014/main" id="{82043EC6-1834-7B66-472E-C0DDFE893BED}"/>
              </a:ext>
            </a:extLst>
          </p:cNvPr>
          <p:cNvSpPr txBox="1"/>
          <p:nvPr/>
        </p:nvSpPr>
        <p:spPr>
          <a:xfrm>
            <a:off x="1833681" y="-117886"/>
            <a:ext cx="474921"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1</a:t>
            </a:r>
          </a:p>
        </p:txBody>
      </p:sp>
      <p:sp>
        <p:nvSpPr>
          <p:cNvPr id="17" name="TextBox 16">
            <a:extLst>
              <a:ext uri="{FF2B5EF4-FFF2-40B4-BE49-F238E27FC236}">
                <a16:creationId xmlns:a16="http://schemas.microsoft.com/office/drawing/2014/main" id="{B6AAC3D4-C658-A228-FF68-AD6D6D18B53F}"/>
              </a:ext>
            </a:extLst>
          </p:cNvPr>
          <p:cNvSpPr txBox="1"/>
          <p:nvPr/>
        </p:nvSpPr>
        <p:spPr>
          <a:xfrm>
            <a:off x="4021829" y="-137014"/>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2</a:t>
            </a:r>
          </a:p>
        </p:txBody>
      </p:sp>
      <p:sp>
        <p:nvSpPr>
          <p:cNvPr id="24" name="TextBox 23">
            <a:extLst>
              <a:ext uri="{FF2B5EF4-FFF2-40B4-BE49-F238E27FC236}">
                <a16:creationId xmlns:a16="http://schemas.microsoft.com/office/drawing/2014/main" id="{2E8A3D20-687D-5D76-BE71-8F9D170712E7}"/>
              </a:ext>
            </a:extLst>
          </p:cNvPr>
          <p:cNvSpPr txBox="1"/>
          <p:nvPr/>
        </p:nvSpPr>
        <p:spPr>
          <a:xfrm>
            <a:off x="6155910" y="-113579"/>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3</a:t>
            </a:r>
          </a:p>
        </p:txBody>
      </p:sp>
      <p:sp>
        <p:nvSpPr>
          <p:cNvPr id="30" name="TextBox 29">
            <a:extLst>
              <a:ext uri="{FF2B5EF4-FFF2-40B4-BE49-F238E27FC236}">
                <a16:creationId xmlns:a16="http://schemas.microsoft.com/office/drawing/2014/main" id="{41BBEF5F-B2CC-D311-A9A8-54CC15510657}"/>
              </a:ext>
            </a:extLst>
          </p:cNvPr>
          <p:cNvSpPr txBox="1"/>
          <p:nvPr/>
        </p:nvSpPr>
        <p:spPr>
          <a:xfrm>
            <a:off x="8227496" y="-129008"/>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4</a:t>
            </a:r>
          </a:p>
        </p:txBody>
      </p:sp>
      <p:sp>
        <p:nvSpPr>
          <p:cNvPr id="38" name="TextBox 37">
            <a:extLst>
              <a:ext uri="{FF2B5EF4-FFF2-40B4-BE49-F238E27FC236}">
                <a16:creationId xmlns:a16="http://schemas.microsoft.com/office/drawing/2014/main" id="{CEE9D365-304D-1EE9-D3FC-9C7CC1CD48D2}"/>
              </a:ext>
            </a:extLst>
          </p:cNvPr>
          <p:cNvSpPr txBox="1"/>
          <p:nvPr/>
        </p:nvSpPr>
        <p:spPr>
          <a:xfrm>
            <a:off x="10327402" y="-127516"/>
            <a:ext cx="558463" cy="1107996"/>
          </a:xfrm>
          <a:prstGeom prst="rect">
            <a:avLst/>
          </a:prstGeom>
          <a:noFill/>
        </p:spPr>
        <p:txBody>
          <a:bodyPr wrap="square" rtlCol="0">
            <a:spAutoFit/>
          </a:bodyPr>
          <a:lstStyle/>
          <a:p>
            <a:pPr algn="ctr">
              <a:spcBef>
                <a:spcPts val="300"/>
              </a:spcBef>
              <a:buClr>
                <a:schemeClr val="bg1"/>
              </a:buClr>
              <a:buSzPct val="150000"/>
            </a:pPr>
            <a:r>
              <a:rPr lang="en-US" sz="6500" dirty="0">
                <a:solidFill>
                  <a:schemeClr val="tx1">
                    <a:lumMod val="65000"/>
                    <a:lumOff val="35000"/>
                  </a:schemeClr>
                </a:solidFill>
                <a:latin typeface="Century Gothic" panose="020B0502020202020204" pitchFamily="34" charset="0"/>
              </a:rPr>
              <a:t>5</a:t>
            </a:r>
          </a:p>
        </p:txBody>
      </p:sp>
      <p:sp>
        <p:nvSpPr>
          <p:cNvPr id="6" name="TextBox 5">
            <a:extLst>
              <a:ext uri="{FF2B5EF4-FFF2-40B4-BE49-F238E27FC236}">
                <a16:creationId xmlns:a16="http://schemas.microsoft.com/office/drawing/2014/main" id="{C1CFBD67-31D5-027C-ED54-AF913A8855B5}"/>
              </a:ext>
            </a:extLst>
          </p:cNvPr>
          <p:cNvSpPr txBox="1"/>
          <p:nvPr/>
        </p:nvSpPr>
        <p:spPr>
          <a:xfrm rot="16200000">
            <a:off x="3506221" y="250400"/>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0" name="TextBox 9">
            <a:extLst>
              <a:ext uri="{FF2B5EF4-FFF2-40B4-BE49-F238E27FC236}">
                <a16:creationId xmlns:a16="http://schemas.microsoft.com/office/drawing/2014/main" id="{9E0B2562-5CB5-45BC-0C6B-8FC785B30FF9}"/>
              </a:ext>
            </a:extLst>
          </p:cNvPr>
          <p:cNvSpPr txBox="1"/>
          <p:nvPr/>
        </p:nvSpPr>
        <p:spPr>
          <a:xfrm rot="16200000">
            <a:off x="5638031" y="278273"/>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8" name="TextBox 17">
            <a:extLst>
              <a:ext uri="{FF2B5EF4-FFF2-40B4-BE49-F238E27FC236}">
                <a16:creationId xmlns:a16="http://schemas.microsoft.com/office/drawing/2014/main" id="{6A24891B-1D34-6F93-C999-8FD872C7CA48}"/>
              </a:ext>
            </a:extLst>
          </p:cNvPr>
          <p:cNvSpPr txBox="1"/>
          <p:nvPr/>
        </p:nvSpPr>
        <p:spPr>
          <a:xfrm rot="16200000">
            <a:off x="7693112" y="262613"/>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19" name="TextBox 18">
            <a:extLst>
              <a:ext uri="{FF2B5EF4-FFF2-40B4-BE49-F238E27FC236}">
                <a16:creationId xmlns:a16="http://schemas.microsoft.com/office/drawing/2014/main" id="{A95D1DA2-DBBD-37B2-6AD6-5D294E5C8F39}"/>
              </a:ext>
            </a:extLst>
          </p:cNvPr>
          <p:cNvSpPr txBox="1"/>
          <p:nvPr/>
        </p:nvSpPr>
        <p:spPr>
          <a:xfrm rot="16200000">
            <a:off x="9797380" y="259897"/>
            <a:ext cx="869331" cy="276999"/>
          </a:xfrm>
          <a:prstGeom prst="rect">
            <a:avLst/>
          </a:prstGeom>
          <a:noFill/>
        </p:spPr>
        <p:txBody>
          <a:bodyPr wrap="square">
            <a:spAutoFit/>
          </a:bodyPr>
          <a:lstStyle/>
          <a:p>
            <a:pPr marL="0" marR="0">
              <a:spcBef>
                <a:spcPts val="0"/>
              </a:spcBef>
              <a:spcAft>
                <a:spcPts val="0"/>
              </a:spcAft>
            </a:pPr>
            <a:r>
              <a:rPr lang="en-US" sz="1200" kern="100" spc="300" dirty="0">
                <a:solidFill>
                  <a:schemeClr val="tx1">
                    <a:lumMod val="50000"/>
                    <a:lumOff val="50000"/>
                  </a:schemeClr>
                </a:solidFill>
                <a:effectLst/>
                <a:latin typeface="Century Gothic" panose="020B0502020202020204" pitchFamily="34" charset="0"/>
                <a:ea typeface="Calibri" panose="020F0502020204030204" pitchFamily="34" charset="0"/>
                <a:cs typeface="Times New Roman" panose="02020603050405020304" pitchFamily="18" charset="0"/>
              </a:rPr>
              <a:t>YEAR</a:t>
            </a:r>
          </a:p>
        </p:txBody>
      </p:sp>
      <p:sp>
        <p:nvSpPr>
          <p:cNvPr id="25" name="TextBox 24">
            <a:extLst>
              <a:ext uri="{FF2B5EF4-FFF2-40B4-BE49-F238E27FC236}">
                <a16:creationId xmlns:a16="http://schemas.microsoft.com/office/drawing/2014/main" id="{DFA02415-1459-60A6-D0EC-8043DA6E0290}"/>
              </a:ext>
            </a:extLst>
          </p:cNvPr>
          <p:cNvSpPr txBox="1"/>
          <p:nvPr/>
        </p:nvSpPr>
        <p:spPr>
          <a:xfrm>
            <a:off x="1617519" y="767477"/>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29" name="TextBox 28">
            <a:extLst>
              <a:ext uri="{FF2B5EF4-FFF2-40B4-BE49-F238E27FC236}">
                <a16:creationId xmlns:a16="http://schemas.microsoft.com/office/drawing/2014/main" id="{4F97C197-B95C-4712-4985-751626F8D692}"/>
              </a:ext>
            </a:extLst>
          </p:cNvPr>
          <p:cNvSpPr txBox="1"/>
          <p:nvPr/>
        </p:nvSpPr>
        <p:spPr>
          <a:xfrm>
            <a:off x="3764318" y="748351"/>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C7CC2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2" name="TextBox 31">
            <a:extLst>
              <a:ext uri="{FF2B5EF4-FFF2-40B4-BE49-F238E27FC236}">
                <a16:creationId xmlns:a16="http://schemas.microsoft.com/office/drawing/2014/main" id="{878603D1-2DE0-2085-B395-D07E0D97588C}"/>
              </a:ext>
            </a:extLst>
          </p:cNvPr>
          <p:cNvSpPr txBox="1"/>
          <p:nvPr/>
        </p:nvSpPr>
        <p:spPr>
          <a:xfrm>
            <a:off x="5896128" y="776224"/>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5EA795"/>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39" name="TextBox 38">
            <a:extLst>
              <a:ext uri="{FF2B5EF4-FFF2-40B4-BE49-F238E27FC236}">
                <a16:creationId xmlns:a16="http://schemas.microsoft.com/office/drawing/2014/main" id="{9C2EAE6F-FC22-513E-6A3A-425B78FF17EA}"/>
              </a:ext>
            </a:extLst>
          </p:cNvPr>
          <p:cNvSpPr txBox="1"/>
          <p:nvPr/>
        </p:nvSpPr>
        <p:spPr>
          <a:xfrm>
            <a:off x="7951209" y="760564"/>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chemeClr val="accent5">
                    <a:lumMod val="60000"/>
                    <a:lumOff val="40000"/>
                  </a:schemeClr>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sp>
        <p:nvSpPr>
          <p:cNvPr id="41" name="TextBox 40">
            <a:extLst>
              <a:ext uri="{FF2B5EF4-FFF2-40B4-BE49-F238E27FC236}">
                <a16:creationId xmlns:a16="http://schemas.microsoft.com/office/drawing/2014/main" id="{95C39FD1-A458-9097-CE6A-F87B9170372B}"/>
              </a:ext>
            </a:extLst>
          </p:cNvPr>
          <p:cNvSpPr txBox="1"/>
          <p:nvPr/>
        </p:nvSpPr>
        <p:spPr>
          <a:xfrm>
            <a:off x="10055477" y="757848"/>
            <a:ext cx="640080" cy="276999"/>
          </a:xfrm>
          <a:prstGeom prst="rect">
            <a:avLst/>
          </a:prstGeom>
          <a:noFill/>
        </p:spPr>
        <p:txBody>
          <a:bodyPr wrap="square" rIns="0">
            <a:spAutoFit/>
          </a:bodyPr>
          <a:lstStyle/>
          <a:p>
            <a:pPr marL="0" marR="0">
              <a:spcBef>
                <a:spcPts val="0"/>
              </a:spcBef>
              <a:spcAft>
                <a:spcPts val="0"/>
              </a:spcAft>
            </a:pPr>
            <a:r>
              <a:rPr lang="en-US" sz="1200" kern="100" spc="300" dirty="0">
                <a:solidFill>
                  <a:srgbClr val="598CA6"/>
                </a:solidFill>
                <a:effectLst/>
                <a:latin typeface="Century Gothic" panose="020B0502020202020204" pitchFamily="34" charset="0"/>
                <a:ea typeface="Calibri" panose="020F0502020204030204" pitchFamily="34" charset="0"/>
                <a:cs typeface="Times New Roman" panose="02020603050405020304" pitchFamily="18" charset="0"/>
              </a:rPr>
              <a:t>20XX</a:t>
            </a:r>
          </a:p>
        </p:txBody>
      </p:sp>
      <p:cxnSp>
        <p:nvCxnSpPr>
          <p:cNvPr id="66" name="Straight Connector 65">
            <a:extLst>
              <a:ext uri="{FF2B5EF4-FFF2-40B4-BE49-F238E27FC236}">
                <a16:creationId xmlns:a16="http://schemas.microsoft.com/office/drawing/2014/main" id="{B05340C6-3E29-57C7-FDF8-1D194B5D9964}"/>
              </a:ext>
            </a:extLst>
          </p:cNvPr>
          <p:cNvCxnSpPr/>
          <p:nvPr/>
        </p:nvCxnSpPr>
        <p:spPr>
          <a:xfrm>
            <a:off x="1674716" y="2072206"/>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65CC9BC-7EB7-2C11-429C-A75F0D762F75}"/>
              </a:ext>
            </a:extLst>
          </p:cNvPr>
          <p:cNvCxnSpPr/>
          <p:nvPr/>
        </p:nvCxnSpPr>
        <p:spPr>
          <a:xfrm>
            <a:off x="1686538" y="3101298"/>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C41E6EB-4085-67A2-A5A4-34F18E574DC6}"/>
              </a:ext>
            </a:extLst>
          </p:cNvPr>
          <p:cNvCxnSpPr/>
          <p:nvPr/>
        </p:nvCxnSpPr>
        <p:spPr>
          <a:xfrm>
            <a:off x="1699861" y="4185379"/>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9E6B4C3-8C80-2C3E-4A86-EAD59C696DCE}"/>
              </a:ext>
            </a:extLst>
          </p:cNvPr>
          <p:cNvCxnSpPr/>
          <p:nvPr/>
        </p:nvCxnSpPr>
        <p:spPr>
          <a:xfrm>
            <a:off x="1674716" y="5209794"/>
            <a:ext cx="10412464" cy="0"/>
          </a:xfrm>
          <a:prstGeom prst="line">
            <a:avLst/>
          </a:prstGeom>
          <a:ln w="19050">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CE4102-4371-C420-2D82-12655F42E607}"/>
              </a:ext>
            </a:extLst>
          </p:cNvPr>
          <p:cNvSpPr/>
          <p:nvPr/>
        </p:nvSpPr>
        <p:spPr>
          <a:xfrm>
            <a:off x="1743576" y="1196210"/>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4" name="Rectangle 3">
            <a:extLst>
              <a:ext uri="{FF2B5EF4-FFF2-40B4-BE49-F238E27FC236}">
                <a16:creationId xmlns:a16="http://schemas.microsoft.com/office/drawing/2014/main" id="{768EB328-0E59-9935-D6B9-F297E6390282}"/>
              </a:ext>
            </a:extLst>
          </p:cNvPr>
          <p:cNvSpPr/>
          <p:nvPr/>
        </p:nvSpPr>
        <p:spPr>
          <a:xfrm>
            <a:off x="15849" y="1149464"/>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1</a:t>
            </a:r>
          </a:p>
          <a:p>
            <a:pPr algn="r"/>
            <a:r>
              <a:rPr lang="en-US" sz="1000" b="1" dirty="0">
                <a:solidFill>
                  <a:schemeClr val="tx1"/>
                </a:solidFill>
                <a:latin typeface="Century Gothic" panose="020B0502020202020204" pitchFamily="34" charset="0"/>
              </a:rPr>
              <a:t>NAME</a:t>
            </a:r>
          </a:p>
          <a:p>
            <a:endParaRPr lang="en-US" sz="700" b="1" dirty="0">
              <a:solidFill>
                <a:schemeClr val="tx1"/>
              </a:solidFill>
              <a:latin typeface="Century Gothic" panose="020B0502020202020204" pitchFamily="34" charset="0"/>
            </a:endParaRPr>
          </a:p>
        </p:txBody>
      </p:sp>
      <p:sp>
        <p:nvSpPr>
          <p:cNvPr id="5" name="Rectangle 4">
            <a:extLst>
              <a:ext uri="{FF2B5EF4-FFF2-40B4-BE49-F238E27FC236}">
                <a16:creationId xmlns:a16="http://schemas.microsoft.com/office/drawing/2014/main" id="{E8A4054C-9D15-9696-51EB-7F959E8B2381}"/>
              </a:ext>
            </a:extLst>
          </p:cNvPr>
          <p:cNvSpPr/>
          <p:nvPr/>
        </p:nvSpPr>
        <p:spPr>
          <a:xfrm>
            <a:off x="-8104" y="2244155"/>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2</a:t>
            </a:r>
          </a:p>
          <a:p>
            <a:pPr algn="r"/>
            <a:r>
              <a:rPr lang="en-US" sz="1000" b="1" dirty="0">
                <a:solidFill>
                  <a:schemeClr val="tx1"/>
                </a:solidFill>
                <a:latin typeface="Century Gothic" panose="020B0502020202020204" pitchFamily="34" charset="0"/>
              </a:rPr>
              <a:t>NAME</a:t>
            </a:r>
          </a:p>
          <a:p>
            <a:endParaRPr lang="en-US" sz="700" b="1" dirty="0">
              <a:solidFill>
                <a:schemeClr val="tx1"/>
              </a:solidFill>
              <a:latin typeface="Century Gothic" panose="020B0502020202020204" pitchFamily="34" charset="0"/>
            </a:endParaRPr>
          </a:p>
        </p:txBody>
      </p:sp>
      <p:sp>
        <p:nvSpPr>
          <p:cNvPr id="7" name="Rectangle 6">
            <a:extLst>
              <a:ext uri="{FF2B5EF4-FFF2-40B4-BE49-F238E27FC236}">
                <a16:creationId xmlns:a16="http://schemas.microsoft.com/office/drawing/2014/main" id="{6741EDD8-D628-90C0-785D-8ED0F94202DE}"/>
              </a:ext>
            </a:extLst>
          </p:cNvPr>
          <p:cNvSpPr/>
          <p:nvPr/>
        </p:nvSpPr>
        <p:spPr>
          <a:xfrm>
            <a:off x="1987" y="3217470"/>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3</a:t>
            </a:r>
          </a:p>
          <a:p>
            <a:pPr algn="r"/>
            <a:r>
              <a:rPr lang="en-US" sz="1000" b="1" dirty="0">
                <a:solidFill>
                  <a:schemeClr val="tx1"/>
                </a:solidFill>
                <a:latin typeface="Century Gothic" panose="020B0502020202020204" pitchFamily="34" charset="0"/>
              </a:rPr>
              <a:t>NAME</a:t>
            </a:r>
          </a:p>
          <a:p>
            <a:endParaRPr lang="en-US" sz="700" b="1" dirty="0">
              <a:solidFill>
                <a:schemeClr val="tx1"/>
              </a:solidFill>
              <a:latin typeface="Century Gothic" panose="020B0502020202020204" pitchFamily="34" charset="0"/>
            </a:endParaRPr>
          </a:p>
        </p:txBody>
      </p:sp>
      <p:sp>
        <p:nvSpPr>
          <p:cNvPr id="8" name="Rectangle 7">
            <a:extLst>
              <a:ext uri="{FF2B5EF4-FFF2-40B4-BE49-F238E27FC236}">
                <a16:creationId xmlns:a16="http://schemas.microsoft.com/office/drawing/2014/main" id="{C181B545-AC3B-9601-9342-A38AD49FB658}"/>
              </a:ext>
            </a:extLst>
          </p:cNvPr>
          <p:cNvSpPr/>
          <p:nvPr/>
        </p:nvSpPr>
        <p:spPr>
          <a:xfrm>
            <a:off x="-10585" y="4408866"/>
            <a:ext cx="1604151"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4</a:t>
            </a:r>
          </a:p>
          <a:p>
            <a:pPr algn="r"/>
            <a:r>
              <a:rPr lang="en-US" sz="1000" b="1" dirty="0">
                <a:solidFill>
                  <a:schemeClr val="tx1"/>
                </a:solidFill>
                <a:latin typeface="Century Gothic" panose="020B0502020202020204" pitchFamily="34" charset="0"/>
              </a:rPr>
              <a:t>NAME</a:t>
            </a:r>
          </a:p>
          <a:p>
            <a:endParaRPr lang="en-US" sz="700" b="1" dirty="0">
              <a:solidFill>
                <a:schemeClr val="tx1"/>
              </a:solidFill>
              <a:latin typeface="Century Gothic" panose="020B0502020202020204" pitchFamily="34" charset="0"/>
            </a:endParaRPr>
          </a:p>
        </p:txBody>
      </p:sp>
      <p:sp>
        <p:nvSpPr>
          <p:cNvPr id="9" name="Rectangle 8">
            <a:extLst>
              <a:ext uri="{FF2B5EF4-FFF2-40B4-BE49-F238E27FC236}">
                <a16:creationId xmlns:a16="http://schemas.microsoft.com/office/drawing/2014/main" id="{EFB2FFE7-F5A1-ACAF-A4DD-0B5DC15C6198}"/>
              </a:ext>
            </a:extLst>
          </p:cNvPr>
          <p:cNvSpPr/>
          <p:nvPr/>
        </p:nvSpPr>
        <p:spPr>
          <a:xfrm>
            <a:off x="-10585" y="5357356"/>
            <a:ext cx="1564029" cy="817381"/>
          </a:xfrm>
          <a:prstGeom prst="rect">
            <a:avLst/>
          </a:prstGeom>
          <a:no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lang="en-US" sz="1400" b="1" dirty="0">
                <a:solidFill>
                  <a:schemeClr val="tx1"/>
                </a:solidFill>
                <a:latin typeface="Century Gothic" panose="020B0502020202020204" pitchFamily="34" charset="0"/>
              </a:rPr>
              <a:t>PHASE 5</a:t>
            </a:r>
          </a:p>
          <a:p>
            <a:pPr algn="r"/>
            <a:r>
              <a:rPr lang="en-US" sz="1000" b="1" dirty="0">
                <a:solidFill>
                  <a:schemeClr val="tx1"/>
                </a:solidFill>
                <a:latin typeface="Century Gothic" panose="020B0502020202020204" pitchFamily="34" charset="0"/>
              </a:rPr>
              <a:t>NAME</a:t>
            </a:r>
          </a:p>
        </p:txBody>
      </p:sp>
      <p:sp>
        <p:nvSpPr>
          <p:cNvPr id="11" name="Rectangle 10">
            <a:extLst>
              <a:ext uri="{FF2B5EF4-FFF2-40B4-BE49-F238E27FC236}">
                <a16:creationId xmlns:a16="http://schemas.microsoft.com/office/drawing/2014/main" id="{73AE4261-4E3C-26B6-BCEA-791D3D49FE64}"/>
              </a:ext>
            </a:extLst>
          </p:cNvPr>
          <p:cNvSpPr/>
          <p:nvPr/>
        </p:nvSpPr>
        <p:spPr>
          <a:xfrm>
            <a:off x="1743576" y="6073256"/>
            <a:ext cx="10268236" cy="3428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12" name="Rectangle 11">
            <a:extLst>
              <a:ext uri="{FF2B5EF4-FFF2-40B4-BE49-F238E27FC236}">
                <a16:creationId xmlns:a16="http://schemas.microsoft.com/office/drawing/2014/main" id="{111BE8D3-D99B-2679-E3BC-3741D17FDD64}"/>
              </a:ext>
            </a:extLst>
          </p:cNvPr>
          <p:cNvSpPr/>
          <p:nvPr/>
        </p:nvSpPr>
        <p:spPr>
          <a:xfrm>
            <a:off x="1743576" y="6471570"/>
            <a:ext cx="10268236" cy="342808"/>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13" name="Rectangle 12">
            <a:extLst>
              <a:ext uri="{FF2B5EF4-FFF2-40B4-BE49-F238E27FC236}">
                <a16:creationId xmlns:a16="http://schemas.microsoft.com/office/drawing/2014/main" id="{8FE4089E-59CF-F9F5-CC1B-2352DA39B5F6}"/>
              </a:ext>
            </a:extLst>
          </p:cNvPr>
          <p:cNvSpPr/>
          <p:nvPr/>
        </p:nvSpPr>
        <p:spPr>
          <a:xfrm>
            <a:off x="3856129" y="1209306"/>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20" name="Rectangle 19">
            <a:extLst>
              <a:ext uri="{FF2B5EF4-FFF2-40B4-BE49-F238E27FC236}">
                <a16:creationId xmlns:a16="http://schemas.microsoft.com/office/drawing/2014/main" id="{A600D266-F977-8D13-5DDD-3E7F111A8269}"/>
              </a:ext>
            </a:extLst>
          </p:cNvPr>
          <p:cNvSpPr/>
          <p:nvPr/>
        </p:nvSpPr>
        <p:spPr>
          <a:xfrm>
            <a:off x="1755324" y="2168760"/>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22" name="Rectangle 21">
            <a:extLst>
              <a:ext uri="{FF2B5EF4-FFF2-40B4-BE49-F238E27FC236}">
                <a16:creationId xmlns:a16="http://schemas.microsoft.com/office/drawing/2014/main" id="{0AB46DDB-4B28-A6C8-9513-0FD4B5C1512E}"/>
              </a:ext>
            </a:extLst>
          </p:cNvPr>
          <p:cNvSpPr/>
          <p:nvPr/>
        </p:nvSpPr>
        <p:spPr>
          <a:xfrm>
            <a:off x="3867877" y="2181856"/>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27" name="Rectangle 26">
            <a:extLst>
              <a:ext uri="{FF2B5EF4-FFF2-40B4-BE49-F238E27FC236}">
                <a16:creationId xmlns:a16="http://schemas.microsoft.com/office/drawing/2014/main" id="{2B4E6DDE-101F-2D27-82B0-15073E6A088F}"/>
              </a:ext>
            </a:extLst>
          </p:cNvPr>
          <p:cNvSpPr/>
          <p:nvPr/>
        </p:nvSpPr>
        <p:spPr>
          <a:xfrm>
            <a:off x="1755323" y="4277255"/>
            <a:ext cx="3990919"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28" name="Rectangle 27">
            <a:extLst>
              <a:ext uri="{FF2B5EF4-FFF2-40B4-BE49-F238E27FC236}">
                <a16:creationId xmlns:a16="http://schemas.microsoft.com/office/drawing/2014/main" id="{DC593739-F9A1-A4DB-9C80-722A6AEBF287}"/>
              </a:ext>
            </a:extLst>
          </p:cNvPr>
          <p:cNvSpPr/>
          <p:nvPr/>
        </p:nvSpPr>
        <p:spPr>
          <a:xfrm>
            <a:off x="3839694" y="3260204"/>
            <a:ext cx="3990919"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
        <p:nvSpPr>
          <p:cNvPr id="31" name="Rectangle 30">
            <a:extLst>
              <a:ext uri="{FF2B5EF4-FFF2-40B4-BE49-F238E27FC236}">
                <a16:creationId xmlns:a16="http://schemas.microsoft.com/office/drawing/2014/main" id="{3808654F-7853-5A62-2076-E56FD3F76B4E}"/>
              </a:ext>
            </a:extLst>
          </p:cNvPr>
          <p:cNvSpPr/>
          <p:nvPr/>
        </p:nvSpPr>
        <p:spPr>
          <a:xfrm>
            <a:off x="1743576" y="5263594"/>
            <a:ext cx="1890114" cy="731912"/>
          </a:xfrm>
          <a:prstGeom prst="rect">
            <a:avLst/>
          </a:prstGeom>
          <a:solidFill>
            <a:schemeClr val="bg1"/>
          </a:solidFill>
          <a:ln>
            <a:noFill/>
          </a:ln>
          <a:effectLst>
            <a:outerShdw blurRad="50800" dist="38100" dir="5400000" algn="t" rotWithShape="0">
              <a:schemeClr val="tx1">
                <a:lumMod val="65000"/>
                <a:lumOff val="35000"/>
                <a:alpha val="14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panose="020B0502020202020204" pitchFamily="34" charset="0"/>
              </a:rPr>
              <a:t>Task</a:t>
            </a:r>
          </a:p>
        </p:txBody>
      </p:sp>
    </p:spTree>
    <p:extLst>
      <p:ext uri="{BB962C8B-B14F-4D97-AF65-F5344CB8AC3E}">
        <p14:creationId xmlns:p14="http://schemas.microsoft.com/office/powerpoint/2010/main" val="4005230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14032</TotalTime>
  <Words>314</Words>
  <Application>Microsoft Macintosh PowerPoint</Application>
  <PresentationFormat>Widescreen</PresentationFormat>
  <Paragraphs>88</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Office81</cp:lastModifiedBy>
  <cp:revision>127</cp:revision>
  <cp:lastPrinted>2020-08-31T22:23:58Z</cp:lastPrinted>
  <dcterms:created xsi:type="dcterms:W3CDTF">2021-07-07T23:54:57Z</dcterms:created>
  <dcterms:modified xsi:type="dcterms:W3CDTF">2024-06-10T16:02:24Z</dcterms:modified>
</cp:coreProperties>
</file>