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5" r:id="rId3"/>
    <p:sldId id="35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D6D2"/>
    <a:srgbClr val="DFF5F4"/>
    <a:srgbClr val="DCF8EB"/>
    <a:srgbClr val="69E1A8"/>
    <a:srgbClr val="CBD6B5"/>
    <a:srgbClr val="9CA58C"/>
    <a:srgbClr val="EBD9B6"/>
    <a:srgbClr val="0098C6"/>
    <a:srgbClr val="66BBCC"/>
    <a:srgbClr val="6541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EFD77FC-D1C8-4261-B652-1212B1F5AEC9}"/>
    <pc:docChg chg="undo custSel modSld">
      <pc:chgData name="Bess Dunlevy" userId="dd4b9a8537dbe9d0" providerId="LiveId" clId="{4EFD77FC-D1C8-4261-B652-1212B1F5AEC9}" dt="2024-05-09T00:14:07.727" v="33" actId="207"/>
      <pc:docMkLst>
        <pc:docMk/>
      </pc:docMkLst>
      <pc:sldChg chg="modSp mod">
        <pc:chgData name="Bess Dunlevy" userId="dd4b9a8537dbe9d0" providerId="LiveId" clId="{4EFD77FC-D1C8-4261-B652-1212B1F5AEC9}" dt="2024-05-09T00:14:07.727" v="33" actId="207"/>
        <pc:sldMkLst>
          <pc:docMk/>
          <pc:sldMk cId="2461291789" sldId="355"/>
        </pc:sldMkLst>
        <pc:spChg chg="mod">
          <ac:chgData name="Bess Dunlevy" userId="dd4b9a8537dbe9d0" providerId="LiveId" clId="{4EFD77FC-D1C8-4261-B652-1212B1F5AEC9}" dt="2024-05-09T00:14:07.727" v="33" actId="207"/>
          <ac:spMkLst>
            <pc:docMk/>
            <pc:sldMk cId="2461291789" sldId="355"/>
            <ac:spMk id="39" creationId="{5A659B1F-19E5-1285-29CC-20B43F19E32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6/6/24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6/6/24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smartsheet.com/try-it?trp=12051&amp;utm_source=template-powerpoint&amp;utm_medium=content&amp;utm_campaign=Critical+Path+Method+Promotional+Video+Example-powerpoint-12051&amp;lpa=Critical+Path+Method+Promotional+Video+Example+powerpoint+12051" TargetMode="Externa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lose-up of a camera lens">
            <a:extLst>
              <a:ext uri="{FF2B5EF4-FFF2-40B4-BE49-F238E27FC236}">
                <a16:creationId xmlns:a16="http://schemas.microsoft.com/office/drawing/2014/main" id="{C0E99BBD-5D06-03C0-3B3A-A4C697AE20D7}"/>
              </a:ext>
            </a:extLst>
          </p:cNvPr>
          <p:cNvPicPr>
            <a:picLocks noChangeAspect="1"/>
          </p:cNvPicPr>
          <p:nvPr/>
        </p:nvPicPr>
        <p:blipFill>
          <a:blip r:embed="rId2">
            <a:lum bright="70000" contrast="-70000"/>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0" y="0"/>
            <a:ext cx="12192000" cy="6858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317165"/>
            <a:ext cx="7384507"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Critical Path Method </a:t>
            </a:r>
            <a:br>
              <a:rPr lang="en-US" sz="2400" b="1" dirty="0">
                <a:solidFill>
                  <a:schemeClr val="tx1">
                    <a:lumMod val="65000"/>
                    <a:lumOff val="35000"/>
                  </a:schemeClr>
                </a:solidFill>
                <a:latin typeface="Century Gothic" panose="020B0502020202020204" pitchFamily="34" charset="0"/>
              </a:rPr>
            </a:br>
            <a:r>
              <a:rPr lang="en-US" sz="2400" b="1" dirty="0">
                <a:solidFill>
                  <a:schemeClr val="tx1">
                    <a:lumMod val="65000"/>
                    <a:lumOff val="35000"/>
                  </a:schemeClr>
                </a:solidFill>
                <a:latin typeface="Century Gothic" panose="020B0502020202020204" pitchFamily="34" charset="0"/>
              </a:rPr>
              <a:t>Promotional Video Example Template</a:t>
            </a:r>
          </a:p>
        </p:txBody>
      </p:sp>
      <p:sp>
        <p:nvSpPr>
          <p:cNvPr id="3" name="TextBox 2">
            <a:extLst>
              <a:ext uri="{FF2B5EF4-FFF2-40B4-BE49-F238E27FC236}">
                <a16:creationId xmlns:a16="http://schemas.microsoft.com/office/drawing/2014/main" id="{1A76DB7C-FE3B-1B81-FE80-5048FEDFD2B4}"/>
              </a:ext>
            </a:extLst>
          </p:cNvPr>
          <p:cNvSpPr txBox="1"/>
          <p:nvPr/>
        </p:nvSpPr>
        <p:spPr>
          <a:xfrm>
            <a:off x="300447" y="3051313"/>
            <a:ext cx="4937475" cy="1446550"/>
          </a:xfrm>
          <a:prstGeom prst="rect">
            <a:avLst/>
          </a:prstGeom>
          <a:noFill/>
        </p:spPr>
        <p:txBody>
          <a:bodyPr wrap="square">
            <a:spAutoFit/>
          </a:bodyPr>
          <a:lstStyle/>
          <a:p>
            <a:r>
              <a:rPr lang="en-US" sz="2200" b="0" i="0" u="none" strike="noStrike" dirty="0">
                <a:solidFill>
                  <a:schemeClr val="tx1">
                    <a:lumMod val="65000"/>
                    <a:lumOff val="35000"/>
                  </a:schemeClr>
                </a:solidFill>
                <a:effectLst/>
                <a:latin typeface="Century Gothic" panose="020B0502020202020204" pitchFamily="34" charset="0"/>
              </a:rPr>
              <a:t>Use this template to illustrate your path from concept through to final stages. Utilize the tools slide to create your own path.</a:t>
            </a:r>
            <a:endParaRPr lang="en-US" sz="2200" dirty="0">
              <a:solidFill>
                <a:schemeClr val="tx1">
                  <a:lumMod val="65000"/>
                  <a:lumOff val="35000"/>
                </a:schemeClr>
              </a:solidFill>
              <a:latin typeface="Century Gothic" panose="020B0502020202020204" pitchFamily="34" charset="0"/>
            </a:endParaRPr>
          </a:p>
        </p:txBody>
      </p:sp>
      <p:pic>
        <p:nvPicPr>
          <p:cNvPr id="7" name="Picture 6" descr="A blue and white sign&#10;&#10;Description automatically generated">
            <a:hlinkClick r:id="rId4"/>
            <a:extLst>
              <a:ext uri="{FF2B5EF4-FFF2-40B4-BE49-F238E27FC236}">
                <a16:creationId xmlns:a16="http://schemas.microsoft.com/office/drawing/2014/main" id="{32F6649E-2E3F-CB30-0A98-AF8729069771}"/>
              </a:ext>
            </a:extLst>
          </p:cNvPr>
          <p:cNvPicPr>
            <a:picLocks noChangeAspect="1"/>
          </p:cNvPicPr>
          <p:nvPr/>
        </p:nvPicPr>
        <p:blipFill>
          <a:blip r:embed="rId5"/>
          <a:stretch>
            <a:fillRect/>
          </a:stretch>
        </p:blipFill>
        <p:spPr>
          <a:xfrm>
            <a:off x="8362121" y="389685"/>
            <a:ext cx="3448835" cy="68595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descr="Close-up of a camera lens">
            <a:extLst>
              <a:ext uri="{FF2B5EF4-FFF2-40B4-BE49-F238E27FC236}">
                <a16:creationId xmlns:a16="http://schemas.microsoft.com/office/drawing/2014/main" id="{23A4DACF-79F0-224B-49F9-B964BA6B692C}"/>
              </a:ext>
            </a:extLst>
          </p:cNvPr>
          <p:cNvPicPr>
            <a:picLocks noChangeAspect="1"/>
          </p:cNvPicPr>
          <p:nvPr/>
        </p:nvPicPr>
        <p:blipFill>
          <a:blip r:embed="rId2">
            <a:lum bright="70000" contrast="-70000"/>
            <a:alphaModFix amt="50000"/>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0" y="0"/>
            <a:ext cx="12192000" cy="6858000"/>
          </a:xfrm>
          <a:prstGeom prst="rect">
            <a:avLst/>
          </a:prstGeom>
        </p:spPr>
      </p:pic>
      <p:cxnSp>
        <p:nvCxnSpPr>
          <p:cNvPr id="34" name="Straight Arrow Connector 33">
            <a:extLst>
              <a:ext uri="{FF2B5EF4-FFF2-40B4-BE49-F238E27FC236}">
                <a16:creationId xmlns:a16="http://schemas.microsoft.com/office/drawing/2014/main" id="{72B34AC9-55E7-B6BE-D8E4-6A95A473F189}"/>
              </a:ext>
            </a:extLst>
          </p:cNvPr>
          <p:cNvCxnSpPr>
            <a:cxnSpLocks/>
          </p:cNvCxnSpPr>
          <p:nvPr/>
        </p:nvCxnSpPr>
        <p:spPr>
          <a:xfrm flipV="1">
            <a:off x="10038358" y="3924422"/>
            <a:ext cx="379715" cy="781215"/>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A219E4A2-C7F7-C09B-6FDE-5E50E3ED1F6C}"/>
              </a:ext>
            </a:extLst>
          </p:cNvPr>
          <p:cNvCxnSpPr>
            <a:cxnSpLocks/>
          </p:cNvCxnSpPr>
          <p:nvPr/>
        </p:nvCxnSpPr>
        <p:spPr>
          <a:xfrm>
            <a:off x="6536115" y="2086834"/>
            <a:ext cx="642460" cy="792132"/>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D83DCAC9-2CF6-9683-811A-186A93CCE61F}"/>
              </a:ext>
            </a:extLst>
          </p:cNvPr>
          <p:cNvCxnSpPr>
            <a:cxnSpLocks/>
          </p:cNvCxnSpPr>
          <p:nvPr/>
        </p:nvCxnSpPr>
        <p:spPr>
          <a:xfrm>
            <a:off x="7918137" y="3752684"/>
            <a:ext cx="644342" cy="776682"/>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E8482D26-AD2A-29F1-747F-3587C4DE1F57}"/>
              </a:ext>
            </a:extLst>
          </p:cNvPr>
          <p:cNvCxnSpPr>
            <a:cxnSpLocks/>
          </p:cNvCxnSpPr>
          <p:nvPr/>
        </p:nvCxnSpPr>
        <p:spPr>
          <a:xfrm>
            <a:off x="4407659" y="3752684"/>
            <a:ext cx="690101" cy="820065"/>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B1AA3145-0E2C-7C63-B540-9B580CF3DC74}"/>
              </a:ext>
            </a:extLst>
          </p:cNvPr>
          <p:cNvCxnSpPr/>
          <p:nvPr/>
        </p:nvCxnSpPr>
        <p:spPr>
          <a:xfrm flipV="1">
            <a:off x="2461867" y="1782417"/>
            <a:ext cx="2702430" cy="126227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2B11DB5C-3E4B-6ECC-B654-49E71D026C5F}"/>
              </a:ext>
            </a:extLst>
          </p:cNvPr>
          <p:cNvSpPr/>
          <p:nvPr/>
        </p:nvSpPr>
        <p:spPr>
          <a:xfrm>
            <a:off x="1547446" y="3357647"/>
            <a:ext cx="9154049" cy="7787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lowchart: Alternate Process 1">
            <a:extLst>
              <a:ext uri="{FF2B5EF4-FFF2-40B4-BE49-F238E27FC236}">
                <a16:creationId xmlns:a16="http://schemas.microsoft.com/office/drawing/2014/main" id="{F1E698C9-0201-0B13-DFFC-4490EEAE155D}"/>
              </a:ext>
            </a:extLst>
          </p:cNvPr>
          <p:cNvSpPr/>
          <p:nvPr/>
        </p:nvSpPr>
        <p:spPr>
          <a:xfrm>
            <a:off x="210035"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i="0" u="none" strike="noStrike" dirty="0">
                <a:solidFill>
                  <a:schemeClr val="tx1">
                    <a:lumMod val="65000"/>
                    <a:lumOff val="35000"/>
                  </a:schemeClr>
                </a:solidFill>
                <a:effectLst/>
                <a:latin typeface="Century Gothic" panose="020B0502020202020204" pitchFamily="34" charset="0"/>
              </a:rPr>
              <a:t>Concept Development</a:t>
            </a:r>
            <a:endParaRPr lang="en-US" sz="1500" b="1" dirty="0">
              <a:solidFill>
                <a:schemeClr val="tx1">
                  <a:lumMod val="65000"/>
                  <a:lumOff val="35000"/>
                </a:schemeClr>
              </a:solidFill>
              <a:latin typeface="Century Gothic" panose="020B0502020202020204" pitchFamily="34" charset="0"/>
            </a:endParaRPr>
          </a:p>
        </p:txBody>
      </p:sp>
      <p:sp>
        <p:nvSpPr>
          <p:cNvPr id="4" name="Flowchart: Alternate Process 3">
            <a:extLst>
              <a:ext uri="{FF2B5EF4-FFF2-40B4-BE49-F238E27FC236}">
                <a16:creationId xmlns:a16="http://schemas.microsoft.com/office/drawing/2014/main" id="{CDB681DD-7ED5-2BAE-CE44-D8F715792824}"/>
              </a:ext>
            </a:extLst>
          </p:cNvPr>
          <p:cNvSpPr/>
          <p:nvPr/>
        </p:nvSpPr>
        <p:spPr>
          <a:xfrm>
            <a:off x="1902508"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i="0" u="none" strike="noStrike" dirty="0">
                <a:solidFill>
                  <a:schemeClr val="tx1">
                    <a:lumMod val="65000"/>
                    <a:lumOff val="35000"/>
                  </a:schemeClr>
                </a:solidFill>
                <a:effectLst/>
                <a:latin typeface="Century Gothic" panose="020B0502020202020204" pitchFamily="34" charset="0"/>
              </a:rPr>
              <a:t>Scriptwriting</a:t>
            </a:r>
            <a:endParaRPr lang="en-US" sz="1500" b="1" dirty="0">
              <a:solidFill>
                <a:schemeClr val="tx1">
                  <a:lumMod val="65000"/>
                  <a:lumOff val="35000"/>
                </a:schemeClr>
              </a:solidFill>
              <a:latin typeface="Century Gothic" panose="020B0502020202020204" pitchFamily="34" charset="0"/>
            </a:endParaRPr>
          </a:p>
        </p:txBody>
      </p:sp>
      <p:sp>
        <p:nvSpPr>
          <p:cNvPr id="5" name="Flowchart: Alternate Process 4">
            <a:extLst>
              <a:ext uri="{FF2B5EF4-FFF2-40B4-BE49-F238E27FC236}">
                <a16:creationId xmlns:a16="http://schemas.microsoft.com/office/drawing/2014/main" id="{0DFFBA92-D34A-3DDC-1638-ACEF1D7088D1}"/>
              </a:ext>
            </a:extLst>
          </p:cNvPr>
          <p:cNvSpPr/>
          <p:nvPr/>
        </p:nvSpPr>
        <p:spPr>
          <a:xfrm>
            <a:off x="3594981"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lumMod val="65000"/>
                    <a:lumOff val="35000"/>
                  </a:schemeClr>
                </a:solidFill>
                <a:latin typeface="Century Gothic" panose="020B0502020202020204" pitchFamily="34" charset="0"/>
              </a:rPr>
              <a:t>Storyboarding</a:t>
            </a:r>
          </a:p>
        </p:txBody>
      </p:sp>
      <p:sp>
        <p:nvSpPr>
          <p:cNvPr id="6" name="Flowchart: Alternate Process 5">
            <a:extLst>
              <a:ext uri="{FF2B5EF4-FFF2-40B4-BE49-F238E27FC236}">
                <a16:creationId xmlns:a16="http://schemas.microsoft.com/office/drawing/2014/main" id="{A81A380A-87BE-5BE3-E091-479578AB9707}"/>
              </a:ext>
            </a:extLst>
          </p:cNvPr>
          <p:cNvSpPr/>
          <p:nvPr/>
        </p:nvSpPr>
        <p:spPr>
          <a:xfrm>
            <a:off x="5277679" y="1325217"/>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Hiring Talent</a:t>
            </a:r>
          </a:p>
        </p:txBody>
      </p:sp>
      <p:sp>
        <p:nvSpPr>
          <p:cNvPr id="7" name="Flowchart: Alternate Process 6">
            <a:extLst>
              <a:ext uri="{FF2B5EF4-FFF2-40B4-BE49-F238E27FC236}">
                <a16:creationId xmlns:a16="http://schemas.microsoft.com/office/drawing/2014/main" id="{68659A47-8E8D-704D-7F52-432FDC103138}"/>
              </a:ext>
            </a:extLst>
          </p:cNvPr>
          <p:cNvSpPr/>
          <p:nvPr/>
        </p:nvSpPr>
        <p:spPr>
          <a:xfrm>
            <a:off x="5277679"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Scouting Locations</a:t>
            </a:r>
          </a:p>
        </p:txBody>
      </p:sp>
      <p:sp>
        <p:nvSpPr>
          <p:cNvPr id="8" name="Flowchart: Alternate Process 7">
            <a:extLst>
              <a:ext uri="{FF2B5EF4-FFF2-40B4-BE49-F238E27FC236}">
                <a16:creationId xmlns:a16="http://schemas.microsoft.com/office/drawing/2014/main" id="{ED865263-B261-85C7-4CAF-9BBB89B825A6}"/>
              </a:ext>
            </a:extLst>
          </p:cNvPr>
          <p:cNvSpPr/>
          <p:nvPr/>
        </p:nvSpPr>
        <p:spPr>
          <a:xfrm>
            <a:off x="5272612" y="4618383"/>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Gathering Equipment</a:t>
            </a:r>
          </a:p>
        </p:txBody>
      </p:sp>
      <p:sp>
        <p:nvSpPr>
          <p:cNvPr id="9" name="Flowchart: Alternate Process 8">
            <a:extLst>
              <a:ext uri="{FF2B5EF4-FFF2-40B4-BE49-F238E27FC236}">
                <a16:creationId xmlns:a16="http://schemas.microsoft.com/office/drawing/2014/main" id="{C8C24F76-636A-5918-9847-E1C2CC20BA5E}"/>
              </a:ext>
            </a:extLst>
          </p:cNvPr>
          <p:cNvSpPr/>
          <p:nvPr/>
        </p:nvSpPr>
        <p:spPr>
          <a:xfrm>
            <a:off x="6960377"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Shooting</a:t>
            </a:r>
          </a:p>
        </p:txBody>
      </p:sp>
      <p:sp>
        <p:nvSpPr>
          <p:cNvPr id="10" name="Flowchart: Alternate Process 9">
            <a:extLst>
              <a:ext uri="{FF2B5EF4-FFF2-40B4-BE49-F238E27FC236}">
                <a16:creationId xmlns:a16="http://schemas.microsoft.com/office/drawing/2014/main" id="{6A2ACCF6-CD60-4611-03C8-7AB4DFB116FB}"/>
              </a:ext>
            </a:extLst>
          </p:cNvPr>
          <p:cNvSpPr/>
          <p:nvPr/>
        </p:nvSpPr>
        <p:spPr>
          <a:xfrm>
            <a:off x="8643075"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Editing</a:t>
            </a:r>
          </a:p>
        </p:txBody>
      </p:sp>
      <p:sp>
        <p:nvSpPr>
          <p:cNvPr id="11" name="Flowchart: Alternate Process 10">
            <a:extLst>
              <a:ext uri="{FF2B5EF4-FFF2-40B4-BE49-F238E27FC236}">
                <a16:creationId xmlns:a16="http://schemas.microsoft.com/office/drawing/2014/main" id="{1AB51D21-E62E-D154-6362-1E5267AB60E8}"/>
              </a:ext>
            </a:extLst>
          </p:cNvPr>
          <p:cNvSpPr/>
          <p:nvPr/>
        </p:nvSpPr>
        <p:spPr>
          <a:xfrm>
            <a:off x="8643075" y="4618383"/>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Sound Design</a:t>
            </a:r>
          </a:p>
        </p:txBody>
      </p:sp>
      <p:sp>
        <p:nvSpPr>
          <p:cNvPr id="12" name="Flowchart: Alternate Process 11">
            <a:extLst>
              <a:ext uri="{FF2B5EF4-FFF2-40B4-BE49-F238E27FC236}">
                <a16:creationId xmlns:a16="http://schemas.microsoft.com/office/drawing/2014/main" id="{5A696AC6-D68F-6AC1-7D20-95C3235C3F47}"/>
              </a:ext>
            </a:extLst>
          </p:cNvPr>
          <p:cNvSpPr/>
          <p:nvPr/>
        </p:nvSpPr>
        <p:spPr>
          <a:xfrm>
            <a:off x="10334565" y="297180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Final Review and Revisions</a:t>
            </a:r>
          </a:p>
        </p:txBody>
      </p:sp>
      <p:cxnSp>
        <p:nvCxnSpPr>
          <p:cNvPr id="15" name="Straight Arrow Connector 14">
            <a:extLst>
              <a:ext uri="{FF2B5EF4-FFF2-40B4-BE49-F238E27FC236}">
                <a16:creationId xmlns:a16="http://schemas.microsoft.com/office/drawing/2014/main" id="{3F2040A2-EE19-807B-A201-1D0C1699D03B}"/>
              </a:ext>
            </a:extLst>
          </p:cNvPr>
          <p:cNvCxnSpPr>
            <a:cxnSpLocks/>
          </p:cNvCxnSpPr>
          <p:nvPr/>
        </p:nvCxnSpPr>
        <p:spPr>
          <a:xfrm>
            <a:off x="1665446" y="3409121"/>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6107E6E-30C5-2A9C-3E47-6B2E7669AEA5}"/>
              </a:ext>
            </a:extLst>
          </p:cNvPr>
          <p:cNvCxnSpPr>
            <a:cxnSpLocks/>
          </p:cNvCxnSpPr>
          <p:nvPr/>
        </p:nvCxnSpPr>
        <p:spPr>
          <a:xfrm>
            <a:off x="3352277" y="3402495"/>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376FF49-B3B1-8F97-BFF3-6063700BD6C5}"/>
              </a:ext>
            </a:extLst>
          </p:cNvPr>
          <p:cNvCxnSpPr>
            <a:cxnSpLocks/>
          </p:cNvCxnSpPr>
          <p:nvPr/>
        </p:nvCxnSpPr>
        <p:spPr>
          <a:xfrm>
            <a:off x="5097760" y="3409017"/>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79E5D6F-6E92-40D4-0A06-275CD24FA095}"/>
              </a:ext>
            </a:extLst>
          </p:cNvPr>
          <p:cNvCxnSpPr>
            <a:cxnSpLocks/>
          </p:cNvCxnSpPr>
          <p:nvPr/>
        </p:nvCxnSpPr>
        <p:spPr>
          <a:xfrm>
            <a:off x="6784591" y="3402391"/>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97CE52-890A-F3A8-6A85-A4C4C44D23EF}"/>
              </a:ext>
            </a:extLst>
          </p:cNvPr>
          <p:cNvCxnSpPr>
            <a:cxnSpLocks/>
          </p:cNvCxnSpPr>
          <p:nvPr/>
        </p:nvCxnSpPr>
        <p:spPr>
          <a:xfrm>
            <a:off x="8490675" y="3402495"/>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AA6F29DA-17B6-947E-8483-7554C7279F71}"/>
              </a:ext>
            </a:extLst>
          </p:cNvPr>
          <p:cNvCxnSpPr>
            <a:cxnSpLocks/>
          </p:cNvCxnSpPr>
          <p:nvPr/>
        </p:nvCxnSpPr>
        <p:spPr>
          <a:xfrm>
            <a:off x="10177506" y="3395869"/>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5A659B1F-19E5-1285-29CC-20B43F19E328}"/>
              </a:ext>
            </a:extLst>
          </p:cNvPr>
          <p:cNvSpPr txBox="1"/>
          <p:nvPr/>
        </p:nvSpPr>
        <p:spPr>
          <a:xfrm>
            <a:off x="120828" y="219237"/>
            <a:ext cx="7384507" cy="830997"/>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Critical Path Method </a:t>
            </a:r>
            <a:br>
              <a:rPr lang="en-US" sz="2400" dirty="0">
                <a:solidFill>
                  <a:schemeClr val="tx1">
                    <a:lumMod val="65000"/>
                    <a:lumOff val="35000"/>
                  </a:schemeClr>
                </a:solidFill>
                <a:latin typeface="Century Gothic" panose="020B0502020202020204" pitchFamily="34" charset="0"/>
              </a:rPr>
            </a:br>
            <a:r>
              <a:rPr lang="en-US" sz="2400" dirty="0">
                <a:solidFill>
                  <a:schemeClr val="tx1">
                    <a:lumMod val="65000"/>
                    <a:lumOff val="35000"/>
                  </a:schemeClr>
                </a:solidFill>
                <a:latin typeface="Century Gothic" panose="020B0502020202020204" pitchFamily="34" charset="0"/>
              </a:rPr>
              <a:t>Promotional Video Example</a:t>
            </a:r>
          </a:p>
        </p:txBody>
      </p:sp>
    </p:spTree>
    <p:extLst>
      <p:ext uri="{BB962C8B-B14F-4D97-AF65-F5344CB8AC3E}">
        <p14:creationId xmlns:p14="http://schemas.microsoft.com/office/powerpoint/2010/main" val="2461291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23">
            <a:extLst>
              <a:ext uri="{FF2B5EF4-FFF2-40B4-BE49-F238E27FC236}">
                <a16:creationId xmlns:a16="http://schemas.microsoft.com/office/drawing/2014/main" id="{B1AA3145-0E2C-7C63-B540-9B580CF3DC74}"/>
              </a:ext>
            </a:extLst>
          </p:cNvPr>
          <p:cNvCxnSpPr>
            <a:cxnSpLocks/>
          </p:cNvCxnSpPr>
          <p:nvPr/>
        </p:nvCxnSpPr>
        <p:spPr>
          <a:xfrm>
            <a:off x="381052" y="5518154"/>
            <a:ext cx="1569316" cy="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Flowchart: Alternate Process 1">
            <a:extLst>
              <a:ext uri="{FF2B5EF4-FFF2-40B4-BE49-F238E27FC236}">
                <a16:creationId xmlns:a16="http://schemas.microsoft.com/office/drawing/2014/main" id="{F1E698C9-0201-0B13-DFFC-4490EEAE155D}"/>
              </a:ext>
            </a:extLst>
          </p:cNvPr>
          <p:cNvSpPr/>
          <p:nvPr/>
        </p:nvSpPr>
        <p:spPr>
          <a:xfrm>
            <a:off x="210035" y="900139"/>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i="0" u="none" strike="noStrike" dirty="0">
                <a:solidFill>
                  <a:schemeClr val="tx1">
                    <a:lumMod val="65000"/>
                    <a:lumOff val="35000"/>
                  </a:schemeClr>
                </a:solidFill>
                <a:effectLst/>
                <a:latin typeface="Century Gothic" panose="020B0502020202020204" pitchFamily="34" charset="0"/>
              </a:rPr>
              <a:t>Step</a:t>
            </a:r>
            <a:endParaRPr lang="en-US" sz="1500" b="1" dirty="0">
              <a:solidFill>
                <a:schemeClr val="tx1">
                  <a:lumMod val="65000"/>
                  <a:lumOff val="35000"/>
                </a:schemeClr>
              </a:solidFill>
              <a:latin typeface="Century Gothic" panose="020B0502020202020204" pitchFamily="34" charset="0"/>
            </a:endParaRPr>
          </a:p>
        </p:txBody>
      </p:sp>
      <p:sp>
        <p:nvSpPr>
          <p:cNvPr id="6" name="Flowchart: Alternate Process 5">
            <a:extLst>
              <a:ext uri="{FF2B5EF4-FFF2-40B4-BE49-F238E27FC236}">
                <a16:creationId xmlns:a16="http://schemas.microsoft.com/office/drawing/2014/main" id="{A81A380A-87BE-5BE3-E091-479578AB9707}"/>
              </a:ext>
            </a:extLst>
          </p:cNvPr>
          <p:cNvSpPr/>
          <p:nvPr/>
        </p:nvSpPr>
        <p:spPr>
          <a:xfrm>
            <a:off x="3745627" y="900139"/>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Step</a:t>
            </a:r>
          </a:p>
        </p:txBody>
      </p:sp>
      <p:cxnSp>
        <p:nvCxnSpPr>
          <p:cNvPr id="15" name="Straight Arrow Connector 14">
            <a:extLst>
              <a:ext uri="{FF2B5EF4-FFF2-40B4-BE49-F238E27FC236}">
                <a16:creationId xmlns:a16="http://schemas.microsoft.com/office/drawing/2014/main" id="{3F2040A2-EE19-807B-A201-1D0C1699D03B}"/>
              </a:ext>
            </a:extLst>
          </p:cNvPr>
          <p:cNvCxnSpPr>
            <a:cxnSpLocks/>
          </p:cNvCxnSpPr>
          <p:nvPr/>
        </p:nvCxnSpPr>
        <p:spPr>
          <a:xfrm>
            <a:off x="2180087" y="3727172"/>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6107E6E-30C5-2A9C-3E47-6B2E7669AEA5}"/>
              </a:ext>
            </a:extLst>
          </p:cNvPr>
          <p:cNvCxnSpPr>
            <a:cxnSpLocks/>
          </p:cNvCxnSpPr>
          <p:nvPr/>
        </p:nvCxnSpPr>
        <p:spPr>
          <a:xfrm>
            <a:off x="366621" y="3760302"/>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376FF49-B3B1-8F97-BFF3-6063700BD6C5}"/>
              </a:ext>
            </a:extLst>
          </p:cNvPr>
          <p:cNvCxnSpPr>
            <a:cxnSpLocks/>
          </p:cNvCxnSpPr>
          <p:nvPr/>
        </p:nvCxnSpPr>
        <p:spPr>
          <a:xfrm>
            <a:off x="1256763" y="3727172"/>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5A659B1F-19E5-1285-29CC-20B43F19E328}"/>
              </a:ext>
            </a:extLst>
          </p:cNvPr>
          <p:cNvSpPr txBox="1"/>
          <p:nvPr/>
        </p:nvSpPr>
        <p:spPr>
          <a:xfrm>
            <a:off x="120828" y="219237"/>
            <a:ext cx="738450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Critical Path Method Tools</a:t>
            </a:r>
          </a:p>
        </p:txBody>
      </p:sp>
      <p:cxnSp>
        <p:nvCxnSpPr>
          <p:cNvPr id="13" name="Straight Arrow Connector 12">
            <a:extLst>
              <a:ext uri="{FF2B5EF4-FFF2-40B4-BE49-F238E27FC236}">
                <a16:creationId xmlns:a16="http://schemas.microsoft.com/office/drawing/2014/main" id="{D1A75454-6CE1-5258-305F-465935E96696}"/>
              </a:ext>
            </a:extLst>
          </p:cNvPr>
          <p:cNvCxnSpPr>
            <a:cxnSpLocks/>
          </p:cNvCxnSpPr>
          <p:nvPr/>
        </p:nvCxnSpPr>
        <p:spPr>
          <a:xfrm>
            <a:off x="381052" y="5948850"/>
            <a:ext cx="1569316" cy="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A693FB4-FFA4-F597-42D5-49BF491C7238}"/>
              </a:ext>
            </a:extLst>
          </p:cNvPr>
          <p:cNvCxnSpPr>
            <a:cxnSpLocks/>
          </p:cNvCxnSpPr>
          <p:nvPr/>
        </p:nvCxnSpPr>
        <p:spPr>
          <a:xfrm>
            <a:off x="381052" y="6346415"/>
            <a:ext cx="1569316" cy="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Flowchart: Alternate Process 16">
            <a:extLst>
              <a:ext uri="{FF2B5EF4-FFF2-40B4-BE49-F238E27FC236}">
                <a16:creationId xmlns:a16="http://schemas.microsoft.com/office/drawing/2014/main" id="{9E55C7AC-11C9-9B43-666A-8B50186CBE89}"/>
              </a:ext>
            </a:extLst>
          </p:cNvPr>
          <p:cNvSpPr/>
          <p:nvPr/>
        </p:nvSpPr>
        <p:spPr>
          <a:xfrm>
            <a:off x="210035" y="2033776"/>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i="0" u="none" strike="noStrike" dirty="0">
                <a:solidFill>
                  <a:schemeClr val="tx1">
                    <a:lumMod val="65000"/>
                    <a:lumOff val="35000"/>
                  </a:schemeClr>
                </a:solidFill>
                <a:effectLst/>
                <a:latin typeface="Century Gothic" panose="020B0502020202020204" pitchFamily="34" charset="0"/>
              </a:rPr>
              <a:t>Step</a:t>
            </a:r>
            <a:endParaRPr lang="en-US" sz="1500" b="1" dirty="0">
              <a:solidFill>
                <a:schemeClr val="tx1">
                  <a:lumMod val="65000"/>
                  <a:lumOff val="35000"/>
                </a:schemeClr>
              </a:solidFill>
              <a:latin typeface="Century Gothic" panose="020B0502020202020204" pitchFamily="34" charset="0"/>
            </a:endParaRPr>
          </a:p>
        </p:txBody>
      </p:sp>
      <p:sp>
        <p:nvSpPr>
          <p:cNvPr id="23" name="Flowchart: Alternate Process 22">
            <a:extLst>
              <a:ext uri="{FF2B5EF4-FFF2-40B4-BE49-F238E27FC236}">
                <a16:creationId xmlns:a16="http://schemas.microsoft.com/office/drawing/2014/main" id="{BE2DF5F9-2E71-A40B-7B78-970D627D8B2E}"/>
              </a:ext>
            </a:extLst>
          </p:cNvPr>
          <p:cNvSpPr/>
          <p:nvPr/>
        </p:nvSpPr>
        <p:spPr>
          <a:xfrm>
            <a:off x="1950368" y="911140"/>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i="0" u="none" strike="noStrike" dirty="0">
                <a:solidFill>
                  <a:schemeClr val="tx1">
                    <a:lumMod val="65000"/>
                    <a:lumOff val="35000"/>
                  </a:schemeClr>
                </a:solidFill>
                <a:effectLst/>
                <a:latin typeface="Century Gothic" panose="020B0502020202020204" pitchFamily="34" charset="0"/>
              </a:rPr>
              <a:t>Step</a:t>
            </a:r>
            <a:endParaRPr lang="en-US" sz="1500" b="1" dirty="0">
              <a:solidFill>
                <a:schemeClr val="tx1">
                  <a:lumMod val="65000"/>
                  <a:lumOff val="35000"/>
                </a:schemeClr>
              </a:solidFill>
              <a:latin typeface="Century Gothic" panose="020B0502020202020204" pitchFamily="34" charset="0"/>
            </a:endParaRPr>
          </a:p>
        </p:txBody>
      </p:sp>
      <p:sp>
        <p:nvSpPr>
          <p:cNvPr id="26" name="Flowchart: Alternate Process 25">
            <a:extLst>
              <a:ext uri="{FF2B5EF4-FFF2-40B4-BE49-F238E27FC236}">
                <a16:creationId xmlns:a16="http://schemas.microsoft.com/office/drawing/2014/main" id="{272A53A3-9C07-83DA-D80E-56CD14DDA5AF}"/>
              </a:ext>
            </a:extLst>
          </p:cNvPr>
          <p:cNvSpPr/>
          <p:nvPr/>
        </p:nvSpPr>
        <p:spPr>
          <a:xfrm>
            <a:off x="1968102" y="2040766"/>
            <a:ext cx="1530298" cy="914400"/>
          </a:xfrm>
          <a:prstGeom prst="flowChartAlternateProcess">
            <a:avLst/>
          </a:prstGeom>
          <a:solidFill>
            <a:srgbClr val="DFF5F4"/>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i="0" u="none" strike="noStrike" dirty="0">
                <a:solidFill>
                  <a:schemeClr val="tx1">
                    <a:lumMod val="65000"/>
                    <a:lumOff val="35000"/>
                  </a:schemeClr>
                </a:solidFill>
                <a:effectLst/>
                <a:latin typeface="Century Gothic" panose="020B0502020202020204" pitchFamily="34" charset="0"/>
              </a:rPr>
              <a:t>Step</a:t>
            </a:r>
            <a:endParaRPr lang="en-US" sz="1500" b="1" dirty="0">
              <a:solidFill>
                <a:schemeClr val="tx1">
                  <a:lumMod val="65000"/>
                  <a:lumOff val="35000"/>
                </a:schemeClr>
              </a:solidFill>
              <a:latin typeface="Century Gothic" panose="020B0502020202020204" pitchFamily="34" charset="0"/>
            </a:endParaRPr>
          </a:p>
        </p:txBody>
      </p:sp>
      <p:sp>
        <p:nvSpPr>
          <p:cNvPr id="31" name="Flowchart: Alternate Process 30">
            <a:extLst>
              <a:ext uri="{FF2B5EF4-FFF2-40B4-BE49-F238E27FC236}">
                <a16:creationId xmlns:a16="http://schemas.microsoft.com/office/drawing/2014/main" id="{71A49D2D-17D7-F6ED-E974-969700659411}"/>
              </a:ext>
            </a:extLst>
          </p:cNvPr>
          <p:cNvSpPr/>
          <p:nvPr/>
        </p:nvSpPr>
        <p:spPr>
          <a:xfrm>
            <a:off x="3791336" y="2033776"/>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Step</a:t>
            </a:r>
          </a:p>
        </p:txBody>
      </p:sp>
      <p:sp>
        <p:nvSpPr>
          <p:cNvPr id="32" name="Flowchart: Alternate Process 31">
            <a:extLst>
              <a:ext uri="{FF2B5EF4-FFF2-40B4-BE49-F238E27FC236}">
                <a16:creationId xmlns:a16="http://schemas.microsoft.com/office/drawing/2014/main" id="{5156EDCD-4D81-69EB-303F-C99906181696}"/>
              </a:ext>
            </a:extLst>
          </p:cNvPr>
          <p:cNvSpPr/>
          <p:nvPr/>
        </p:nvSpPr>
        <p:spPr>
          <a:xfrm>
            <a:off x="5595926" y="900139"/>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Step</a:t>
            </a:r>
          </a:p>
        </p:txBody>
      </p:sp>
      <p:sp>
        <p:nvSpPr>
          <p:cNvPr id="33" name="Flowchart: Alternate Process 32">
            <a:extLst>
              <a:ext uri="{FF2B5EF4-FFF2-40B4-BE49-F238E27FC236}">
                <a16:creationId xmlns:a16="http://schemas.microsoft.com/office/drawing/2014/main" id="{DC06AB1A-B348-FF5D-B9AE-4C199EBB14C5}"/>
              </a:ext>
            </a:extLst>
          </p:cNvPr>
          <p:cNvSpPr/>
          <p:nvPr/>
        </p:nvSpPr>
        <p:spPr>
          <a:xfrm>
            <a:off x="5609997" y="2033776"/>
            <a:ext cx="1530298" cy="914400"/>
          </a:xfrm>
          <a:prstGeom prst="flowChartAlternateProcess">
            <a:avLst/>
          </a:prstGeom>
          <a:solidFill>
            <a:schemeClr val="bg1">
              <a:lumMod val="95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lumMod val="65000"/>
                    <a:lumOff val="35000"/>
                  </a:schemeClr>
                </a:solidFill>
                <a:latin typeface="Century Gothic" panose="020B0502020202020204" pitchFamily="34" charset="0"/>
              </a:rPr>
              <a:t>Step</a:t>
            </a:r>
          </a:p>
        </p:txBody>
      </p:sp>
      <p:cxnSp>
        <p:nvCxnSpPr>
          <p:cNvPr id="35" name="Straight Arrow Connector 34">
            <a:extLst>
              <a:ext uri="{FF2B5EF4-FFF2-40B4-BE49-F238E27FC236}">
                <a16:creationId xmlns:a16="http://schemas.microsoft.com/office/drawing/2014/main" id="{50D19245-CE5D-1B75-AB4E-CEFFB4395464}"/>
              </a:ext>
            </a:extLst>
          </p:cNvPr>
          <p:cNvCxnSpPr>
            <a:cxnSpLocks/>
          </p:cNvCxnSpPr>
          <p:nvPr/>
        </p:nvCxnSpPr>
        <p:spPr>
          <a:xfrm>
            <a:off x="2180087" y="4366590"/>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A2A0E473-EFB4-7B82-C7D6-751ACD112E0E}"/>
              </a:ext>
            </a:extLst>
          </p:cNvPr>
          <p:cNvCxnSpPr>
            <a:cxnSpLocks/>
          </p:cNvCxnSpPr>
          <p:nvPr/>
        </p:nvCxnSpPr>
        <p:spPr>
          <a:xfrm>
            <a:off x="366621" y="4399720"/>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93771BDE-C830-EE81-F7BB-F5006C9566FF}"/>
              </a:ext>
            </a:extLst>
          </p:cNvPr>
          <p:cNvCxnSpPr>
            <a:cxnSpLocks/>
          </p:cNvCxnSpPr>
          <p:nvPr/>
        </p:nvCxnSpPr>
        <p:spPr>
          <a:xfrm>
            <a:off x="1256763" y="4366590"/>
            <a:ext cx="322380" cy="0"/>
          </a:xfrm>
          <a:prstGeom prst="straightConnector1">
            <a:avLst/>
          </a:prstGeom>
          <a:ln w="76200">
            <a:solidFill>
              <a:srgbClr val="FF0000"/>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BD757297-BD08-19DE-1345-086135685A67}"/>
              </a:ext>
            </a:extLst>
          </p:cNvPr>
          <p:cNvCxnSpPr>
            <a:cxnSpLocks/>
          </p:cNvCxnSpPr>
          <p:nvPr/>
        </p:nvCxnSpPr>
        <p:spPr>
          <a:xfrm>
            <a:off x="2609305" y="5518154"/>
            <a:ext cx="1569316" cy="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0B42A6CB-1052-F490-22D7-D560C72A3007}"/>
              </a:ext>
            </a:extLst>
          </p:cNvPr>
          <p:cNvCxnSpPr>
            <a:cxnSpLocks/>
          </p:cNvCxnSpPr>
          <p:nvPr/>
        </p:nvCxnSpPr>
        <p:spPr>
          <a:xfrm>
            <a:off x="2609305" y="5948850"/>
            <a:ext cx="1569316" cy="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B7812EBB-7D44-09CF-975C-01E65F1AB75E}"/>
              </a:ext>
            </a:extLst>
          </p:cNvPr>
          <p:cNvCxnSpPr>
            <a:cxnSpLocks/>
          </p:cNvCxnSpPr>
          <p:nvPr/>
        </p:nvCxnSpPr>
        <p:spPr>
          <a:xfrm>
            <a:off x="2609305" y="6346415"/>
            <a:ext cx="1569316" cy="0"/>
          </a:xfrm>
          <a:prstGeom prst="straightConnector1">
            <a:avLst/>
          </a:prstGeom>
          <a:ln w="76200">
            <a:solidFill>
              <a:srgbClr val="7CD6D2"/>
            </a:solidFill>
            <a:tailEnd type="triangle"/>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726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1084</TotalTime>
  <Words>165</Words>
  <Application>Microsoft Macintosh PowerPoint</Application>
  <PresentationFormat>Widescreen</PresentationFormat>
  <Paragraphs>26</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Brittany Johnston</cp:lastModifiedBy>
  <cp:revision>41</cp:revision>
  <dcterms:created xsi:type="dcterms:W3CDTF">2022-05-22T18:55:25Z</dcterms:created>
  <dcterms:modified xsi:type="dcterms:W3CDTF">2024-06-07T04:49:58Z</dcterms:modified>
</cp:coreProperties>
</file>