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99" r:id="rId2"/>
    <p:sldId id="259" r:id="rId3"/>
    <p:sldId id="296" r:id="rId4"/>
    <p:sldId id="297" r:id="rId5"/>
    <p:sldId id="298"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F8F3"/>
    <a:srgbClr val="FFE699"/>
    <a:srgbClr val="ABD2FF"/>
    <a:srgbClr val="FFC000"/>
    <a:srgbClr val="4DACA4"/>
    <a:srgbClr val="5E913E"/>
    <a:srgbClr val="F0A622"/>
    <a:srgbClr val="CE1D02"/>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74"/>
  </p:normalViewPr>
  <p:slideViewPr>
    <p:cSldViewPr snapToGrid="0" snapToObjects="1">
      <p:cViewPr varScale="1">
        <p:scale>
          <a:sx n="112" d="100"/>
          <a:sy n="112" d="100"/>
        </p:scale>
        <p:origin x="49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317A9-419A-6646-AC6B-F320B45746BD}" type="datetimeFigureOut">
              <a:rPr lang="en-US" smtClean="0"/>
              <a:t>6/12/24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C2EF82-01A3-B544-8F84-F73457B7512B}" type="slidenum">
              <a:rPr lang="en-US" smtClean="0"/>
              <a:t>‹#›</a:t>
            </a:fld>
            <a:endParaRPr lang="en-US"/>
          </a:p>
        </p:txBody>
      </p:sp>
    </p:spTree>
    <p:extLst>
      <p:ext uri="{BB962C8B-B14F-4D97-AF65-F5344CB8AC3E}">
        <p14:creationId xmlns:p14="http://schemas.microsoft.com/office/powerpoint/2010/main" val="3273422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19404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6/12/24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6/12/24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6/12/24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79&amp;utm_source=template-powerpoint&amp;utm_medium=content&amp;utm_campaign=Agile+Product+Development+Roadmap-powerpoint-12079&amp;lpa=Agile+Product+Development+Roadmap+powerpoint+12079"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rchitectural detail of a stairway">
            <a:extLst>
              <a:ext uri="{FF2B5EF4-FFF2-40B4-BE49-F238E27FC236}">
                <a16:creationId xmlns:a16="http://schemas.microsoft.com/office/drawing/2014/main" id="{96ECB4F3-4DD0-35D2-5719-2AA4940BD9EA}"/>
              </a:ext>
            </a:extLst>
          </p:cNvPr>
          <p:cNvPicPr>
            <a:picLocks noChangeAspect="1"/>
          </p:cNvPicPr>
          <p:nvPr/>
        </p:nvPicPr>
        <p:blipFill>
          <a:blip r:embed="rId2">
            <a:alphaModFix amt="20000"/>
          </a:blip>
          <a:stretch>
            <a:fillRect/>
          </a:stretch>
        </p:blipFill>
        <p:spPr>
          <a:xfrm>
            <a:off x="0" y="0"/>
            <a:ext cx="12192000" cy="6858000"/>
          </a:xfrm>
          <a:prstGeom prst="rect">
            <a:avLst/>
          </a:prstGeom>
        </p:spPr>
      </p:pic>
      <p:sp>
        <p:nvSpPr>
          <p:cNvPr id="4" name="Google Shape;90;p1">
            <a:extLst>
              <a:ext uri="{FF2B5EF4-FFF2-40B4-BE49-F238E27FC236}">
                <a16:creationId xmlns:a16="http://schemas.microsoft.com/office/drawing/2014/main" id="{7B2C46B9-5823-ED02-CB5D-0EDE3218A98B}"/>
              </a:ext>
            </a:extLst>
          </p:cNvPr>
          <p:cNvSpPr txBox="1"/>
          <p:nvPr/>
        </p:nvSpPr>
        <p:spPr>
          <a:xfrm>
            <a:off x="249646" y="254470"/>
            <a:ext cx="6976101"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PowerPoint Agile Product Development Roadmap Template</a:t>
            </a:r>
            <a:endParaRPr dirty="0"/>
          </a:p>
        </p:txBody>
      </p:sp>
      <p:sp>
        <p:nvSpPr>
          <p:cNvPr id="5" name="Google Shape;91;p1">
            <a:extLst>
              <a:ext uri="{FF2B5EF4-FFF2-40B4-BE49-F238E27FC236}">
                <a16:creationId xmlns:a16="http://schemas.microsoft.com/office/drawing/2014/main" id="{56F0746F-EEEF-9D70-7185-56803FE77D8A}"/>
              </a:ext>
            </a:extLst>
          </p:cNvPr>
          <p:cNvSpPr txBox="1"/>
          <p:nvPr/>
        </p:nvSpPr>
        <p:spPr>
          <a:xfrm>
            <a:off x="302001" y="1532147"/>
            <a:ext cx="5601842" cy="452427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1200" b="1" i="0" u="none" strike="noStrike" dirty="0">
                <a:solidFill>
                  <a:srgbClr val="000000"/>
                </a:solidFill>
                <a:latin typeface="Century Gothic"/>
                <a:ea typeface="Century Gothic"/>
                <a:cs typeface="Century Gothic"/>
                <a:sym typeface="Century Gothic"/>
              </a:rPr>
              <a:t>When to Use This Template: </a:t>
            </a:r>
            <a:r>
              <a:rPr lang="en-US" sz="1200" i="0" u="none" strike="noStrike" dirty="0">
                <a:solidFill>
                  <a:srgbClr val="000000"/>
                </a:solidFill>
                <a:latin typeface="Century Gothic"/>
                <a:ea typeface="Century Gothic"/>
                <a:cs typeface="Century Gothic"/>
                <a:sym typeface="Century Gothic"/>
              </a:rPr>
              <a:t>Use this template to manage and present complex product development projects using Agile methodologies. Product managers, Scrum Masters, and development teams can use this template to keep track of multiple project streams and phases at once, or in sprint planning sessions and Agile retrospectives, to ensure clear communication and alignment across all aspects of the project.</a:t>
            </a:r>
          </a:p>
          <a:p>
            <a:pPr marL="0" marR="0" lvl="0" indent="0" algn="l" rtl="0">
              <a:lnSpc>
                <a:spcPct val="150000"/>
              </a:lnSpc>
              <a:spcBef>
                <a:spcPts val="0"/>
              </a:spcBef>
              <a:spcAft>
                <a:spcPts val="0"/>
              </a:spcAft>
              <a:buNone/>
            </a:pPr>
            <a:endParaRPr lang="en-US" sz="1200" b="1" i="0" u="none" strike="noStrike" dirty="0">
              <a:solidFill>
                <a:srgbClr val="000000"/>
              </a:solidFill>
              <a:latin typeface="Century Gothic"/>
              <a:ea typeface="Century Gothic"/>
              <a:cs typeface="Century Gothic"/>
              <a:sym typeface="Century Gothic"/>
            </a:endParaRPr>
          </a:p>
          <a:p>
            <a:pPr marL="0" marR="0" lvl="0" indent="0" algn="l" rtl="0">
              <a:lnSpc>
                <a:spcPct val="150000"/>
              </a:lnSpc>
              <a:spcBef>
                <a:spcPts val="0"/>
              </a:spcBef>
              <a:spcAft>
                <a:spcPts val="0"/>
              </a:spcAft>
              <a:buNone/>
            </a:pPr>
            <a:r>
              <a:rPr lang="en-US" sz="1200" b="1" i="0" u="none" strike="noStrike" dirty="0">
                <a:solidFill>
                  <a:srgbClr val="000000"/>
                </a:solidFill>
                <a:latin typeface="Century Gothic"/>
                <a:ea typeface="Century Gothic"/>
                <a:cs typeface="Century Gothic"/>
                <a:sym typeface="Century Gothic"/>
              </a:rPr>
              <a:t>Notable Template Features: </a:t>
            </a:r>
            <a:r>
              <a:rPr lang="en-US" sz="1200" i="0" u="none" strike="noStrike" dirty="0">
                <a:solidFill>
                  <a:srgbClr val="000000"/>
                </a:solidFill>
                <a:latin typeface="Century Gothic"/>
                <a:ea typeface="Century Gothic"/>
                <a:cs typeface="Century Gothic"/>
                <a:sym typeface="Century Gothic"/>
              </a:rPr>
              <a:t>The template includes slides for product, development, user experience, and quality assurance. Together, they provide a comprehensive view of the entire product development process. Each slide offers a detailed timeline for every quarter, which allows you to precisely track key activities such as roadmap briefs, user requirements, and feature releases. The color-coded status key and work streams help you visualize progress and dependencies so it’s easy to identify bottlenecks and adjust plans accordingly. You can also customize the template by updating the task descriptions and timelines. </a:t>
            </a:r>
          </a:p>
        </p:txBody>
      </p:sp>
      <p:pic>
        <p:nvPicPr>
          <p:cNvPr id="6" name="Google Shape;93;p1">
            <a:hlinkClick r:id="rId3"/>
            <a:extLst>
              <a:ext uri="{FF2B5EF4-FFF2-40B4-BE49-F238E27FC236}">
                <a16:creationId xmlns:a16="http://schemas.microsoft.com/office/drawing/2014/main" id="{86016A97-EDFC-232F-A570-DD61415EDB78}"/>
              </a:ext>
            </a:extLst>
          </p:cNvPr>
          <p:cNvPicPr preferRelativeResize="0"/>
          <p:nvPr/>
        </p:nvPicPr>
        <p:blipFill rotWithShape="1">
          <a:blip r:embed="rId4">
            <a:alphaModFix/>
          </a:blip>
          <a:srcRect/>
          <a:stretch/>
        </p:blipFill>
        <p:spPr>
          <a:xfrm>
            <a:off x="8833993" y="280262"/>
            <a:ext cx="3041396" cy="604919"/>
          </a:xfrm>
          <a:prstGeom prst="rect">
            <a:avLst/>
          </a:prstGeom>
          <a:noFill/>
          <a:ln>
            <a:noFill/>
          </a:ln>
        </p:spPr>
      </p:pic>
      <p:pic>
        <p:nvPicPr>
          <p:cNvPr id="7" name="Google Shape;92;p1">
            <a:extLst>
              <a:ext uri="{FF2B5EF4-FFF2-40B4-BE49-F238E27FC236}">
                <a16:creationId xmlns:a16="http://schemas.microsoft.com/office/drawing/2014/main" id="{BD093060-18B5-1C6D-0E8B-FDBB97C9E246}"/>
              </a:ext>
            </a:extLst>
          </p:cNvPr>
          <p:cNvPicPr preferRelativeResize="0"/>
          <p:nvPr/>
        </p:nvPicPr>
        <p:blipFill>
          <a:blip r:embed="rId5"/>
          <a:srcRect/>
          <a:stretch/>
        </p:blipFill>
        <p:spPr>
          <a:xfrm>
            <a:off x="6479843" y="1656836"/>
            <a:ext cx="5356405" cy="3010247"/>
          </a:xfrm>
          <a:prstGeom prst="rect">
            <a:avLst/>
          </a:prstGeom>
          <a:noFill/>
          <a:ln>
            <a:noFill/>
          </a:ln>
          <a:effectLst>
            <a:outerShdw blurRad="152400" dist="38100" dir="2700000" sx="101000" sy="101000" algn="tl" rotWithShape="0">
              <a:srgbClr val="000000">
                <a:alpha val="40000"/>
              </a:srgbClr>
            </a:outerShdw>
          </a:effectLst>
        </p:spPr>
      </p:pic>
    </p:spTree>
    <p:extLst>
      <p:ext uri="{BB962C8B-B14F-4D97-AF65-F5344CB8AC3E}">
        <p14:creationId xmlns:p14="http://schemas.microsoft.com/office/powerpoint/2010/main" val="11126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9" name="Picture 28" descr="Architectural detail of a stairway">
            <a:extLst>
              <a:ext uri="{FF2B5EF4-FFF2-40B4-BE49-F238E27FC236}">
                <a16:creationId xmlns:a16="http://schemas.microsoft.com/office/drawing/2014/main" id="{F66EE177-8B2B-B9AD-5485-715B49DED6E9}"/>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3086336937"/>
              </p:ext>
            </p:extLst>
          </p:nvPr>
        </p:nvGraphicFramePr>
        <p:xfrm>
          <a:off x="307579" y="864300"/>
          <a:ext cx="11571399" cy="5204536"/>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3230">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313959">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dirty="0">
                          <a:solidFill>
                            <a:schemeClr val="tx1"/>
                          </a:solidFill>
                          <a:latin typeface="Century Gothic" panose="020B0502020202020204" pitchFamily="34" charset="0"/>
                        </a:rPr>
                        <a:t>20XX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64297">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PRODUCT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Roadmap   Brief</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User      Requirements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Feature Requirements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Feature Release</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Pilot Testing</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Feedback Analysis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Customer Testing</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502920">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Testing  Analysis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372599" y="6235427"/>
            <a:ext cx="8528094" cy="246221"/>
          </a:xfrm>
          <a:prstGeom prst="rect">
            <a:avLst/>
          </a:prstGeom>
          <a:noFill/>
        </p:spPr>
        <p:txBody>
          <a:bodyPr wrap="square" rtlCol="0">
            <a:spAutoFit/>
          </a:bodyPr>
          <a:lstStyle/>
          <a:p>
            <a:r>
              <a:rPr lang="en-US" sz="1000" b="1" dirty="0">
                <a:latin typeface="Century Gothic" panose="020B0502020202020204" pitchFamily="34" charset="0"/>
              </a:rPr>
              <a:t>STATUS KEY</a:t>
            </a:r>
            <a:r>
              <a:rPr lang="en-US" sz="1000" dirty="0">
                <a:latin typeface="Century Gothic" panose="020B0502020202020204" pitchFamily="34" charset="0"/>
              </a:rPr>
              <a:t>		STREAM 1		 STREAM 2		 STREAM 3	      	 STREAM 4</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1441673" y="2152558"/>
            <a:ext cx="915614"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2437407" y="2155129"/>
            <a:ext cx="419502"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4746976" y="2152558"/>
            <a:ext cx="476409"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2937030" y="2152558"/>
            <a:ext cx="1758106"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40960" y="6288000"/>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780362" y="6288000"/>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24402" y="6288000"/>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34803" y="6288000"/>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16" name="Rounded Rectangle 15">
            <a:extLst>
              <a:ext uri="{FF2B5EF4-FFF2-40B4-BE49-F238E27FC236}">
                <a16:creationId xmlns:a16="http://schemas.microsoft.com/office/drawing/2014/main" id="{5A70918D-9DF1-1C40-9424-CD3E1A088950}"/>
              </a:ext>
            </a:extLst>
          </p:cNvPr>
          <p:cNvSpPr/>
          <p:nvPr/>
        </p:nvSpPr>
        <p:spPr>
          <a:xfrm>
            <a:off x="2806311" y="3158201"/>
            <a:ext cx="880156"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32213CB7-0C15-4444-8CD4-0AF3C78EC79E}"/>
              </a:ext>
            </a:extLst>
          </p:cNvPr>
          <p:cNvSpPr/>
          <p:nvPr/>
        </p:nvSpPr>
        <p:spPr>
          <a:xfrm>
            <a:off x="2437407" y="5678029"/>
            <a:ext cx="2785978"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 name="Google Shape;101;p2">
            <a:extLst>
              <a:ext uri="{FF2B5EF4-FFF2-40B4-BE49-F238E27FC236}">
                <a16:creationId xmlns:a16="http://schemas.microsoft.com/office/drawing/2014/main" id="{8907E0BB-AE27-7C19-8D2A-47C57FCA7367}"/>
              </a:ext>
            </a:extLst>
          </p:cNvPr>
          <p:cNvSpPr txBox="1"/>
          <p:nvPr/>
        </p:nvSpPr>
        <p:spPr>
          <a:xfrm>
            <a:off x="4968654" y="60276"/>
            <a:ext cx="7164731"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n-US" sz="1800" dirty="0">
                <a:solidFill>
                  <a:srgbClr val="595959"/>
                </a:solidFill>
                <a:latin typeface="Century Gothic"/>
                <a:ea typeface="Century Gothic"/>
                <a:cs typeface="Century Gothic"/>
                <a:sym typeface="Century Gothic"/>
              </a:rPr>
              <a:t>PowerPoint Agile Product Development Roadmap Template</a:t>
            </a:r>
            <a:endParaRPr dirty="0"/>
          </a:p>
        </p:txBody>
      </p:sp>
    </p:spTree>
    <p:extLst>
      <p:ext uri="{BB962C8B-B14F-4D97-AF65-F5344CB8AC3E}">
        <p14:creationId xmlns:p14="http://schemas.microsoft.com/office/powerpoint/2010/main" val="1432828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27" descr="Architectural detail of a stairway">
            <a:extLst>
              <a:ext uri="{FF2B5EF4-FFF2-40B4-BE49-F238E27FC236}">
                <a16:creationId xmlns:a16="http://schemas.microsoft.com/office/drawing/2014/main" id="{91C158FA-C4DE-3C29-775F-57E0202D3731}"/>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2585997890"/>
              </p:ext>
            </p:extLst>
          </p:nvPr>
        </p:nvGraphicFramePr>
        <p:xfrm>
          <a:off x="335273" y="866752"/>
          <a:ext cx="11576842" cy="4634421"/>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dirty="0">
                          <a:solidFill>
                            <a:schemeClr val="tx1"/>
                          </a:solidFill>
                          <a:latin typeface="Century Gothic" panose="020B0502020202020204" pitchFamily="34" charset="0"/>
                        </a:rPr>
                        <a:t>20XX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DEVELOPMENT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Prototype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Deployment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Beta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Tech     Analysis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Story     Review</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Demo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Integrated Prototype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bl>
          </a:graphicData>
        </a:graphic>
      </p:graphicFrame>
      <p:sp>
        <p:nvSpPr>
          <p:cNvPr id="18" name="Rounded Rectangle 17">
            <a:extLst>
              <a:ext uri="{FF2B5EF4-FFF2-40B4-BE49-F238E27FC236}">
                <a16:creationId xmlns:a16="http://schemas.microsoft.com/office/drawing/2014/main" id="{E342B9D0-8F4D-5D42-89DE-4F40D46420F7}"/>
              </a:ext>
            </a:extLst>
          </p:cNvPr>
          <p:cNvSpPr/>
          <p:nvPr/>
        </p:nvSpPr>
        <p:spPr>
          <a:xfrm>
            <a:off x="1544780" y="3596269"/>
            <a:ext cx="2423905"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9" name="Rounded Rectangle 18">
            <a:extLst>
              <a:ext uri="{FF2B5EF4-FFF2-40B4-BE49-F238E27FC236}">
                <a16:creationId xmlns:a16="http://schemas.microsoft.com/office/drawing/2014/main" id="{EB407038-E7D6-8B49-BB55-490DF150E2E2}"/>
              </a:ext>
            </a:extLst>
          </p:cNvPr>
          <p:cNvSpPr/>
          <p:nvPr/>
        </p:nvSpPr>
        <p:spPr>
          <a:xfrm>
            <a:off x="2257710" y="2079442"/>
            <a:ext cx="1560146"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0" name="Rounded Rectangle 19">
            <a:extLst>
              <a:ext uri="{FF2B5EF4-FFF2-40B4-BE49-F238E27FC236}">
                <a16:creationId xmlns:a16="http://schemas.microsoft.com/office/drawing/2014/main" id="{17AD226A-0261-2944-B9BC-648607760BBD}"/>
              </a:ext>
            </a:extLst>
          </p:cNvPr>
          <p:cNvSpPr/>
          <p:nvPr/>
        </p:nvSpPr>
        <p:spPr>
          <a:xfrm>
            <a:off x="3889861" y="2079442"/>
            <a:ext cx="691566"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3" name="Rounded Rectangle 22">
            <a:extLst>
              <a:ext uri="{FF2B5EF4-FFF2-40B4-BE49-F238E27FC236}">
                <a16:creationId xmlns:a16="http://schemas.microsoft.com/office/drawing/2014/main" id="{EDCBEAB0-28C9-B54F-BD95-87CEF034D682}"/>
              </a:ext>
            </a:extLst>
          </p:cNvPr>
          <p:cNvSpPr/>
          <p:nvPr/>
        </p:nvSpPr>
        <p:spPr>
          <a:xfrm>
            <a:off x="4282779" y="4599326"/>
            <a:ext cx="968300" cy="274320"/>
          </a:xfrm>
          <a:prstGeom prst="roundRect">
            <a:avLst/>
          </a:prstGeom>
          <a:solidFill>
            <a:srgbClr val="FFC000"/>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 name="Google Shape;101;p2">
            <a:extLst>
              <a:ext uri="{FF2B5EF4-FFF2-40B4-BE49-F238E27FC236}">
                <a16:creationId xmlns:a16="http://schemas.microsoft.com/office/drawing/2014/main" id="{0FEC02DD-3D1D-B999-53CB-BB7068C7929B}"/>
              </a:ext>
            </a:extLst>
          </p:cNvPr>
          <p:cNvSpPr txBox="1"/>
          <p:nvPr/>
        </p:nvSpPr>
        <p:spPr>
          <a:xfrm>
            <a:off x="4968654" y="60276"/>
            <a:ext cx="7164731"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n-US" sz="1800" dirty="0">
                <a:solidFill>
                  <a:srgbClr val="595959"/>
                </a:solidFill>
                <a:latin typeface="Century Gothic"/>
                <a:ea typeface="Century Gothic"/>
                <a:cs typeface="Century Gothic"/>
                <a:sym typeface="Century Gothic"/>
              </a:rPr>
              <a:t>PowerPoint Agile Product Development Roadmap Template</a:t>
            </a:r>
            <a:endParaRPr dirty="0"/>
          </a:p>
        </p:txBody>
      </p:sp>
      <p:sp>
        <p:nvSpPr>
          <p:cNvPr id="17" name="TextBox 16">
            <a:extLst>
              <a:ext uri="{FF2B5EF4-FFF2-40B4-BE49-F238E27FC236}">
                <a16:creationId xmlns:a16="http://schemas.microsoft.com/office/drawing/2014/main" id="{F360F31D-8E3B-C934-691E-8079C2127AB2}"/>
              </a:ext>
            </a:extLst>
          </p:cNvPr>
          <p:cNvSpPr txBox="1"/>
          <p:nvPr/>
        </p:nvSpPr>
        <p:spPr>
          <a:xfrm>
            <a:off x="3372599" y="5659962"/>
            <a:ext cx="8528094" cy="246221"/>
          </a:xfrm>
          <a:prstGeom prst="rect">
            <a:avLst/>
          </a:prstGeom>
          <a:noFill/>
        </p:spPr>
        <p:txBody>
          <a:bodyPr wrap="square" rtlCol="0">
            <a:spAutoFit/>
          </a:bodyPr>
          <a:lstStyle/>
          <a:p>
            <a:r>
              <a:rPr lang="en-US" sz="1000" b="1" dirty="0">
                <a:latin typeface="Century Gothic" panose="020B0502020202020204" pitchFamily="34" charset="0"/>
              </a:rPr>
              <a:t>STATUS KEY</a:t>
            </a:r>
            <a:r>
              <a:rPr lang="en-US" sz="1000" dirty="0">
                <a:latin typeface="Century Gothic" panose="020B0502020202020204" pitchFamily="34" charset="0"/>
              </a:rPr>
              <a:t>		STREAM 1		 STREAM 2		 STREAM 3	      	 STREAM 4</a:t>
            </a:r>
          </a:p>
        </p:txBody>
      </p:sp>
      <p:sp>
        <p:nvSpPr>
          <p:cNvPr id="21" name="Rounded Rectangle 20">
            <a:extLst>
              <a:ext uri="{FF2B5EF4-FFF2-40B4-BE49-F238E27FC236}">
                <a16:creationId xmlns:a16="http://schemas.microsoft.com/office/drawing/2014/main" id="{4114FD99-B14C-43B1-B048-FA97C0115C88}"/>
              </a:ext>
            </a:extLst>
          </p:cNvPr>
          <p:cNvSpPr/>
          <p:nvPr/>
        </p:nvSpPr>
        <p:spPr>
          <a:xfrm>
            <a:off x="4940960" y="5712535"/>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2" name="Rounded Rectangle 21">
            <a:extLst>
              <a:ext uri="{FF2B5EF4-FFF2-40B4-BE49-F238E27FC236}">
                <a16:creationId xmlns:a16="http://schemas.microsoft.com/office/drawing/2014/main" id="{DE2F5D93-C278-633E-915F-FD8EAB23CB55}"/>
              </a:ext>
            </a:extLst>
          </p:cNvPr>
          <p:cNvSpPr/>
          <p:nvPr/>
        </p:nvSpPr>
        <p:spPr>
          <a:xfrm>
            <a:off x="6780362" y="5712535"/>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4" name="Rounded Rectangle 23">
            <a:extLst>
              <a:ext uri="{FF2B5EF4-FFF2-40B4-BE49-F238E27FC236}">
                <a16:creationId xmlns:a16="http://schemas.microsoft.com/office/drawing/2014/main" id="{537FCBA3-4EE5-D73E-9BD6-CED296A59C6F}"/>
              </a:ext>
            </a:extLst>
          </p:cNvPr>
          <p:cNvSpPr/>
          <p:nvPr/>
        </p:nvSpPr>
        <p:spPr>
          <a:xfrm>
            <a:off x="8624402" y="5712535"/>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25" name="Rounded Rectangle 24">
            <a:extLst>
              <a:ext uri="{FF2B5EF4-FFF2-40B4-BE49-F238E27FC236}">
                <a16:creationId xmlns:a16="http://schemas.microsoft.com/office/drawing/2014/main" id="{1264617A-D07E-83F2-4050-E151AC42FF21}"/>
              </a:ext>
            </a:extLst>
          </p:cNvPr>
          <p:cNvSpPr/>
          <p:nvPr/>
        </p:nvSpPr>
        <p:spPr>
          <a:xfrm>
            <a:off x="10434803" y="5712535"/>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3671610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rchitectural detail of a stairway">
            <a:extLst>
              <a:ext uri="{FF2B5EF4-FFF2-40B4-BE49-F238E27FC236}">
                <a16:creationId xmlns:a16="http://schemas.microsoft.com/office/drawing/2014/main" id="{776E7679-1627-5722-D19C-6840D3FB4884}"/>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2445487777"/>
              </p:ext>
            </p:extLst>
          </p:nvPr>
        </p:nvGraphicFramePr>
        <p:xfrm>
          <a:off x="335273" y="866752"/>
          <a:ext cx="11618407" cy="4634421"/>
        </p:xfrm>
        <a:graphic>
          <a:graphicData uri="http://schemas.openxmlformats.org/drawingml/2006/table">
            <a:tbl>
              <a:tblPr firstRow="1" bandRow="1">
                <a:tableStyleId>{5C22544A-7EE6-4342-B048-85BDC9FD1C3A}</a:tableStyleId>
              </a:tblPr>
              <a:tblGrid>
                <a:gridCol w="946423">
                  <a:extLst>
                    <a:ext uri="{9D8B030D-6E8A-4147-A177-3AD203B41FA5}">
                      <a16:colId xmlns:a16="http://schemas.microsoft.com/office/drawing/2014/main" val="29275947"/>
                    </a:ext>
                  </a:extLst>
                </a:gridCol>
                <a:gridCol w="444666">
                  <a:extLst>
                    <a:ext uri="{9D8B030D-6E8A-4147-A177-3AD203B41FA5}">
                      <a16:colId xmlns:a16="http://schemas.microsoft.com/office/drawing/2014/main" val="3849638160"/>
                    </a:ext>
                  </a:extLst>
                </a:gridCol>
                <a:gridCol w="444666">
                  <a:extLst>
                    <a:ext uri="{9D8B030D-6E8A-4147-A177-3AD203B41FA5}">
                      <a16:colId xmlns:a16="http://schemas.microsoft.com/office/drawing/2014/main" val="1192208230"/>
                    </a:ext>
                  </a:extLst>
                </a:gridCol>
                <a:gridCol w="444666">
                  <a:extLst>
                    <a:ext uri="{9D8B030D-6E8A-4147-A177-3AD203B41FA5}">
                      <a16:colId xmlns:a16="http://schemas.microsoft.com/office/drawing/2014/main" val="4102889621"/>
                    </a:ext>
                  </a:extLst>
                </a:gridCol>
                <a:gridCol w="444666">
                  <a:extLst>
                    <a:ext uri="{9D8B030D-6E8A-4147-A177-3AD203B41FA5}">
                      <a16:colId xmlns:a16="http://schemas.microsoft.com/office/drawing/2014/main" val="855809354"/>
                    </a:ext>
                  </a:extLst>
                </a:gridCol>
                <a:gridCol w="444666">
                  <a:extLst>
                    <a:ext uri="{9D8B030D-6E8A-4147-A177-3AD203B41FA5}">
                      <a16:colId xmlns:a16="http://schemas.microsoft.com/office/drawing/2014/main" val="2411451484"/>
                    </a:ext>
                  </a:extLst>
                </a:gridCol>
                <a:gridCol w="444666">
                  <a:extLst>
                    <a:ext uri="{9D8B030D-6E8A-4147-A177-3AD203B41FA5}">
                      <a16:colId xmlns:a16="http://schemas.microsoft.com/office/drawing/2014/main" val="1772823707"/>
                    </a:ext>
                  </a:extLst>
                </a:gridCol>
                <a:gridCol w="444666">
                  <a:extLst>
                    <a:ext uri="{9D8B030D-6E8A-4147-A177-3AD203B41FA5}">
                      <a16:colId xmlns:a16="http://schemas.microsoft.com/office/drawing/2014/main" val="2478627590"/>
                    </a:ext>
                  </a:extLst>
                </a:gridCol>
                <a:gridCol w="444666">
                  <a:extLst>
                    <a:ext uri="{9D8B030D-6E8A-4147-A177-3AD203B41FA5}">
                      <a16:colId xmlns:a16="http://schemas.microsoft.com/office/drawing/2014/main" val="2106133440"/>
                    </a:ext>
                  </a:extLst>
                </a:gridCol>
                <a:gridCol w="444666">
                  <a:extLst>
                    <a:ext uri="{9D8B030D-6E8A-4147-A177-3AD203B41FA5}">
                      <a16:colId xmlns:a16="http://schemas.microsoft.com/office/drawing/2014/main" val="1409455263"/>
                    </a:ext>
                  </a:extLst>
                </a:gridCol>
                <a:gridCol w="444666">
                  <a:extLst>
                    <a:ext uri="{9D8B030D-6E8A-4147-A177-3AD203B41FA5}">
                      <a16:colId xmlns:a16="http://schemas.microsoft.com/office/drawing/2014/main" val="2627021225"/>
                    </a:ext>
                  </a:extLst>
                </a:gridCol>
                <a:gridCol w="444666">
                  <a:extLst>
                    <a:ext uri="{9D8B030D-6E8A-4147-A177-3AD203B41FA5}">
                      <a16:colId xmlns:a16="http://schemas.microsoft.com/office/drawing/2014/main" val="3466137375"/>
                    </a:ext>
                  </a:extLst>
                </a:gridCol>
                <a:gridCol w="444666">
                  <a:extLst>
                    <a:ext uri="{9D8B030D-6E8A-4147-A177-3AD203B41FA5}">
                      <a16:colId xmlns:a16="http://schemas.microsoft.com/office/drawing/2014/main" val="3698054950"/>
                    </a:ext>
                  </a:extLst>
                </a:gridCol>
                <a:gridCol w="444666">
                  <a:extLst>
                    <a:ext uri="{9D8B030D-6E8A-4147-A177-3AD203B41FA5}">
                      <a16:colId xmlns:a16="http://schemas.microsoft.com/office/drawing/2014/main" val="4293588345"/>
                    </a:ext>
                  </a:extLst>
                </a:gridCol>
                <a:gridCol w="444666">
                  <a:extLst>
                    <a:ext uri="{9D8B030D-6E8A-4147-A177-3AD203B41FA5}">
                      <a16:colId xmlns:a16="http://schemas.microsoft.com/office/drawing/2014/main" val="3580867955"/>
                    </a:ext>
                  </a:extLst>
                </a:gridCol>
                <a:gridCol w="444666">
                  <a:extLst>
                    <a:ext uri="{9D8B030D-6E8A-4147-A177-3AD203B41FA5}">
                      <a16:colId xmlns:a16="http://schemas.microsoft.com/office/drawing/2014/main" val="1005002453"/>
                    </a:ext>
                  </a:extLst>
                </a:gridCol>
                <a:gridCol w="444666">
                  <a:extLst>
                    <a:ext uri="{9D8B030D-6E8A-4147-A177-3AD203B41FA5}">
                      <a16:colId xmlns:a16="http://schemas.microsoft.com/office/drawing/2014/main" val="3795648227"/>
                    </a:ext>
                  </a:extLst>
                </a:gridCol>
                <a:gridCol w="444666">
                  <a:extLst>
                    <a:ext uri="{9D8B030D-6E8A-4147-A177-3AD203B41FA5}">
                      <a16:colId xmlns:a16="http://schemas.microsoft.com/office/drawing/2014/main" val="1306395828"/>
                    </a:ext>
                  </a:extLst>
                </a:gridCol>
                <a:gridCol w="444666">
                  <a:extLst>
                    <a:ext uri="{9D8B030D-6E8A-4147-A177-3AD203B41FA5}">
                      <a16:colId xmlns:a16="http://schemas.microsoft.com/office/drawing/2014/main" val="860735548"/>
                    </a:ext>
                  </a:extLst>
                </a:gridCol>
                <a:gridCol w="444666">
                  <a:extLst>
                    <a:ext uri="{9D8B030D-6E8A-4147-A177-3AD203B41FA5}">
                      <a16:colId xmlns:a16="http://schemas.microsoft.com/office/drawing/2014/main" val="1452070690"/>
                    </a:ext>
                  </a:extLst>
                </a:gridCol>
                <a:gridCol w="444666">
                  <a:extLst>
                    <a:ext uri="{9D8B030D-6E8A-4147-A177-3AD203B41FA5}">
                      <a16:colId xmlns:a16="http://schemas.microsoft.com/office/drawing/2014/main" val="2857320515"/>
                    </a:ext>
                  </a:extLst>
                </a:gridCol>
                <a:gridCol w="444666">
                  <a:extLst>
                    <a:ext uri="{9D8B030D-6E8A-4147-A177-3AD203B41FA5}">
                      <a16:colId xmlns:a16="http://schemas.microsoft.com/office/drawing/2014/main" val="410285874"/>
                    </a:ext>
                  </a:extLst>
                </a:gridCol>
                <a:gridCol w="444666">
                  <a:extLst>
                    <a:ext uri="{9D8B030D-6E8A-4147-A177-3AD203B41FA5}">
                      <a16:colId xmlns:a16="http://schemas.microsoft.com/office/drawing/2014/main" val="3665994426"/>
                    </a:ext>
                  </a:extLst>
                </a:gridCol>
                <a:gridCol w="444666">
                  <a:extLst>
                    <a:ext uri="{9D8B030D-6E8A-4147-A177-3AD203B41FA5}">
                      <a16:colId xmlns:a16="http://schemas.microsoft.com/office/drawing/2014/main" val="1060021454"/>
                    </a:ext>
                  </a:extLst>
                </a:gridCol>
                <a:gridCol w="444666">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dirty="0">
                          <a:solidFill>
                            <a:schemeClr val="tx1"/>
                          </a:solidFill>
                          <a:latin typeface="Century Gothic" panose="020B0502020202020204" pitchFamily="34" charset="0"/>
                        </a:rPr>
                        <a:t>20XX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USER EXPERIENCE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Wireframe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Style Guide</a:t>
                      </a:r>
                    </a:p>
                  </a:txBody>
                  <a:tcPr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Surface Design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UX Templates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Feature Design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UX Audit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Site Test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bl>
          </a:graphicData>
        </a:graphic>
      </p:graphicFrame>
      <p:sp>
        <p:nvSpPr>
          <p:cNvPr id="16" name="Rounded Rectangle 15">
            <a:extLst>
              <a:ext uri="{FF2B5EF4-FFF2-40B4-BE49-F238E27FC236}">
                <a16:creationId xmlns:a16="http://schemas.microsoft.com/office/drawing/2014/main" id="{0D69B198-618A-A944-AE26-99E62CBA244D}"/>
              </a:ext>
            </a:extLst>
          </p:cNvPr>
          <p:cNvSpPr/>
          <p:nvPr/>
        </p:nvSpPr>
        <p:spPr>
          <a:xfrm>
            <a:off x="1536569" y="4597524"/>
            <a:ext cx="526791"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8C7F47DD-F0C7-0D41-9C71-73AC5CF05FA0}"/>
              </a:ext>
            </a:extLst>
          </p:cNvPr>
          <p:cNvSpPr/>
          <p:nvPr/>
        </p:nvSpPr>
        <p:spPr>
          <a:xfrm>
            <a:off x="1536569" y="3097375"/>
            <a:ext cx="820132"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1" name="Rounded Rectangle 20">
            <a:extLst>
              <a:ext uri="{FF2B5EF4-FFF2-40B4-BE49-F238E27FC236}">
                <a16:creationId xmlns:a16="http://schemas.microsoft.com/office/drawing/2014/main" id="{D6034D69-9E3A-5F46-B161-54C482DF8B06}"/>
              </a:ext>
            </a:extLst>
          </p:cNvPr>
          <p:cNvSpPr/>
          <p:nvPr/>
        </p:nvSpPr>
        <p:spPr>
          <a:xfrm>
            <a:off x="2063360" y="4096812"/>
            <a:ext cx="3187719" cy="274320"/>
          </a:xfrm>
          <a:prstGeom prst="roundRect">
            <a:avLst/>
          </a:prstGeom>
          <a:solidFill>
            <a:srgbClr val="ABD2FF"/>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2" name="Rounded Rectangle 21">
            <a:extLst>
              <a:ext uri="{FF2B5EF4-FFF2-40B4-BE49-F238E27FC236}">
                <a16:creationId xmlns:a16="http://schemas.microsoft.com/office/drawing/2014/main" id="{EFF92F29-4E17-A047-B7C2-6A28EB95145E}"/>
              </a:ext>
            </a:extLst>
          </p:cNvPr>
          <p:cNvSpPr/>
          <p:nvPr/>
        </p:nvSpPr>
        <p:spPr>
          <a:xfrm>
            <a:off x="5302568" y="4096812"/>
            <a:ext cx="457209"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 name="Google Shape;101;p2">
            <a:extLst>
              <a:ext uri="{FF2B5EF4-FFF2-40B4-BE49-F238E27FC236}">
                <a16:creationId xmlns:a16="http://schemas.microsoft.com/office/drawing/2014/main" id="{6AB2278F-9D7D-1D7F-FC42-44DAF5EE7D34}"/>
              </a:ext>
            </a:extLst>
          </p:cNvPr>
          <p:cNvSpPr txBox="1"/>
          <p:nvPr/>
        </p:nvSpPr>
        <p:spPr>
          <a:xfrm>
            <a:off x="4968654" y="60276"/>
            <a:ext cx="7164731"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n-US" sz="1800" dirty="0">
                <a:solidFill>
                  <a:srgbClr val="595959"/>
                </a:solidFill>
                <a:latin typeface="Century Gothic"/>
                <a:ea typeface="Century Gothic"/>
                <a:cs typeface="Century Gothic"/>
                <a:sym typeface="Century Gothic"/>
              </a:rPr>
              <a:t>PowerPoint Agile Product Development Roadmap Template</a:t>
            </a:r>
            <a:endParaRPr dirty="0"/>
          </a:p>
        </p:txBody>
      </p:sp>
      <p:sp>
        <p:nvSpPr>
          <p:cNvPr id="3" name="TextBox 2">
            <a:extLst>
              <a:ext uri="{FF2B5EF4-FFF2-40B4-BE49-F238E27FC236}">
                <a16:creationId xmlns:a16="http://schemas.microsoft.com/office/drawing/2014/main" id="{6422C5D0-6655-CEBA-784B-4E483BCA7B45}"/>
              </a:ext>
            </a:extLst>
          </p:cNvPr>
          <p:cNvSpPr txBox="1"/>
          <p:nvPr/>
        </p:nvSpPr>
        <p:spPr>
          <a:xfrm>
            <a:off x="3372599" y="5698391"/>
            <a:ext cx="8528094" cy="246221"/>
          </a:xfrm>
          <a:prstGeom prst="rect">
            <a:avLst/>
          </a:prstGeom>
          <a:noFill/>
        </p:spPr>
        <p:txBody>
          <a:bodyPr wrap="square" rtlCol="0">
            <a:spAutoFit/>
          </a:bodyPr>
          <a:lstStyle/>
          <a:p>
            <a:r>
              <a:rPr lang="en-US" sz="1000" b="1" dirty="0">
                <a:latin typeface="Century Gothic" panose="020B0502020202020204" pitchFamily="34" charset="0"/>
              </a:rPr>
              <a:t>STATUS KEY</a:t>
            </a:r>
            <a:r>
              <a:rPr lang="en-US" sz="1000" dirty="0">
                <a:latin typeface="Century Gothic" panose="020B0502020202020204" pitchFamily="34" charset="0"/>
              </a:rPr>
              <a:t>		STREAM 1		 STREAM 2		 STREAM 3	      	 STREAM 4</a:t>
            </a:r>
          </a:p>
        </p:txBody>
      </p:sp>
      <p:sp>
        <p:nvSpPr>
          <p:cNvPr id="6" name="Rounded Rectangle 5">
            <a:extLst>
              <a:ext uri="{FF2B5EF4-FFF2-40B4-BE49-F238E27FC236}">
                <a16:creationId xmlns:a16="http://schemas.microsoft.com/office/drawing/2014/main" id="{141A49DB-BC5D-2C8B-698A-C86E0EC91E97}"/>
              </a:ext>
            </a:extLst>
          </p:cNvPr>
          <p:cNvSpPr/>
          <p:nvPr/>
        </p:nvSpPr>
        <p:spPr>
          <a:xfrm>
            <a:off x="4940960" y="5750964"/>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7" name="Rounded Rectangle 6">
            <a:extLst>
              <a:ext uri="{FF2B5EF4-FFF2-40B4-BE49-F238E27FC236}">
                <a16:creationId xmlns:a16="http://schemas.microsoft.com/office/drawing/2014/main" id="{7CEAB367-0463-0F62-718D-D7007FE5294E}"/>
              </a:ext>
            </a:extLst>
          </p:cNvPr>
          <p:cNvSpPr/>
          <p:nvPr/>
        </p:nvSpPr>
        <p:spPr>
          <a:xfrm>
            <a:off x="6780362" y="5750964"/>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8" name="Rounded Rectangle 7">
            <a:extLst>
              <a:ext uri="{FF2B5EF4-FFF2-40B4-BE49-F238E27FC236}">
                <a16:creationId xmlns:a16="http://schemas.microsoft.com/office/drawing/2014/main" id="{8A61E50C-981F-2A42-BDEF-F22267E89393}"/>
              </a:ext>
            </a:extLst>
          </p:cNvPr>
          <p:cNvSpPr/>
          <p:nvPr/>
        </p:nvSpPr>
        <p:spPr>
          <a:xfrm>
            <a:off x="8624402" y="5750964"/>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9" name="Rounded Rectangle 8">
            <a:extLst>
              <a:ext uri="{FF2B5EF4-FFF2-40B4-BE49-F238E27FC236}">
                <a16:creationId xmlns:a16="http://schemas.microsoft.com/office/drawing/2014/main" id="{B7E9E87B-5826-D657-89F5-DD71A228FA89}"/>
              </a:ext>
            </a:extLst>
          </p:cNvPr>
          <p:cNvSpPr/>
          <p:nvPr/>
        </p:nvSpPr>
        <p:spPr>
          <a:xfrm>
            <a:off x="10434803" y="5750964"/>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695693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descr="Architectural detail of a stairway">
            <a:extLst>
              <a:ext uri="{FF2B5EF4-FFF2-40B4-BE49-F238E27FC236}">
                <a16:creationId xmlns:a16="http://schemas.microsoft.com/office/drawing/2014/main" id="{2902ADD9-77AE-321D-13CD-5826FB907174}"/>
              </a:ext>
            </a:extLst>
          </p:cNvPr>
          <p:cNvPicPr>
            <a:picLocks noChangeAspect="1"/>
          </p:cNvPicPr>
          <p:nvPr/>
        </p:nvPicPr>
        <p:blipFill>
          <a:blip r:embed="rId2">
            <a:alphaModFix amt="20000"/>
          </a:blip>
          <a:stretch>
            <a:fillRect/>
          </a:stretch>
        </p:blipFill>
        <p:spPr>
          <a:xfrm>
            <a:off x="0" y="0"/>
            <a:ext cx="12192000" cy="6858000"/>
          </a:xfrm>
          <a:prstGeom prst="rect">
            <a:avLst/>
          </a:prstGeom>
        </p:spPr>
      </p:pic>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1377425706"/>
              </p:ext>
            </p:extLst>
          </p:nvPr>
        </p:nvGraphicFramePr>
        <p:xfrm>
          <a:off x="335273" y="866752"/>
          <a:ext cx="11576842" cy="3628581"/>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1000" dirty="0">
                          <a:solidFill>
                            <a:schemeClr val="tx1"/>
                          </a:solidFill>
                          <a:latin typeface="Century Gothic" panose="020B0502020202020204" pitchFamily="34" charset="0"/>
                        </a:rPr>
                        <a:t>20XX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20XX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50292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entury Gothic" panose="020B0502020202020204" pitchFamily="34" charset="0"/>
                        </a:rPr>
                        <a:t>QUALITY ASSURANCE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Preview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Quality Assurance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Metrics Analysis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Variance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02920">
                <a:tc>
                  <a:txBody>
                    <a:bodyPr/>
                    <a:lstStyle/>
                    <a:p>
                      <a:pPr algn="l" fontAlgn="ctr"/>
                      <a:r>
                        <a:rPr lang="en-US" sz="800" b="0" i="0" u="none" strike="noStrike" dirty="0">
                          <a:solidFill>
                            <a:srgbClr val="000000"/>
                          </a:solidFill>
                          <a:effectLst/>
                          <a:latin typeface="Century Gothic" panose="020B0502020202020204" pitchFamily="34" charset="0"/>
                        </a:rPr>
                        <a:t>User    Acceptance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bl>
          </a:graphicData>
        </a:graphic>
      </p:graphicFrame>
      <p:sp>
        <p:nvSpPr>
          <p:cNvPr id="16" name="Rounded Rectangle 15">
            <a:extLst>
              <a:ext uri="{FF2B5EF4-FFF2-40B4-BE49-F238E27FC236}">
                <a16:creationId xmlns:a16="http://schemas.microsoft.com/office/drawing/2014/main" id="{8F84502B-F932-5C4C-84C9-D15ED8B8DEE5}"/>
              </a:ext>
            </a:extLst>
          </p:cNvPr>
          <p:cNvSpPr/>
          <p:nvPr/>
        </p:nvSpPr>
        <p:spPr>
          <a:xfrm>
            <a:off x="1959561" y="2080364"/>
            <a:ext cx="632811"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3DD671E9-A6CE-D044-87A8-CB012E42F3CF}"/>
              </a:ext>
            </a:extLst>
          </p:cNvPr>
          <p:cNvSpPr/>
          <p:nvPr/>
        </p:nvSpPr>
        <p:spPr>
          <a:xfrm>
            <a:off x="4851621" y="2589165"/>
            <a:ext cx="879876" cy="274320"/>
          </a:xfrm>
          <a:prstGeom prst="roundRect">
            <a:avLst/>
          </a:prstGeom>
          <a:solidFill>
            <a:srgbClr val="C4F8F3"/>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1" name="Rounded Rectangle 20">
            <a:extLst>
              <a:ext uri="{FF2B5EF4-FFF2-40B4-BE49-F238E27FC236}">
                <a16:creationId xmlns:a16="http://schemas.microsoft.com/office/drawing/2014/main" id="{D33343BF-7AC2-BD44-A371-A0354F9E0479}"/>
              </a:ext>
            </a:extLst>
          </p:cNvPr>
          <p:cNvSpPr/>
          <p:nvPr/>
        </p:nvSpPr>
        <p:spPr>
          <a:xfrm>
            <a:off x="2592372" y="3092724"/>
            <a:ext cx="443060" cy="274320"/>
          </a:xfrm>
          <a:prstGeom prst="roundRect">
            <a:avLst/>
          </a:prstGeom>
          <a:solidFill>
            <a:srgbClr val="FFE699"/>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 name="Google Shape;101;p2">
            <a:extLst>
              <a:ext uri="{FF2B5EF4-FFF2-40B4-BE49-F238E27FC236}">
                <a16:creationId xmlns:a16="http://schemas.microsoft.com/office/drawing/2014/main" id="{F6B0AD2B-520B-72AF-C15D-672BECB7F77E}"/>
              </a:ext>
            </a:extLst>
          </p:cNvPr>
          <p:cNvSpPr txBox="1"/>
          <p:nvPr/>
        </p:nvSpPr>
        <p:spPr>
          <a:xfrm>
            <a:off x="4968654" y="60276"/>
            <a:ext cx="7164731" cy="424728"/>
          </a:xfrm>
          <a:prstGeom prst="rect">
            <a:avLst/>
          </a:prstGeom>
          <a:noFill/>
          <a:ln>
            <a:noFill/>
          </a:ln>
        </p:spPr>
        <p:txBody>
          <a:bodyPr spcFirstLastPara="1" wrap="square" lIns="91425" tIns="73150" rIns="182875" bIns="73150" anchor="t" anchorCtr="0">
            <a:spAutoFit/>
          </a:bodyPr>
          <a:lstStyle/>
          <a:p>
            <a:pPr marL="0" marR="0" lvl="0" indent="0" algn="r" rtl="0">
              <a:spcBef>
                <a:spcPts val="0"/>
              </a:spcBef>
              <a:spcAft>
                <a:spcPts val="0"/>
              </a:spcAft>
              <a:buNone/>
            </a:pPr>
            <a:r>
              <a:rPr lang="en-US" sz="1800" dirty="0">
                <a:solidFill>
                  <a:srgbClr val="595959"/>
                </a:solidFill>
                <a:latin typeface="Century Gothic"/>
                <a:ea typeface="Century Gothic"/>
                <a:cs typeface="Century Gothic"/>
                <a:sym typeface="Century Gothic"/>
              </a:rPr>
              <a:t>PowerPoint Agile Product Development Roadmap Template</a:t>
            </a:r>
            <a:endParaRPr dirty="0"/>
          </a:p>
        </p:txBody>
      </p:sp>
      <p:sp>
        <p:nvSpPr>
          <p:cNvPr id="3" name="TextBox 2">
            <a:extLst>
              <a:ext uri="{FF2B5EF4-FFF2-40B4-BE49-F238E27FC236}">
                <a16:creationId xmlns:a16="http://schemas.microsoft.com/office/drawing/2014/main" id="{6C17D0EB-D9A3-964B-4C44-9BC19D48DD66}"/>
              </a:ext>
            </a:extLst>
          </p:cNvPr>
          <p:cNvSpPr txBox="1"/>
          <p:nvPr/>
        </p:nvSpPr>
        <p:spPr>
          <a:xfrm>
            <a:off x="3372599" y="4685669"/>
            <a:ext cx="8528094" cy="246221"/>
          </a:xfrm>
          <a:prstGeom prst="rect">
            <a:avLst/>
          </a:prstGeom>
          <a:noFill/>
        </p:spPr>
        <p:txBody>
          <a:bodyPr wrap="square" rtlCol="0">
            <a:spAutoFit/>
          </a:bodyPr>
          <a:lstStyle/>
          <a:p>
            <a:r>
              <a:rPr lang="en-US" sz="1000" b="1" dirty="0">
                <a:latin typeface="Century Gothic" panose="020B0502020202020204" pitchFamily="34" charset="0"/>
              </a:rPr>
              <a:t>STATUS KEY</a:t>
            </a:r>
            <a:r>
              <a:rPr lang="en-US" sz="1000" dirty="0">
                <a:latin typeface="Century Gothic" panose="020B0502020202020204" pitchFamily="34" charset="0"/>
              </a:rPr>
              <a:t>		STREAM 1		 STREAM 2		 STREAM 3	      	 STREAM 4</a:t>
            </a:r>
          </a:p>
        </p:txBody>
      </p:sp>
      <p:sp>
        <p:nvSpPr>
          <p:cNvPr id="6" name="Rounded Rectangle 5">
            <a:extLst>
              <a:ext uri="{FF2B5EF4-FFF2-40B4-BE49-F238E27FC236}">
                <a16:creationId xmlns:a16="http://schemas.microsoft.com/office/drawing/2014/main" id="{5D3B9E47-71D5-6FBC-AD22-A7DB9C98CF2A}"/>
              </a:ext>
            </a:extLst>
          </p:cNvPr>
          <p:cNvSpPr/>
          <p:nvPr/>
        </p:nvSpPr>
        <p:spPr>
          <a:xfrm>
            <a:off x="4940960" y="4738242"/>
            <a:ext cx="282425" cy="146304"/>
          </a:xfrm>
          <a:prstGeom prst="roundRect">
            <a:avLst/>
          </a:prstGeom>
          <a:solidFill>
            <a:srgbClr val="FFE69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7" name="Rounded Rectangle 6">
            <a:extLst>
              <a:ext uri="{FF2B5EF4-FFF2-40B4-BE49-F238E27FC236}">
                <a16:creationId xmlns:a16="http://schemas.microsoft.com/office/drawing/2014/main" id="{9886D167-86E7-76CD-8950-E7CA440CA438}"/>
              </a:ext>
            </a:extLst>
          </p:cNvPr>
          <p:cNvSpPr/>
          <p:nvPr/>
        </p:nvSpPr>
        <p:spPr>
          <a:xfrm>
            <a:off x="6780362" y="4738242"/>
            <a:ext cx="282425" cy="146304"/>
          </a:xfrm>
          <a:prstGeom prst="roundRect">
            <a:avLst/>
          </a:prstGeom>
          <a:solidFill>
            <a:srgbClr val="FFC000"/>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8" name="Rounded Rectangle 7">
            <a:extLst>
              <a:ext uri="{FF2B5EF4-FFF2-40B4-BE49-F238E27FC236}">
                <a16:creationId xmlns:a16="http://schemas.microsoft.com/office/drawing/2014/main" id="{53302AD8-5DCD-A5C0-90DF-342EC3030D9D}"/>
              </a:ext>
            </a:extLst>
          </p:cNvPr>
          <p:cNvSpPr/>
          <p:nvPr/>
        </p:nvSpPr>
        <p:spPr>
          <a:xfrm>
            <a:off x="8624402" y="4738242"/>
            <a:ext cx="282425" cy="146304"/>
          </a:xfrm>
          <a:prstGeom prst="roundRect">
            <a:avLst/>
          </a:prstGeom>
          <a:solidFill>
            <a:srgbClr val="ABD2FF"/>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9" name="Rounded Rectangle 8">
            <a:extLst>
              <a:ext uri="{FF2B5EF4-FFF2-40B4-BE49-F238E27FC236}">
                <a16:creationId xmlns:a16="http://schemas.microsoft.com/office/drawing/2014/main" id="{2A800C5A-E321-E2EC-0459-556CA5DECA30}"/>
              </a:ext>
            </a:extLst>
          </p:cNvPr>
          <p:cNvSpPr/>
          <p:nvPr/>
        </p:nvSpPr>
        <p:spPr>
          <a:xfrm>
            <a:off x="10434803" y="4738242"/>
            <a:ext cx="282425" cy="146304"/>
          </a:xfrm>
          <a:prstGeom prst="roundRect">
            <a:avLst/>
          </a:prstGeom>
          <a:solidFill>
            <a:srgbClr val="C4F8F3"/>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369587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oogle Shape;218;p4">
            <a:extLst>
              <a:ext uri="{FF2B5EF4-FFF2-40B4-BE49-F238E27FC236}">
                <a16:creationId xmlns:a16="http://schemas.microsoft.com/office/drawing/2014/main" id="{DB634E89-BDF3-C857-AABC-1A62EDB539E9}"/>
              </a:ext>
            </a:extLst>
          </p:cNvPr>
          <p:cNvGraphicFramePr/>
          <p:nvPr>
            <p:extLst>
              <p:ext uri="{D42A27DB-BD31-4B8C-83A1-F6EECF244321}">
                <p14:modId xmlns:p14="http://schemas.microsoft.com/office/powerpoint/2010/main" val="163678816"/>
              </p:ext>
            </p:extLst>
          </p:nvPr>
        </p:nvGraphicFramePr>
        <p:xfrm>
          <a:off x="787790" y="1050352"/>
          <a:ext cx="10227225" cy="2468350"/>
        </p:xfrm>
        <a:graphic>
          <a:graphicData uri="http://schemas.openxmlformats.org/drawingml/2006/table">
            <a:tbl>
              <a:tblPr firstRow="1" firstCol="1" bandRow="1">
                <a:noFill/>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4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dirty="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1581241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Agile-Product-Roadmap-Template_PPT_new" id="{DD11C1B5-0D53-5347-AF2D-72523F36CD8E}" vid="{5E47101E-478A-5142-9B4B-007326EC45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IC-Agile-Product-Roadmap-Template_PPT</Template>
  <TotalTime>59</TotalTime>
  <Words>649</Words>
  <Application>Microsoft Macintosh PowerPoint</Application>
  <PresentationFormat>Widescreen</PresentationFormat>
  <Paragraphs>192</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Cambria</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35</cp:revision>
  <dcterms:created xsi:type="dcterms:W3CDTF">2018-08-29T16:05:38Z</dcterms:created>
  <dcterms:modified xsi:type="dcterms:W3CDTF">2024-06-13T05:56:23Z</dcterms:modified>
</cp:coreProperties>
</file>