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5"/>
  </p:notesMasterIdLst>
  <p:sldIdLst>
    <p:sldId id="361" r:id="rId2"/>
    <p:sldId id="357" r:id="rId3"/>
    <p:sldId id="295"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98B7E"/>
    <a:srgbClr val="0B76A0"/>
    <a:srgbClr val="57C1AB"/>
    <a:srgbClr val="3B7D23"/>
    <a:srgbClr val="104862"/>
    <a:srgbClr val="78206E"/>
    <a:srgbClr val="69E1A8"/>
    <a:srgbClr val="DCF8EB"/>
    <a:srgbClr val="0098C6"/>
    <a:srgbClr val="CBD6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700" autoAdjust="0"/>
    <p:restoredTop sz="86447"/>
  </p:normalViewPr>
  <p:slideViewPr>
    <p:cSldViewPr snapToGrid="0" snapToObjects="1">
      <p:cViewPr varScale="1">
        <p:scale>
          <a:sx n="112" d="100"/>
          <a:sy n="112" d="100"/>
        </p:scale>
        <p:origin x="456" y="192"/>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_rels/viewProps.xml.rels><?xml version="1.0" encoding="UTF-8" standalone="yes"?>
<Relationships xmlns="http://schemas.openxmlformats.org/package/2006/relationships"><Relationship Id="rId1"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6/12/24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3</a:t>
            </a:fld>
            <a:endParaRPr lang="en-US" dirty="0"/>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6/12/24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6/12/24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6/12/24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6/12/24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6/12/24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6/12/24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6/12/24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6/12/24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6/12/24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6/12/24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6/12/24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6/12/24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hyperlink" Target="https://www.smartsheet.com/try-it?trp=12079&amp;utm_source=template-powerpoint&amp;utm_medium=content&amp;utm_campaign=Creative+Product+Roadmap-powerpoint-12079&amp;lpa=Creative+Product+Roadmap+powerpoint+12079" TargetMode="Externa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svg"/><Relationship Id="rId3" Type="http://schemas.microsoft.com/office/2007/relationships/hdphoto" Target="../media/hdphoto1.wdp"/><Relationship Id="rId7" Type="http://schemas.openxmlformats.org/officeDocument/2006/relationships/image" Target="../media/image7.svg"/><Relationship Id="rId12"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svg"/><Relationship Id="rId5" Type="http://schemas.openxmlformats.org/officeDocument/2006/relationships/image" Target="../media/image5.sv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sv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Open highway road">
            <a:extLst>
              <a:ext uri="{FF2B5EF4-FFF2-40B4-BE49-F238E27FC236}">
                <a16:creationId xmlns:a16="http://schemas.microsoft.com/office/drawing/2014/main" id="{FFD6702C-95ED-A7A4-C10A-9693271AC0F4}"/>
              </a:ext>
            </a:extLst>
          </p:cNvPr>
          <p:cNvPicPr>
            <a:picLocks noChangeAspect="1"/>
          </p:cNvPicPr>
          <p:nvPr/>
        </p:nvPicPr>
        <p:blipFill rotWithShape="1">
          <a:blip r:embed="rId2">
            <a:alphaModFix amt="48000"/>
            <a:extLst>
              <a:ext uri="{BEBA8EAE-BF5A-486C-A8C5-ECC9F3942E4B}">
                <a14:imgProps xmlns:a14="http://schemas.microsoft.com/office/drawing/2010/main">
                  <a14:imgLayer r:embed="rId3">
                    <a14:imgEffect>
                      <a14:saturation sat="0"/>
                    </a14:imgEffect>
                  </a14:imgLayer>
                </a14:imgProps>
              </a:ext>
            </a:extLst>
          </a:blip>
          <a:srcRect t="15625"/>
          <a:stretch/>
        </p:blipFill>
        <p:spPr>
          <a:xfrm>
            <a:off x="0" y="0"/>
            <a:ext cx="12192000" cy="6858000"/>
          </a:xfrm>
          <a:prstGeom prst="rect">
            <a:avLst/>
          </a:prstGeom>
        </p:spPr>
      </p:pic>
      <p:sp>
        <p:nvSpPr>
          <p:cNvPr id="10" name="Rectangle 9">
            <a:extLst>
              <a:ext uri="{FF2B5EF4-FFF2-40B4-BE49-F238E27FC236}">
                <a16:creationId xmlns:a16="http://schemas.microsoft.com/office/drawing/2014/main" id="{0892399A-50AB-BBB9-C344-2BC71F90512E}"/>
              </a:ext>
            </a:extLst>
          </p:cNvPr>
          <p:cNvSpPr/>
          <p:nvPr/>
        </p:nvSpPr>
        <p:spPr>
          <a:xfrm>
            <a:off x="0" y="0"/>
            <a:ext cx="12192000" cy="6858000"/>
          </a:xfrm>
          <a:prstGeom prst="rect">
            <a:avLst/>
          </a:prstGeom>
          <a:solidFill>
            <a:schemeClr val="bg1">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Google Shape;90;p1">
            <a:extLst>
              <a:ext uri="{FF2B5EF4-FFF2-40B4-BE49-F238E27FC236}">
                <a16:creationId xmlns:a16="http://schemas.microsoft.com/office/drawing/2014/main" id="{FF13F280-C68D-38FA-88D6-76D4F0B7D580}"/>
              </a:ext>
            </a:extLst>
          </p:cNvPr>
          <p:cNvSpPr txBox="1"/>
          <p:nvPr/>
        </p:nvSpPr>
        <p:spPr>
          <a:xfrm>
            <a:off x="249647" y="254470"/>
            <a:ext cx="5846254" cy="107717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i="0" u="none" strike="noStrike" cap="none" dirty="0">
                <a:solidFill>
                  <a:srgbClr val="595959"/>
                </a:solidFill>
                <a:latin typeface="Century Gothic"/>
                <a:ea typeface="Century Gothic"/>
                <a:cs typeface="Century Gothic"/>
                <a:sym typeface="Century Gothic"/>
              </a:rPr>
              <a:t>PowerPoint Creative Roadmap Template</a:t>
            </a:r>
            <a:endParaRPr dirty="0"/>
          </a:p>
        </p:txBody>
      </p:sp>
      <p:sp>
        <p:nvSpPr>
          <p:cNvPr id="4" name="Google Shape;91;p1">
            <a:extLst>
              <a:ext uri="{FF2B5EF4-FFF2-40B4-BE49-F238E27FC236}">
                <a16:creationId xmlns:a16="http://schemas.microsoft.com/office/drawing/2014/main" id="{AA69216D-9822-C2CA-02DF-A0C0520A64C7}"/>
              </a:ext>
            </a:extLst>
          </p:cNvPr>
          <p:cNvSpPr txBox="1"/>
          <p:nvPr/>
        </p:nvSpPr>
        <p:spPr>
          <a:xfrm>
            <a:off x="302001" y="1532147"/>
            <a:ext cx="5601842" cy="4939773"/>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1500" b="1" i="0" u="none" strike="noStrike" dirty="0">
                <a:solidFill>
                  <a:srgbClr val="000000"/>
                </a:solidFill>
                <a:latin typeface="Century Gothic"/>
                <a:ea typeface="Century Gothic"/>
                <a:cs typeface="Century Gothic"/>
                <a:sym typeface="Century Gothic"/>
              </a:rPr>
              <a:t>When to Use This Template: </a:t>
            </a:r>
            <a:r>
              <a:rPr lang="en-US" sz="1500" b="0" i="0" u="none" strike="noStrike" dirty="0">
                <a:solidFill>
                  <a:srgbClr val="000000"/>
                </a:solidFill>
                <a:latin typeface="Century Gothic"/>
                <a:ea typeface="Century Gothic"/>
                <a:cs typeface="Century Gothic"/>
                <a:sym typeface="Century Gothic"/>
              </a:rPr>
              <a:t>This creative product roadmap template is perfect for illustrating the progression of product development in a visually engaging manner. Use this template in strategy meetings, client presentations, and team briefings to capture viewers' attention while conveying key details. </a:t>
            </a:r>
          </a:p>
          <a:p>
            <a:pPr marL="0" marR="0" lvl="0" indent="0" algn="l" rtl="0">
              <a:lnSpc>
                <a:spcPct val="150000"/>
              </a:lnSpc>
              <a:spcBef>
                <a:spcPts val="0"/>
              </a:spcBef>
              <a:spcAft>
                <a:spcPts val="0"/>
              </a:spcAft>
              <a:buNone/>
            </a:pPr>
            <a:endParaRPr lang="en-US" sz="1500" dirty="0">
              <a:solidFill>
                <a:srgbClr val="000000"/>
              </a:solidFill>
              <a:latin typeface="Century Gothic"/>
              <a:ea typeface="Century Gothic"/>
              <a:cs typeface="Century Gothic"/>
              <a:sym typeface="Century Gothic"/>
            </a:endParaRPr>
          </a:p>
          <a:p>
            <a:pPr marL="0" marR="0" lvl="0" indent="0" algn="l" rtl="0">
              <a:lnSpc>
                <a:spcPct val="150000"/>
              </a:lnSpc>
              <a:spcBef>
                <a:spcPts val="0"/>
              </a:spcBef>
              <a:spcAft>
                <a:spcPts val="0"/>
              </a:spcAft>
              <a:buNone/>
            </a:pPr>
            <a:r>
              <a:rPr lang="en-US" sz="1500" b="1" i="0" u="none" strike="noStrike" dirty="0">
                <a:solidFill>
                  <a:srgbClr val="000000"/>
                </a:solidFill>
                <a:latin typeface="Century Gothic"/>
                <a:ea typeface="Century Gothic"/>
                <a:cs typeface="Century Gothic"/>
                <a:sym typeface="Century Gothic"/>
              </a:rPr>
              <a:t>Notable Template Features: </a:t>
            </a:r>
            <a:r>
              <a:rPr lang="en-US" sz="1500" b="0" i="0" u="none" strike="noStrike" dirty="0">
                <a:solidFill>
                  <a:srgbClr val="000000"/>
                </a:solidFill>
                <a:latin typeface="Century Gothic"/>
                <a:ea typeface="Century Gothic"/>
                <a:cs typeface="Century Gothic"/>
                <a:sym typeface="Century Gothic"/>
              </a:rPr>
              <a:t>This template features a winding road design that adds a dynamic and visually appealing element to your roadmap presentation. Each milestone is marked along the road to emphasize the strategic path of a project. Edit the text boxes next to each marker to highlight product stages, specific activities, deliverables, or other information.</a:t>
            </a:r>
            <a:endParaRPr sz="1500" dirty="0"/>
          </a:p>
        </p:txBody>
      </p:sp>
      <p:pic>
        <p:nvPicPr>
          <p:cNvPr id="5" name="Google Shape;92;p1">
            <a:extLst>
              <a:ext uri="{FF2B5EF4-FFF2-40B4-BE49-F238E27FC236}">
                <a16:creationId xmlns:a16="http://schemas.microsoft.com/office/drawing/2014/main" id="{BD3F7CF8-4A13-F4E0-728F-5905B5F220CE}"/>
              </a:ext>
            </a:extLst>
          </p:cNvPr>
          <p:cNvPicPr preferRelativeResize="0"/>
          <p:nvPr/>
        </p:nvPicPr>
        <p:blipFill>
          <a:blip r:embed="rId4"/>
          <a:srcRect/>
          <a:stretch/>
        </p:blipFill>
        <p:spPr>
          <a:xfrm>
            <a:off x="6479843" y="1658809"/>
            <a:ext cx="5356405" cy="3006301"/>
          </a:xfrm>
          <a:prstGeom prst="rect">
            <a:avLst/>
          </a:prstGeom>
          <a:noFill/>
          <a:ln>
            <a:noFill/>
          </a:ln>
          <a:effectLst>
            <a:outerShdw blurRad="152400" dist="38100" dir="2700000" sx="101000" sy="101000" algn="tl" rotWithShape="0">
              <a:srgbClr val="000000">
                <a:alpha val="40000"/>
              </a:srgbClr>
            </a:outerShdw>
          </a:effectLst>
        </p:spPr>
      </p:pic>
      <p:pic>
        <p:nvPicPr>
          <p:cNvPr id="6" name="Google Shape;93;p1">
            <a:hlinkClick r:id="rId5"/>
            <a:extLst>
              <a:ext uri="{FF2B5EF4-FFF2-40B4-BE49-F238E27FC236}">
                <a16:creationId xmlns:a16="http://schemas.microsoft.com/office/drawing/2014/main" id="{7126AE84-39F4-DB0A-3939-ECE14AA5843E}"/>
              </a:ext>
            </a:extLst>
          </p:cNvPr>
          <p:cNvPicPr preferRelativeResize="0"/>
          <p:nvPr/>
        </p:nvPicPr>
        <p:blipFill rotWithShape="1">
          <a:blip r:embed="rId6">
            <a:alphaModFix/>
          </a:blip>
          <a:srcRect/>
          <a:stretch/>
        </p:blipFill>
        <p:spPr>
          <a:xfrm>
            <a:off x="8833993" y="280262"/>
            <a:ext cx="3041396" cy="604919"/>
          </a:xfrm>
          <a:prstGeom prst="rect">
            <a:avLst/>
          </a:prstGeom>
          <a:noFill/>
          <a:ln>
            <a:noFill/>
          </a:ln>
        </p:spPr>
      </p:pic>
    </p:spTree>
    <p:extLst>
      <p:ext uri="{BB962C8B-B14F-4D97-AF65-F5344CB8AC3E}">
        <p14:creationId xmlns:p14="http://schemas.microsoft.com/office/powerpoint/2010/main" val="23980778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Open highway road">
            <a:extLst>
              <a:ext uri="{FF2B5EF4-FFF2-40B4-BE49-F238E27FC236}">
                <a16:creationId xmlns:a16="http://schemas.microsoft.com/office/drawing/2014/main" id="{2C22C5A8-E098-3A04-76D4-B56092AE8A62}"/>
              </a:ext>
            </a:extLst>
          </p:cNvPr>
          <p:cNvPicPr>
            <a:picLocks noChangeAspect="1"/>
          </p:cNvPicPr>
          <p:nvPr/>
        </p:nvPicPr>
        <p:blipFill rotWithShape="1">
          <a:blip r:embed="rId2">
            <a:alphaModFix amt="48000"/>
            <a:extLst>
              <a:ext uri="{BEBA8EAE-BF5A-486C-A8C5-ECC9F3942E4B}">
                <a14:imgProps xmlns:a14="http://schemas.microsoft.com/office/drawing/2010/main">
                  <a14:imgLayer r:embed="rId3">
                    <a14:imgEffect>
                      <a14:saturation sat="0"/>
                    </a14:imgEffect>
                  </a14:imgLayer>
                </a14:imgProps>
              </a:ext>
            </a:extLst>
          </a:blip>
          <a:srcRect t="15625"/>
          <a:stretch/>
        </p:blipFill>
        <p:spPr>
          <a:xfrm>
            <a:off x="0" y="0"/>
            <a:ext cx="12192000" cy="6858000"/>
          </a:xfrm>
          <a:prstGeom prst="rect">
            <a:avLst/>
          </a:prstGeom>
        </p:spPr>
      </p:pic>
      <p:sp>
        <p:nvSpPr>
          <p:cNvPr id="11" name="Rectangle 10">
            <a:extLst>
              <a:ext uri="{FF2B5EF4-FFF2-40B4-BE49-F238E27FC236}">
                <a16:creationId xmlns:a16="http://schemas.microsoft.com/office/drawing/2014/main" id="{700DB204-F683-B37B-C293-1D2B5930026B}"/>
              </a:ext>
            </a:extLst>
          </p:cNvPr>
          <p:cNvSpPr/>
          <p:nvPr/>
        </p:nvSpPr>
        <p:spPr>
          <a:xfrm>
            <a:off x="0" y="0"/>
            <a:ext cx="12192000" cy="6858000"/>
          </a:xfrm>
          <a:prstGeom prst="rect">
            <a:avLst/>
          </a:prstGeom>
          <a:solidFill>
            <a:schemeClr val="bg1">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Google Shape;101;p2">
            <a:extLst>
              <a:ext uri="{FF2B5EF4-FFF2-40B4-BE49-F238E27FC236}">
                <a16:creationId xmlns:a16="http://schemas.microsoft.com/office/drawing/2014/main" id="{F6CC24E5-B7E2-527B-8C30-6784FB42A6D8}"/>
              </a:ext>
            </a:extLst>
          </p:cNvPr>
          <p:cNvSpPr txBox="1"/>
          <p:nvPr/>
        </p:nvSpPr>
        <p:spPr>
          <a:xfrm>
            <a:off x="5760720" y="60276"/>
            <a:ext cx="6372665" cy="424732"/>
          </a:xfrm>
          <a:prstGeom prst="rect">
            <a:avLst/>
          </a:prstGeom>
          <a:noFill/>
          <a:ln>
            <a:noFill/>
          </a:ln>
        </p:spPr>
        <p:txBody>
          <a:bodyPr spcFirstLastPara="1" wrap="square" lIns="91425" tIns="73150" rIns="182875" bIns="73150" anchor="t" anchorCtr="0">
            <a:spAutoFit/>
          </a:bodyPr>
          <a:lstStyle/>
          <a:p>
            <a:pPr marL="0" marR="0" lvl="0" indent="0" algn="r" rtl="0">
              <a:spcBef>
                <a:spcPts val="0"/>
              </a:spcBef>
              <a:spcAft>
                <a:spcPts val="0"/>
              </a:spcAft>
              <a:buNone/>
            </a:pPr>
            <a:r>
              <a:rPr lang="en-US" sz="1800" dirty="0">
                <a:solidFill>
                  <a:srgbClr val="595959"/>
                </a:solidFill>
                <a:latin typeface="Century Gothic"/>
                <a:ea typeface="Century Gothic"/>
                <a:cs typeface="Century Gothic"/>
                <a:sym typeface="Century Gothic"/>
              </a:rPr>
              <a:t>PowerPoint Creative Roadmap Template</a:t>
            </a:r>
            <a:endParaRPr dirty="0"/>
          </a:p>
        </p:txBody>
      </p:sp>
      <p:grpSp>
        <p:nvGrpSpPr>
          <p:cNvPr id="50" name="Group 49">
            <a:extLst>
              <a:ext uri="{FF2B5EF4-FFF2-40B4-BE49-F238E27FC236}">
                <a16:creationId xmlns:a16="http://schemas.microsoft.com/office/drawing/2014/main" id="{F03D6BF3-E31B-237D-B1DC-520D3B4C5493}"/>
              </a:ext>
            </a:extLst>
          </p:cNvPr>
          <p:cNvGrpSpPr/>
          <p:nvPr/>
        </p:nvGrpSpPr>
        <p:grpSpPr>
          <a:xfrm>
            <a:off x="-152400" y="3505213"/>
            <a:ext cx="3676758" cy="3676758"/>
            <a:chOff x="1439779" y="2695074"/>
            <a:chExt cx="2743200" cy="2743200"/>
          </a:xfrm>
        </p:grpSpPr>
        <p:pic>
          <p:nvPicPr>
            <p:cNvPr id="34" name="Graphic 33" descr="Sign outline">
              <a:extLst>
                <a:ext uri="{FF2B5EF4-FFF2-40B4-BE49-F238E27FC236}">
                  <a16:creationId xmlns:a16="http://schemas.microsoft.com/office/drawing/2014/main" id="{596BADE2-533A-D01A-23A8-1449A5B6DB0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439779" y="2695074"/>
              <a:ext cx="2743200" cy="2743200"/>
            </a:xfrm>
            <a:prstGeom prst="rect">
              <a:avLst/>
            </a:prstGeom>
          </p:spPr>
        </p:pic>
        <p:sp>
          <p:nvSpPr>
            <p:cNvPr id="48" name="Rounded Rectangle 47">
              <a:extLst>
                <a:ext uri="{FF2B5EF4-FFF2-40B4-BE49-F238E27FC236}">
                  <a16:creationId xmlns:a16="http://schemas.microsoft.com/office/drawing/2014/main" id="{FEDA2576-6327-57D0-87EF-1751348E7EDA}"/>
                </a:ext>
              </a:extLst>
            </p:cNvPr>
            <p:cNvSpPr/>
            <p:nvPr/>
          </p:nvSpPr>
          <p:spPr>
            <a:xfrm>
              <a:off x="2061318" y="3429000"/>
              <a:ext cx="1500122" cy="822749"/>
            </a:xfrm>
            <a:prstGeom prst="roundRect">
              <a:avLst>
                <a:gd name="adj" fmla="val 0"/>
              </a:avLst>
            </a:prstGeom>
            <a:solidFill>
              <a:srgbClr val="3B7D2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dirty="0">
                  <a:latin typeface="Century Gothic" panose="020B0502020202020204" pitchFamily="34" charset="0"/>
                </a:rPr>
                <a:t>Goal or strategy </a:t>
              </a:r>
              <a:br>
                <a:rPr lang="en-US" sz="1100" dirty="0">
                  <a:latin typeface="Century Gothic" panose="020B0502020202020204" pitchFamily="34" charset="0"/>
                </a:rPr>
              </a:br>
              <a:r>
                <a:rPr lang="en-US" sz="1100" dirty="0">
                  <a:latin typeface="Century Gothic" panose="020B0502020202020204" pitchFamily="34" charset="0"/>
                </a:rPr>
                <a:t>sample text</a:t>
              </a:r>
            </a:p>
          </p:txBody>
        </p:sp>
        <p:sp>
          <p:nvSpPr>
            <p:cNvPr id="49" name="Rounded Rectangle 48">
              <a:extLst>
                <a:ext uri="{FF2B5EF4-FFF2-40B4-BE49-F238E27FC236}">
                  <a16:creationId xmlns:a16="http://schemas.microsoft.com/office/drawing/2014/main" id="{584EE7F4-BD18-CB17-013E-3584281B6755}"/>
                </a:ext>
              </a:extLst>
            </p:cNvPr>
            <p:cNvSpPr/>
            <p:nvPr/>
          </p:nvSpPr>
          <p:spPr>
            <a:xfrm>
              <a:off x="2061318" y="3205976"/>
              <a:ext cx="1500122" cy="178419"/>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b="1" dirty="0">
                  <a:solidFill>
                    <a:srgbClr val="3B7D23"/>
                  </a:solidFill>
                  <a:latin typeface="Century Gothic" panose="020B0502020202020204" pitchFamily="34" charset="0"/>
                </a:rPr>
                <a:t>Marker 1</a:t>
              </a:r>
            </a:p>
          </p:txBody>
        </p:sp>
      </p:grpSp>
      <p:grpSp>
        <p:nvGrpSpPr>
          <p:cNvPr id="51" name="Group 50">
            <a:extLst>
              <a:ext uri="{FF2B5EF4-FFF2-40B4-BE49-F238E27FC236}">
                <a16:creationId xmlns:a16="http://schemas.microsoft.com/office/drawing/2014/main" id="{805F4B6C-A9FB-6C91-C5C9-7C7A0DB612ED}"/>
              </a:ext>
            </a:extLst>
          </p:cNvPr>
          <p:cNvGrpSpPr/>
          <p:nvPr/>
        </p:nvGrpSpPr>
        <p:grpSpPr>
          <a:xfrm>
            <a:off x="1734412" y="1648210"/>
            <a:ext cx="3676758" cy="3676758"/>
            <a:chOff x="1439779" y="2695074"/>
            <a:chExt cx="2743200" cy="2743200"/>
          </a:xfrm>
        </p:grpSpPr>
        <p:pic>
          <p:nvPicPr>
            <p:cNvPr id="52" name="Graphic 51" descr="Sign outline">
              <a:extLst>
                <a:ext uri="{FF2B5EF4-FFF2-40B4-BE49-F238E27FC236}">
                  <a16:creationId xmlns:a16="http://schemas.microsoft.com/office/drawing/2014/main" id="{33B40D75-D505-5104-CEC4-B959BF104B6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439779" y="2695074"/>
              <a:ext cx="2743200" cy="2743200"/>
            </a:xfrm>
            <a:prstGeom prst="rect">
              <a:avLst/>
            </a:prstGeom>
          </p:spPr>
        </p:pic>
        <p:sp>
          <p:nvSpPr>
            <p:cNvPr id="53" name="Rounded Rectangle 52">
              <a:extLst>
                <a:ext uri="{FF2B5EF4-FFF2-40B4-BE49-F238E27FC236}">
                  <a16:creationId xmlns:a16="http://schemas.microsoft.com/office/drawing/2014/main" id="{4CAA7118-77FA-E1A7-82CB-483A2E47E608}"/>
                </a:ext>
              </a:extLst>
            </p:cNvPr>
            <p:cNvSpPr/>
            <p:nvPr/>
          </p:nvSpPr>
          <p:spPr>
            <a:xfrm>
              <a:off x="2061318" y="3429000"/>
              <a:ext cx="1500122" cy="822749"/>
            </a:xfrm>
            <a:prstGeom prst="roundRect">
              <a:avLst>
                <a:gd name="adj" fmla="val 0"/>
              </a:avLst>
            </a:prstGeom>
            <a:solidFill>
              <a:srgbClr val="78206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dirty="0">
                  <a:latin typeface="Century Gothic" panose="020B0502020202020204" pitchFamily="34" charset="0"/>
                </a:rPr>
                <a:t>Goal or strategy </a:t>
              </a:r>
              <a:br>
                <a:rPr lang="en-US" sz="1100" dirty="0">
                  <a:latin typeface="Century Gothic" panose="020B0502020202020204" pitchFamily="34" charset="0"/>
                </a:rPr>
              </a:br>
              <a:r>
                <a:rPr lang="en-US" sz="1100" dirty="0">
                  <a:latin typeface="Century Gothic" panose="020B0502020202020204" pitchFamily="34" charset="0"/>
                </a:rPr>
                <a:t>sample text</a:t>
              </a:r>
            </a:p>
          </p:txBody>
        </p:sp>
        <p:sp>
          <p:nvSpPr>
            <p:cNvPr id="54" name="Rounded Rectangle 53">
              <a:extLst>
                <a:ext uri="{FF2B5EF4-FFF2-40B4-BE49-F238E27FC236}">
                  <a16:creationId xmlns:a16="http://schemas.microsoft.com/office/drawing/2014/main" id="{2DFE3AD7-795E-BA1E-581D-27CA9BEE25CE}"/>
                </a:ext>
              </a:extLst>
            </p:cNvPr>
            <p:cNvSpPr/>
            <p:nvPr/>
          </p:nvSpPr>
          <p:spPr>
            <a:xfrm>
              <a:off x="2061318" y="3205976"/>
              <a:ext cx="1500122" cy="178419"/>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b="1" dirty="0">
                  <a:solidFill>
                    <a:srgbClr val="78206E"/>
                  </a:solidFill>
                  <a:latin typeface="Century Gothic" panose="020B0502020202020204" pitchFamily="34" charset="0"/>
                </a:rPr>
                <a:t>Marker 3</a:t>
              </a:r>
            </a:p>
          </p:txBody>
        </p:sp>
      </p:grpSp>
      <p:grpSp>
        <p:nvGrpSpPr>
          <p:cNvPr id="55" name="Group 54">
            <a:extLst>
              <a:ext uri="{FF2B5EF4-FFF2-40B4-BE49-F238E27FC236}">
                <a16:creationId xmlns:a16="http://schemas.microsoft.com/office/drawing/2014/main" id="{74506208-2523-D800-0AF9-CC81DD41CEA1}"/>
              </a:ext>
            </a:extLst>
          </p:cNvPr>
          <p:cNvGrpSpPr/>
          <p:nvPr/>
        </p:nvGrpSpPr>
        <p:grpSpPr>
          <a:xfrm>
            <a:off x="8744613" y="3166282"/>
            <a:ext cx="3676758" cy="3676758"/>
            <a:chOff x="1439779" y="2695074"/>
            <a:chExt cx="2743200" cy="2743200"/>
          </a:xfrm>
        </p:grpSpPr>
        <p:pic>
          <p:nvPicPr>
            <p:cNvPr id="56" name="Graphic 55" descr="Sign outline">
              <a:extLst>
                <a:ext uri="{FF2B5EF4-FFF2-40B4-BE49-F238E27FC236}">
                  <a16:creationId xmlns:a16="http://schemas.microsoft.com/office/drawing/2014/main" id="{36E9B78C-5010-9D3E-6D95-F3296925654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439779" y="2695074"/>
              <a:ext cx="2743200" cy="2743200"/>
            </a:xfrm>
            <a:prstGeom prst="rect">
              <a:avLst/>
            </a:prstGeom>
          </p:spPr>
        </p:pic>
        <p:sp>
          <p:nvSpPr>
            <p:cNvPr id="57" name="Rounded Rectangle 56">
              <a:extLst>
                <a:ext uri="{FF2B5EF4-FFF2-40B4-BE49-F238E27FC236}">
                  <a16:creationId xmlns:a16="http://schemas.microsoft.com/office/drawing/2014/main" id="{B74B5E9C-35BF-F569-70C0-68EF8B84536E}"/>
                </a:ext>
              </a:extLst>
            </p:cNvPr>
            <p:cNvSpPr/>
            <p:nvPr/>
          </p:nvSpPr>
          <p:spPr>
            <a:xfrm>
              <a:off x="2061318" y="3429000"/>
              <a:ext cx="1500122" cy="822749"/>
            </a:xfrm>
            <a:prstGeom prst="roundRect">
              <a:avLst>
                <a:gd name="adj" fmla="val 0"/>
              </a:avLst>
            </a:prstGeom>
            <a:solidFill>
              <a:srgbClr val="10486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dirty="0">
                  <a:latin typeface="Century Gothic" panose="020B0502020202020204" pitchFamily="34" charset="0"/>
                </a:rPr>
                <a:t>Goal or strategy </a:t>
              </a:r>
              <a:br>
                <a:rPr lang="en-US" sz="1100" dirty="0">
                  <a:latin typeface="Century Gothic" panose="020B0502020202020204" pitchFamily="34" charset="0"/>
                </a:rPr>
              </a:br>
              <a:r>
                <a:rPr lang="en-US" sz="1100" dirty="0">
                  <a:latin typeface="Century Gothic" panose="020B0502020202020204" pitchFamily="34" charset="0"/>
                </a:rPr>
                <a:t>sample text</a:t>
              </a:r>
            </a:p>
          </p:txBody>
        </p:sp>
        <p:sp>
          <p:nvSpPr>
            <p:cNvPr id="58" name="Rounded Rectangle 57">
              <a:extLst>
                <a:ext uri="{FF2B5EF4-FFF2-40B4-BE49-F238E27FC236}">
                  <a16:creationId xmlns:a16="http://schemas.microsoft.com/office/drawing/2014/main" id="{2EF6CCE6-421C-FDDB-613C-EBE450098F3D}"/>
                </a:ext>
              </a:extLst>
            </p:cNvPr>
            <p:cNvSpPr/>
            <p:nvPr/>
          </p:nvSpPr>
          <p:spPr>
            <a:xfrm>
              <a:off x="2061318" y="3205976"/>
              <a:ext cx="1500122" cy="178419"/>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b="1" dirty="0">
                  <a:solidFill>
                    <a:srgbClr val="104862"/>
                  </a:solidFill>
                  <a:latin typeface="Century Gothic" panose="020B0502020202020204" pitchFamily="34" charset="0"/>
                </a:rPr>
                <a:t>Marker 2</a:t>
              </a:r>
            </a:p>
          </p:txBody>
        </p:sp>
      </p:grpSp>
      <p:grpSp>
        <p:nvGrpSpPr>
          <p:cNvPr id="59" name="Group 58">
            <a:extLst>
              <a:ext uri="{FF2B5EF4-FFF2-40B4-BE49-F238E27FC236}">
                <a16:creationId xmlns:a16="http://schemas.microsoft.com/office/drawing/2014/main" id="{9C353954-A8CB-C30F-D455-569A13A521C9}"/>
              </a:ext>
            </a:extLst>
          </p:cNvPr>
          <p:cNvGrpSpPr/>
          <p:nvPr/>
        </p:nvGrpSpPr>
        <p:grpSpPr>
          <a:xfrm>
            <a:off x="6809409" y="1341995"/>
            <a:ext cx="3676758" cy="3676758"/>
            <a:chOff x="1439779" y="2695074"/>
            <a:chExt cx="2743200" cy="2743200"/>
          </a:xfrm>
        </p:grpSpPr>
        <p:pic>
          <p:nvPicPr>
            <p:cNvPr id="60" name="Graphic 59" descr="Sign outline">
              <a:extLst>
                <a:ext uri="{FF2B5EF4-FFF2-40B4-BE49-F238E27FC236}">
                  <a16:creationId xmlns:a16="http://schemas.microsoft.com/office/drawing/2014/main" id="{39C85A88-9844-61DA-D7AA-16241E35784C}"/>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439779" y="2695074"/>
              <a:ext cx="2743200" cy="2743200"/>
            </a:xfrm>
            <a:prstGeom prst="rect">
              <a:avLst/>
            </a:prstGeom>
          </p:spPr>
        </p:pic>
        <p:sp>
          <p:nvSpPr>
            <p:cNvPr id="61" name="Rounded Rectangle 60">
              <a:extLst>
                <a:ext uri="{FF2B5EF4-FFF2-40B4-BE49-F238E27FC236}">
                  <a16:creationId xmlns:a16="http://schemas.microsoft.com/office/drawing/2014/main" id="{054D214E-FB9F-72F3-11C7-D430D81A7E8C}"/>
                </a:ext>
              </a:extLst>
            </p:cNvPr>
            <p:cNvSpPr/>
            <p:nvPr/>
          </p:nvSpPr>
          <p:spPr>
            <a:xfrm>
              <a:off x="2061318" y="3429000"/>
              <a:ext cx="1500122" cy="822749"/>
            </a:xfrm>
            <a:prstGeom prst="roundRect">
              <a:avLst>
                <a:gd name="adj" fmla="val 0"/>
              </a:avLst>
            </a:prstGeom>
            <a:solidFill>
              <a:srgbClr val="498B7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dirty="0">
                  <a:latin typeface="Century Gothic" panose="020B0502020202020204" pitchFamily="34" charset="0"/>
                </a:rPr>
                <a:t>Goal or strategy </a:t>
              </a:r>
              <a:br>
                <a:rPr lang="en-US" sz="1100" dirty="0">
                  <a:latin typeface="Century Gothic" panose="020B0502020202020204" pitchFamily="34" charset="0"/>
                </a:rPr>
              </a:br>
              <a:r>
                <a:rPr lang="en-US" sz="1100" dirty="0">
                  <a:latin typeface="Century Gothic" panose="020B0502020202020204" pitchFamily="34" charset="0"/>
                </a:rPr>
                <a:t>sample text</a:t>
              </a:r>
            </a:p>
          </p:txBody>
        </p:sp>
        <p:sp>
          <p:nvSpPr>
            <p:cNvPr id="62" name="Rounded Rectangle 61">
              <a:extLst>
                <a:ext uri="{FF2B5EF4-FFF2-40B4-BE49-F238E27FC236}">
                  <a16:creationId xmlns:a16="http://schemas.microsoft.com/office/drawing/2014/main" id="{28B8592B-0DE7-2AE2-68EF-0DE2250C930E}"/>
                </a:ext>
              </a:extLst>
            </p:cNvPr>
            <p:cNvSpPr/>
            <p:nvPr/>
          </p:nvSpPr>
          <p:spPr>
            <a:xfrm>
              <a:off x="2061318" y="3205976"/>
              <a:ext cx="1500122" cy="178419"/>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b="1" dirty="0">
                  <a:solidFill>
                    <a:srgbClr val="498B7E"/>
                  </a:solidFill>
                  <a:latin typeface="Century Gothic" panose="020B0502020202020204" pitchFamily="34" charset="0"/>
                </a:rPr>
                <a:t>Marker 4</a:t>
              </a:r>
            </a:p>
          </p:txBody>
        </p:sp>
      </p:grpSp>
      <p:grpSp>
        <p:nvGrpSpPr>
          <p:cNvPr id="63" name="Group 62">
            <a:extLst>
              <a:ext uri="{FF2B5EF4-FFF2-40B4-BE49-F238E27FC236}">
                <a16:creationId xmlns:a16="http://schemas.microsoft.com/office/drawing/2014/main" id="{99B32A11-933D-0197-0747-C46B86895ED2}"/>
              </a:ext>
            </a:extLst>
          </p:cNvPr>
          <p:cNvGrpSpPr/>
          <p:nvPr/>
        </p:nvGrpSpPr>
        <p:grpSpPr>
          <a:xfrm>
            <a:off x="3669616" y="-208793"/>
            <a:ext cx="3676758" cy="3676758"/>
            <a:chOff x="1439779" y="2695074"/>
            <a:chExt cx="2743200" cy="2743200"/>
          </a:xfrm>
        </p:grpSpPr>
        <p:pic>
          <p:nvPicPr>
            <p:cNvPr id="64" name="Graphic 63" descr="Sign outline">
              <a:extLst>
                <a:ext uri="{FF2B5EF4-FFF2-40B4-BE49-F238E27FC236}">
                  <a16:creationId xmlns:a16="http://schemas.microsoft.com/office/drawing/2014/main" id="{358C8DBE-64D4-4C50-2056-3F57B58A07F6}"/>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439779" y="2695074"/>
              <a:ext cx="2743200" cy="2743200"/>
            </a:xfrm>
            <a:prstGeom prst="rect">
              <a:avLst/>
            </a:prstGeom>
          </p:spPr>
        </p:pic>
        <p:sp>
          <p:nvSpPr>
            <p:cNvPr id="65" name="Rounded Rectangle 64">
              <a:extLst>
                <a:ext uri="{FF2B5EF4-FFF2-40B4-BE49-F238E27FC236}">
                  <a16:creationId xmlns:a16="http://schemas.microsoft.com/office/drawing/2014/main" id="{B07F75E5-9680-01E4-432E-CEF41F173009}"/>
                </a:ext>
              </a:extLst>
            </p:cNvPr>
            <p:cNvSpPr/>
            <p:nvPr/>
          </p:nvSpPr>
          <p:spPr>
            <a:xfrm>
              <a:off x="2061318" y="3429000"/>
              <a:ext cx="1500122" cy="822749"/>
            </a:xfrm>
            <a:prstGeom prst="roundRect">
              <a:avLst>
                <a:gd name="adj" fmla="val 0"/>
              </a:avLst>
            </a:prstGeom>
            <a:solidFill>
              <a:srgbClr val="0B76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dirty="0">
                  <a:latin typeface="Century Gothic" panose="020B0502020202020204" pitchFamily="34" charset="0"/>
                </a:rPr>
                <a:t>Goal or strategy </a:t>
              </a:r>
              <a:br>
                <a:rPr lang="en-US" sz="1100" dirty="0">
                  <a:latin typeface="Century Gothic" panose="020B0502020202020204" pitchFamily="34" charset="0"/>
                </a:rPr>
              </a:br>
              <a:r>
                <a:rPr lang="en-US" sz="1100" dirty="0">
                  <a:latin typeface="Century Gothic" panose="020B0502020202020204" pitchFamily="34" charset="0"/>
                </a:rPr>
                <a:t>sample text</a:t>
              </a:r>
            </a:p>
          </p:txBody>
        </p:sp>
        <p:sp>
          <p:nvSpPr>
            <p:cNvPr id="66" name="Rounded Rectangle 65">
              <a:extLst>
                <a:ext uri="{FF2B5EF4-FFF2-40B4-BE49-F238E27FC236}">
                  <a16:creationId xmlns:a16="http://schemas.microsoft.com/office/drawing/2014/main" id="{AFB0F8BB-7633-27EE-5FB0-69CE6D18D3A0}"/>
                </a:ext>
              </a:extLst>
            </p:cNvPr>
            <p:cNvSpPr/>
            <p:nvPr/>
          </p:nvSpPr>
          <p:spPr>
            <a:xfrm>
              <a:off x="2061318" y="3205976"/>
              <a:ext cx="1500122" cy="178419"/>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b="1" dirty="0">
                  <a:solidFill>
                    <a:srgbClr val="0B76A0"/>
                  </a:solidFill>
                  <a:latin typeface="Century Gothic" panose="020B0502020202020204" pitchFamily="34" charset="0"/>
                </a:rPr>
                <a:t>Marker 5</a:t>
              </a:r>
            </a:p>
          </p:txBody>
        </p:sp>
      </p:grpSp>
    </p:spTree>
    <p:extLst>
      <p:ext uri="{BB962C8B-B14F-4D97-AF65-F5344CB8AC3E}">
        <p14:creationId xmlns:p14="http://schemas.microsoft.com/office/powerpoint/2010/main" val="16951690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1624990342"/>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6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6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36576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Brand-Strategy-Presentation-Template_PowerPoint" id="{5072B8BC-F743-2846-A5C9-5085C99AD20D}" vid="{9A97CBCC-1D55-0744-816E-F1A204A0548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Тема Office</Template>
  <TotalTime>1181</TotalTime>
  <Words>255</Words>
  <Application>Microsoft Macintosh PowerPoint</Application>
  <PresentationFormat>Widescreen</PresentationFormat>
  <Paragraphs>19</Paragraphs>
  <Slides>3</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Arial</vt:lpstr>
      <vt:lpstr>Calibri</vt:lpstr>
      <vt:lpstr>Calibri Light</vt:lpstr>
      <vt:lpstr>Century Gothic</vt:lpstr>
      <vt:lpstr>Тема Office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Waite</dc:creator>
  <cp:lastModifiedBy>Megan Herchold</cp:lastModifiedBy>
  <cp:revision>56</cp:revision>
  <dcterms:created xsi:type="dcterms:W3CDTF">2022-05-22T18:55:25Z</dcterms:created>
  <dcterms:modified xsi:type="dcterms:W3CDTF">2024-06-13T05:55:31Z</dcterms:modified>
</cp:coreProperties>
</file>