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4A0"/>
    <a:srgbClr val="68CADC"/>
    <a:srgbClr val="00E7F2"/>
    <a:srgbClr val="00BD32"/>
    <a:srgbClr val="F0A622"/>
    <a:srgbClr val="5B7191"/>
    <a:srgbClr val="EAEEF3"/>
    <a:srgbClr val="CE1D02"/>
    <a:srgbClr val="E3EAF6"/>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9" autoAdjust="0"/>
    <p:restoredTop sz="86447"/>
  </p:normalViewPr>
  <p:slideViewPr>
    <p:cSldViewPr snapToGrid="0" snapToObjects="1">
      <p:cViewPr varScale="1">
        <p:scale>
          <a:sx n="112" d="100"/>
          <a:sy n="112" d="100"/>
        </p:scale>
        <p:origin x="760" y="19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27094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1C8C-AB6E-113F-4557-0FB3E9BFD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AFA195-E633-D377-20E0-6C87BD0867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263423-32A7-C8F2-CF26-7DCDEE906DCE}"/>
              </a:ext>
            </a:extLst>
          </p:cNvPr>
          <p:cNvSpPr>
            <a:spLocks noGrp="1"/>
          </p:cNvSpPr>
          <p:nvPr>
            <p:ph type="dt" sz="half" idx="10"/>
          </p:nvPr>
        </p:nvSpPr>
        <p:spPr/>
        <p:txBody>
          <a:bodyPr/>
          <a:lstStyle/>
          <a:p>
            <a:fld id="{7381E756-E947-FD4A-8A23-D2C983A1A8BD}" type="datetimeFigureOut">
              <a:rPr lang="en-US" smtClean="0"/>
              <a:t>6/12/24</a:t>
            </a:fld>
            <a:endParaRPr lang="en-US" dirty="0"/>
          </a:p>
        </p:txBody>
      </p:sp>
      <p:sp>
        <p:nvSpPr>
          <p:cNvPr id="5" name="Footer Placeholder 4">
            <a:extLst>
              <a:ext uri="{FF2B5EF4-FFF2-40B4-BE49-F238E27FC236}">
                <a16:creationId xmlns:a16="http://schemas.microsoft.com/office/drawing/2014/main" id="{9ACBC2D3-41E2-A130-24E1-865E2A2E59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F8975F-E437-C84E-5230-9F07BD7B6305}"/>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1277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3AC5-1DE1-9911-C8BE-0D8588FBAE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4B7FCB-C741-D087-062D-7931BB1E6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3896-54D3-3AAE-A435-45E67729A008}"/>
              </a:ext>
            </a:extLst>
          </p:cNvPr>
          <p:cNvSpPr>
            <a:spLocks noGrp="1"/>
          </p:cNvSpPr>
          <p:nvPr>
            <p:ph type="dt" sz="half" idx="10"/>
          </p:nvPr>
        </p:nvSpPr>
        <p:spPr/>
        <p:txBody>
          <a:bodyPr/>
          <a:lstStyle/>
          <a:p>
            <a:fld id="{7381E756-E947-FD4A-8A23-D2C983A1A8BD}" type="datetimeFigureOut">
              <a:rPr lang="en-US" smtClean="0"/>
              <a:t>6/12/24</a:t>
            </a:fld>
            <a:endParaRPr lang="en-US" dirty="0"/>
          </a:p>
        </p:txBody>
      </p:sp>
      <p:sp>
        <p:nvSpPr>
          <p:cNvPr id="5" name="Footer Placeholder 4">
            <a:extLst>
              <a:ext uri="{FF2B5EF4-FFF2-40B4-BE49-F238E27FC236}">
                <a16:creationId xmlns:a16="http://schemas.microsoft.com/office/drawing/2014/main" id="{105DCC0F-47D3-A444-26AD-E63D346C88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8698FC-49CF-4665-E3D9-3FC09BA6F78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6567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6A5042-A85C-E277-1B7B-54AD62FFB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51C32A-DA45-D93F-4134-CB90D9299C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33BD0-D7DA-607A-590A-C057E0872520}"/>
              </a:ext>
            </a:extLst>
          </p:cNvPr>
          <p:cNvSpPr>
            <a:spLocks noGrp="1"/>
          </p:cNvSpPr>
          <p:nvPr>
            <p:ph type="dt" sz="half" idx="10"/>
          </p:nvPr>
        </p:nvSpPr>
        <p:spPr/>
        <p:txBody>
          <a:bodyPr/>
          <a:lstStyle/>
          <a:p>
            <a:fld id="{7381E756-E947-FD4A-8A23-D2C983A1A8BD}" type="datetimeFigureOut">
              <a:rPr lang="en-US" smtClean="0"/>
              <a:t>6/12/24</a:t>
            </a:fld>
            <a:endParaRPr lang="en-US" dirty="0"/>
          </a:p>
        </p:txBody>
      </p:sp>
      <p:sp>
        <p:nvSpPr>
          <p:cNvPr id="5" name="Footer Placeholder 4">
            <a:extLst>
              <a:ext uri="{FF2B5EF4-FFF2-40B4-BE49-F238E27FC236}">
                <a16:creationId xmlns:a16="http://schemas.microsoft.com/office/drawing/2014/main" id="{2E76569D-AC4D-5231-B6F6-601621E64C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F6A2D5-B7AF-74CD-3285-5936DD5FB91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83235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1629-C65E-BFBE-21F6-8088A609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92BAF-A5D1-8E20-150F-01BA40E50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02B83-096B-C4DF-0B3D-C143924134A5}"/>
              </a:ext>
            </a:extLst>
          </p:cNvPr>
          <p:cNvSpPr>
            <a:spLocks noGrp="1"/>
          </p:cNvSpPr>
          <p:nvPr>
            <p:ph type="dt" sz="half" idx="10"/>
          </p:nvPr>
        </p:nvSpPr>
        <p:spPr/>
        <p:txBody>
          <a:bodyPr/>
          <a:lstStyle/>
          <a:p>
            <a:fld id="{7381E756-E947-FD4A-8A23-D2C983A1A8BD}" type="datetimeFigureOut">
              <a:rPr lang="en-US" smtClean="0"/>
              <a:t>6/12/24</a:t>
            </a:fld>
            <a:endParaRPr lang="en-US" dirty="0"/>
          </a:p>
        </p:txBody>
      </p:sp>
      <p:sp>
        <p:nvSpPr>
          <p:cNvPr id="5" name="Footer Placeholder 4">
            <a:extLst>
              <a:ext uri="{FF2B5EF4-FFF2-40B4-BE49-F238E27FC236}">
                <a16:creationId xmlns:a16="http://schemas.microsoft.com/office/drawing/2014/main" id="{B5077AFC-CBD0-FE6B-D981-A9BD3808AF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7CD0B9-61AD-1094-8956-F1ED741C1A35}"/>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445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DABE-9EC6-BFB2-231C-3B48CE574D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D9DF9-542D-1FE8-18DE-B260DCA4F0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0E6B2D-8CCC-04F3-0435-19826DA3364C}"/>
              </a:ext>
            </a:extLst>
          </p:cNvPr>
          <p:cNvSpPr>
            <a:spLocks noGrp="1"/>
          </p:cNvSpPr>
          <p:nvPr>
            <p:ph type="dt" sz="half" idx="10"/>
          </p:nvPr>
        </p:nvSpPr>
        <p:spPr/>
        <p:txBody>
          <a:bodyPr/>
          <a:lstStyle/>
          <a:p>
            <a:fld id="{7381E756-E947-FD4A-8A23-D2C983A1A8BD}" type="datetimeFigureOut">
              <a:rPr lang="en-US" smtClean="0"/>
              <a:t>6/12/24</a:t>
            </a:fld>
            <a:endParaRPr lang="en-US" dirty="0"/>
          </a:p>
        </p:txBody>
      </p:sp>
      <p:sp>
        <p:nvSpPr>
          <p:cNvPr id="5" name="Footer Placeholder 4">
            <a:extLst>
              <a:ext uri="{FF2B5EF4-FFF2-40B4-BE49-F238E27FC236}">
                <a16:creationId xmlns:a16="http://schemas.microsoft.com/office/drawing/2014/main" id="{D78055B7-30E9-C838-7EB8-98E8356621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BCC97A-08F6-BC0D-BFC3-95C1EBA83E0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42051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D8FE-52EC-4602-5EAC-1D0C98771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40A70-5143-7DEA-36C1-0AC48462CF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E68364-0C9C-0FEB-3DA7-C3584E2760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278291-1F7B-9BB7-1A52-E1F7F8F99D4A}"/>
              </a:ext>
            </a:extLst>
          </p:cNvPr>
          <p:cNvSpPr>
            <a:spLocks noGrp="1"/>
          </p:cNvSpPr>
          <p:nvPr>
            <p:ph type="dt" sz="half" idx="10"/>
          </p:nvPr>
        </p:nvSpPr>
        <p:spPr/>
        <p:txBody>
          <a:bodyPr/>
          <a:lstStyle/>
          <a:p>
            <a:fld id="{7381E756-E947-FD4A-8A23-D2C983A1A8BD}" type="datetimeFigureOut">
              <a:rPr lang="en-US" smtClean="0"/>
              <a:t>6/12/24</a:t>
            </a:fld>
            <a:endParaRPr lang="en-US" dirty="0"/>
          </a:p>
        </p:txBody>
      </p:sp>
      <p:sp>
        <p:nvSpPr>
          <p:cNvPr id="6" name="Footer Placeholder 5">
            <a:extLst>
              <a:ext uri="{FF2B5EF4-FFF2-40B4-BE49-F238E27FC236}">
                <a16:creationId xmlns:a16="http://schemas.microsoft.com/office/drawing/2014/main" id="{21EB3B1E-513D-81A9-8AEC-16C2F1CEDD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D8C86C-F0D3-7F6F-B393-B6E864DCD494}"/>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54595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7FDA-05DB-3E18-3230-5800824C50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0FDFE6-CB46-145F-F0BD-AE42B6934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F18237-A45F-6C4E-0445-55417A4B7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9768FF-4A47-155F-118A-B259F16B4D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861CE5-9087-94BF-0B52-D665A5B731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42DB2-C1E9-837D-DBDA-5FBE5BEBCDEB}"/>
              </a:ext>
            </a:extLst>
          </p:cNvPr>
          <p:cNvSpPr>
            <a:spLocks noGrp="1"/>
          </p:cNvSpPr>
          <p:nvPr>
            <p:ph type="dt" sz="half" idx="10"/>
          </p:nvPr>
        </p:nvSpPr>
        <p:spPr/>
        <p:txBody>
          <a:bodyPr/>
          <a:lstStyle/>
          <a:p>
            <a:fld id="{7381E756-E947-FD4A-8A23-D2C983A1A8BD}" type="datetimeFigureOut">
              <a:rPr lang="en-US" smtClean="0"/>
              <a:t>6/12/24</a:t>
            </a:fld>
            <a:endParaRPr lang="en-US" dirty="0"/>
          </a:p>
        </p:txBody>
      </p:sp>
      <p:sp>
        <p:nvSpPr>
          <p:cNvPr id="8" name="Footer Placeholder 7">
            <a:extLst>
              <a:ext uri="{FF2B5EF4-FFF2-40B4-BE49-F238E27FC236}">
                <a16:creationId xmlns:a16="http://schemas.microsoft.com/office/drawing/2014/main" id="{851E127A-DD93-6AD7-087C-AA76A78CD91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585FB8B-7706-E365-CEA0-1210BD3EB6C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3780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91EF-E402-23C9-A2A3-315DE6CDA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A836D1-3C6B-6AE3-7D58-D4825A9F99B3}"/>
              </a:ext>
            </a:extLst>
          </p:cNvPr>
          <p:cNvSpPr>
            <a:spLocks noGrp="1"/>
          </p:cNvSpPr>
          <p:nvPr>
            <p:ph type="dt" sz="half" idx="10"/>
          </p:nvPr>
        </p:nvSpPr>
        <p:spPr/>
        <p:txBody>
          <a:bodyPr/>
          <a:lstStyle/>
          <a:p>
            <a:fld id="{7381E756-E947-FD4A-8A23-D2C983A1A8BD}" type="datetimeFigureOut">
              <a:rPr lang="en-US" smtClean="0"/>
              <a:t>6/12/24</a:t>
            </a:fld>
            <a:endParaRPr lang="en-US" dirty="0"/>
          </a:p>
        </p:txBody>
      </p:sp>
      <p:sp>
        <p:nvSpPr>
          <p:cNvPr id="4" name="Footer Placeholder 3">
            <a:extLst>
              <a:ext uri="{FF2B5EF4-FFF2-40B4-BE49-F238E27FC236}">
                <a16:creationId xmlns:a16="http://schemas.microsoft.com/office/drawing/2014/main" id="{74078DBD-0928-4710-99C5-8C2D16797E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6BA2946-5F56-6C83-6A5D-7CCA7B4B6C8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392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73DD3-08AF-98E5-66F3-10F672E7FCC7}"/>
              </a:ext>
            </a:extLst>
          </p:cNvPr>
          <p:cNvSpPr>
            <a:spLocks noGrp="1"/>
          </p:cNvSpPr>
          <p:nvPr>
            <p:ph type="dt" sz="half" idx="10"/>
          </p:nvPr>
        </p:nvSpPr>
        <p:spPr/>
        <p:txBody>
          <a:bodyPr/>
          <a:lstStyle/>
          <a:p>
            <a:fld id="{7381E756-E947-FD4A-8A23-D2C983A1A8BD}" type="datetimeFigureOut">
              <a:rPr lang="en-US" smtClean="0"/>
              <a:t>6/12/24</a:t>
            </a:fld>
            <a:endParaRPr lang="en-US" dirty="0"/>
          </a:p>
        </p:txBody>
      </p:sp>
      <p:sp>
        <p:nvSpPr>
          <p:cNvPr id="3" name="Footer Placeholder 2">
            <a:extLst>
              <a:ext uri="{FF2B5EF4-FFF2-40B4-BE49-F238E27FC236}">
                <a16:creationId xmlns:a16="http://schemas.microsoft.com/office/drawing/2014/main" id="{7856048A-A158-7381-A895-06E8734490F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538058-219F-74CD-7587-145F0B58D8B1}"/>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5912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A4F2-BCE9-0AD2-0A0D-A2BD49FAE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60D2B2-7125-64FC-84D4-680DDAC85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FE48A5-559C-B83C-991A-871A20527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88551-58B1-0A7E-212B-EED329AF86CD}"/>
              </a:ext>
            </a:extLst>
          </p:cNvPr>
          <p:cNvSpPr>
            <a:spLocks noGrp="1"/>
          </p:cNvSpPr>
          <p:nvPr>
            <p:ph type="dt" sz="half" idx="10"/>
          </p:nvPr>
        </p:nvSpPr>
        <p:spPr/>
        <p:txBody>
          <a:bodyPr/>
          <a:lstStyle/>
          <a:p>
            <a:fld id="{7381E756-E947-FD4A-8A23-D2C983A1A8BD}" type="datetimeFigureOut">
              <a:rPr lang="en-US" smtClean="0"/>
              <a:t>6/12/24</a:t>
            </a:fld>
            <a:endParaRPr lang="en-US" dirty="0"/>
          </a:p>
        </p:txBody>
      </p:sp>
      <p:sp>
        <p:nvSpPr>
          <p:cNvPr id="6" name="Footer Placeholder 5">
            <a:extLst>
              <a:ext uri="{FF2B5EF4-FFF2-40B4-BE49-F238E27FC236}">
                <a16:creationId xmlns:a16="http://schemas.microsoft.com/office/drawing/2014/main" id="{6447EB2D-72D9-1D91-4AA8-BC3B3F51B5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97550-1375-482B-7650-AF25E9EDBBF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11961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10D2-BE8E-79FB-33E3-B6003DC1FD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077FF2-FAB1-EC7D-7784-31136BEBE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E67BC3-0F92-0980-C710-D1DA9F5E0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C7C25-8B80-AA4D-C698-054711B2556F}"/>
              </a:ext>
            </a:extLst>
          </p:cNvPr>
          <p:cNvSpPr>
            <a:spLocks noGrp="1"/>
          </p:cNvSpPr>
          <p:nvPr>
            <p:ph type="dt" sz="half" idx="10"/>
          </p:nvPr>
        </p:nvSpPr>
        <p:spPr/>
        <p:txBody>
          <a:bodyPr/>
          <a:lstStyle/>
          <a:p>
            <a:fld id="{7381E756-E947-FD4A-8A23-D2C983A1A8BD}" type="datetimeFigureOut">
              <a:rPr lang="en-US" smtClean="0"/>
              <a:t>6/12/24</a:t>
            </a:fld>
            <a:endParaRPr lang="en-US" dirty="0"/>
          </a:p>
        </p:txBody>
      </p:sp>
      <p:sp>
        <p:nvSpPr>
          <p:cNvPr id="6" name="Footer Placeholder 5">
            <a:extLst>
              <a:ext uri="{FF2B5EF4-FFF2-40B4-BE49-F238E27FC236}">
                <a16:creationId xmlns:a16="http://schemas.microsoft.com/office/drawing/2014/main" id="{9383CB26-C14E-F8A0-D08E-08534FDEC2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4F1717-D291-7431-D16E-4BFF4B3CD9E1}"/>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8497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E17AE-4E3A-E39B-EF19-99705267F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0A9A02-AA90-FFED-F91F-196EA100F4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621A8-B39F-3312-D4CB-AE96A8B68D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6/12/24</a:t>
            </a:fld>
            <a:endParaRPr lang="en-US" dirty="0"/>
          </a:p>
        </p:txBody>
      </p:sp>
      <p:sp>
        <p:nvSpPr>
          <p:cNvPr id="5" name="Footer Placeholder 4">
            <a:extLst>
              <a:ext uri="{FF2B5EF4-FFF2-40B4-BE49-F238E27FC236}">
                <a16:creationId xmlns:a16="http://schemas.microsoft.com/office/drawing/2014/main" id="{ECD6BF2D-5018-10E0-4C63-3898C8A284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0A138D9-B4EA-F588-2924-D6B22F813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4071740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79&amp;utm_source=template-powerpoint&amp;utm_medium=content&amp;utm_campaign=Product+Release+Roadmap-powerpoint-12079&amp;lpa=Product+Release+Roadmap+powerpoint+12079"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bstract white waves">
            <a:extLst>
              <a:ext uri="{FF2B5EF4-FFF2-40B4-BE49-F238E27FC236}">
                <a16:creationId xmlns:a16="http://schemas.microsoft.com/office/drawing/2014/main" id="{856BD858-B858-BB8E-68A2-16D85D582E4F}"/>
              </a:ext>
            </a:extLst>
          </p:cNvPr>
          <p:cNvPicPr>
            <a:picLocks noChangeAspect="1"/>
          </p:cNvPicPr>
          <p:nvPr/>
        </p:nvPicPr>
        <p:blipFill rotWithShape="1">
          <a:blip r:embed="rId2">
            <a:alphaModFix amt="35000"/>
          </a:blip>
          <a:srcRect t="933" b="14777"/>
          <a:stretch/>
        </p:blipFill>
        <p:spPr>
          <a:xfrm>
            <a:off x="0" y="0"/>
            <a:ext cx="12191999"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61008" y="353237"/>
            <a:ext cx="5734992"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Product Release Roadmap Template</a:t>
            </a:r>
          </a:p>
        </p:txBody>
      </p:sp>
      <p:pic>
        <p:nvPicPr>
          <p:cNvPr id="5" name="Picture 4">
            <a:hlinkClick r:id="rId3"/>
            <a:extLst>
              <a:ext uri="{FF2B5EF4-FFF2-40B4-BE49-F238E27FC236}">
                <a16:creationId xmlns:a16="http://schemas.microsoft.com/office/drawing/2014/main" id="{2FE8E282-AF9E-882C-75F6-34C44CE7F1C9}"/>
              </a:ext>
            </a:extLst>
          </p:cNvPr>
          <p:cNvPicPr>
            <a:picLocks noChangeAspect="1"/>
          </p:cNvPicPr>
          <p:nvPr/>
        </p:nvPicPr>
        <p:blipFill>
          <a:blip r:embed="rId4"/>
          <a:srcRect/>
          <a:stretch/>
        </p:blipFill>
        <p:spPr>
          <a:xfrm>
            <a:off x="8023992" y="449671"/>
            <a:ext cx="3792855" cy="754380"/>
          </a:xfrm>
          <a:prstGeom prst="rect">
            <a:avLst/>
          </a:prstGeom>
        </p:spPr>
      </p:pic>
      <p:sp>
        <p:nvSpPr>
          <p:cNvPr id="6" name="TextBox 5">
            <a:extLst>
              <a:ext uri="{FF2B5EF4-FFF2-40B4-BE49-F238E27FC236}">
                <a16:creationId xmlns:a16="http://schemas.microsoft.com/office/drawing/2014/main" id="{AC050FBD-DAC7-D341-47A4-2D3C898C78B0}"/>
              </a:ext>
            </a:extLst>
          </p:cNvPr>
          <p:cNvSpPr txBox="1"/>
          <p:nvPr/>
        </p:nvSpPr>
        <p:spPr>
          <a:xfrm>
            <a:off x="375153" y="1532147"/>
            <a:ext cx="5794000" cy="4920129"/>
          </a:xfrm>
          <a:prstGeom prst="rect">
            <a:avLst/>
          </a:prstGeom>
          <a:noFill/>
        </p:spPr>
        <p:txBody>
          <a:bodyPr wrap="square" rtlCol="0">
            <a:spAutoFit/>
          </a:bodyPr>
          <a:lstStyle/>
          <a:p>
            <a:pPr algn="l" rtl="0">
              <a:lnSpc>
                <a:spcPct val="150000"/>
              </a:lnSpc>
              <a:spcBef>
                <a:spcPts val="0"/>
              </a:spcBef>
              <a:spcAft>
                <a:spcPts val="1200"/>
              </a:spcAft>
            </a:pPr>
            <a:r>
              <a:rPr lang="en-US" sz="1200" b="1" i="0" u="none" strike="noStrike" dirty="0">
                <a:solidFill>
                  <a:srgbClr val="000000"/>
                </a:solidFill>
                <a:effectLst/>
                <a:latin typeface="Century Gothic" panose="020B0502020202020204" pitchFamily="34" charset="0"/>
              </a:rPr>
              <a:t>When to Use This Template: </a:t>
            </a:r>
            <a:r>
              <a:rPr lang="en-US" sz="1200" b="0" i="0" u="none" strike="noStrike" dirty="0">
                <a:solidFill>
                  <a:srgbClr val="000000"/>
                </a:solidFill>
                <a:effectLst/>
                <a:latin typeface="Century Gothic" panose="020B0502020202020204" pitchFamily="34" charset="0"/>
              </a:rPr>
              <a:t>This PowerPoint product release roadmap template is ideal for planning and communicating the details of upcoming product releases. It is perfect for product managers, development teams, and marketing professionals who need to coordinate and track the progress of new features, bug fixes, and marketing activities. Use this template in release planning meetings, sprint reviews, and presentations to provide a clear and structured overview of your product release schedule. </a:t>
            </a:r>
          </a:p>
          <a:p>
            <a:pPr algn="l" rtl="0">
              <a:lnSpc>
                <a:spcPct val="150000"/>
              </a:lnSpc>
              <a:spcBef>
                <a:spcPts val="0"/>
              </a:spcBef>
              <a:spcAft>
                <a:spcPts val="1200"/>
              </a:spcAft>
            </a:pPr>
            <a:r>
              <a:rPr lang="en-US" sz="1200" b="1" i="0" u="none" strike="noStrike" dirty="0">
                <a:solidFill>
                  <a:srgbClr val="000000"/>
                </a:solidFill>
                <a:effectLst/>
                <a:latin typeface="Century Gothic" panose="020B0502020202020204" pitchFamily="34" charset="0"/>
              </a:rPr>
              <a:t>Notable Template Features: </a:t>
            </a:r>
            <a:r>
              <a:rPr lang="en-US" sz="1200" b="0" i="0" u="none" strike="noStrike" dirty="0">
                <a:solidFill>
                  <a:srgbClr val="000000"/>
                </a:solidFill>
                <a:effectLst/>
                <a:latin typeface="Century Gothic" panose="020B0502020202020204" pitchFamily="34" charset="0"/>
              </a:rPr>
              <a:t>The template features a grid layout with columns for each release and rows categorizing new features, fixes, and marketing activities. Each cell is customizable, allowing teams to specify the details of what's included in each release. Color-coded sections help differentiate between types of tasks, making it easy to visualize the scope and timeline of each release. The inclusion of icons for new features, fixes, and marketing adds a visual element that enhances understanding and engagement. This template is designed to facilitate agile release planning by providing a comprehensive and adaptable framework for managing multiple aspects of product development and launch.</a:t>
            </a:r>
          </a:p>
        </p:txBody>
      </p:sp>
      <p:pic>
        <p:nvPicPr>
          <p:cNvPr id="17" name="Google Shape;92;p1">
            <a:extLst>
              <a:ext uri="{FF2B5EF4-FFF2-40B4-BE49-F238E27FC236}">
                <a16:creationId xmlns:a16="http://schemas.microsoft.com/office/drawing/2014/main" id="{BE4345A0-D2FD-E53E-2701-C7D3AF1E8D62}"/>
              </a:ext>
            </a:extLst>
          </p:cNvPr>
          <p:cNvPicPr preferRelativeResize="0"/>
          <p:nvPr/>
        </p:nvPicPr>
        <p:blipFill>
          <a:blip r:embed="rId5"/>
          <a:srcRect/>
          <a:stretch/>
        </p:blipFill>
        <p:spPr>
          <a:xfrm>
            <a:off x="6479843" y="1657380"/>
            <a:ext cx="5356405" cy="3009159"/>
          </a:xfrm>
          <a:prstGeom prst="rect">
            <a:avLst/>
          </a:prstGeom>
          <a:noFill/>
          <a:ln>
            <a:noFill/>
          </a:ln>
          <a:effectLst>
            <a:outerShdw blurRad="152400" dist="38100" dir="2700000" sx="101000" sy="101000" algn="tl" rotWithShape="0">
              <a:srgbClr val="000000">
                <a:alpha val="40000"/>
              </a:srgb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white waves">
            <a:extLst>
              <a:ext uri="{FF2B5EF4-FFF2-40B4-BE49-F238E27FC236}">
                <a16:creationId xmlns:a16="http://schemas.microsoft.com/office/drawing/2014/main" id="{CD037160-DBEA-85F3-1F91-DCF530B999E5}"/>
              </a:ext>
            </a:extLst>
          </p:cNvPr>
          <p:cNvPicPr>
            <a:picLocks noChangeAspect="1"/>
          </p:cNvPicPr>
          <p:nvPr/>
        </p:nvPicPr>
        <p:blipFill rotWithShape="1">
          <a:blip r:embed="rId3">
            <a:alphaModFix amt="35000"/>
          </a:blip>
          <a:srcRect t="933" b="14777"/>
          <a:stretch/>
        </p:blipFill>
        <p:spPr>
          <a:xfrm>
            <a:off x="1" y="0"/>
            <a:ext cx="12191999" cy="6858000"/>
          </a:xfrm>
          <a:prstGeom prst="rect">
            <a:avLst/>
          </a:prstGeom>
        </p:spPr>
      </p:pic>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extLst>
              <p:ext uri="{D42A27DB-BD31-4B8C-83A1-F6EECF244321}">
                <p14:modId xmlns:p14="http://schemas.microsoft.com/office/powerpoint/2010/main" val="4046696966"/>
              </p:ext>
            </p:extLst>
          </p:nvPr>
        </p:nvGraphicFramePr>
        <p:xfrm>
          <a:off x="152400" y="654613"/>
          <a:ext cx="11887200" cy="6035040"/>
        </p:xfrm>
        <a:graphic>
          <a:graphicData uri="http://schemas.openxmlformats.org/drawingml/2006/table">
            <a:tbl>
              <a:tblPr firstRow="1">
                <a:tableStyleId>{5C22544A-7EE6-4342-B048-85BDC9FD1C3A}</a:tableStyleId>
              </a:tblPr>
              <a:tblGrid>
                <a:gridCol w="548640">
                  <a:extLst>
                    <a:ext uri="{9D8B030D-6E8A-4147-A177-3AD203B41FA5}">
                      <a16:colId xmlns:a16="http://schemas.microsoft.com/office/drawing/2014/main" val="602210714"/>
                    </a:ext>
                  </a:extLst>
                </a:gridCol>
                <a:gridCol w="2834640">
                  <a:extLst>
                    <a:ext uri="{9D8B030D-6E8A-4147-A177-3AD203B41FA5}">
                      <a16:colId xmlns:a16="http://schemas.microsoft.com/office/drawing/2014/main" val="1817390762"/>
                    </a:ext>
                  </a:extLst>
                </a:gridCol>
                <a:gridCol w="2834640">
                  <a:extLst>
                    <a:ext uri="{9D8B030D-6E8A-4147-A177-3AD203B41FA5}">
                      <a16:colId xmlns:a16="http://schemas.microsoft.com/office/drawing/2014/main" val="1546263835"/>
                    </a:ext>
                  </a:extLst>
                </a:gridCol>
                <a:gridCol w="2834640">
                  <a:extLst>
                    <a:ext uri="{9D8B030D-6E8A-4147-A177-3AD203B41FA5}">
                      <a16:colId xmlns:a16="http://schemas.microsoft.com/office/drawing/2014/main" val="187052363"/>
                    </a:ext>
                  </a:extLst>
                </a:gridCol>
                <a:gridCol w="2834640">
                  <a:extLst>
                    <a:ext uri="{9D8B030D-6E8A-4147-A177-3AD203B41FA5}">
                      <a16:colId xmlns:a16="http://schemas.microsoft.com/office/drawing/2014/main" val="3893106002"/>
                    </a:ext>
                  </a:extLst>
                </a:gridCol>
              </a:tblGrid>
              <a:tr h="548640">
                <a:tc>
                  <a:txBody>
                    <a:bodyPr/>
                    <a:lstStyle/>
                    <a:p>
                      <a:pPr algn="r">
                        <a:lnSpc>
                          <a:spcPct val="100000"/>
                        </a:lnSpc>
                      </a:pPr>
                      <a:endParaRPr lang="en-US" sz="10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600" dirty="0">
                          <a:solidFill>
                            <a:schemeClr val="bg1"/>
                          </a:solidFill>
                          <a:latin typeface="Century Gothic" panose="020B0502020202020204" pitchFamily="34" charset="0"/>
                        </a:rPr>
                        <a:t>Release 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Century Gothic" panose="020B0502020202020204" pitchFamily="34" charset="0"/>
                          <a:ea typeface="+mn-ea"/>
                          <a:cs typeface="+mn-cs"/>
                        </a:rPr>
                        <a:t>Release 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Century Gothic" panose="020B0502020202020204" pitchFamily="34" charset="0"/>
                          <a:ea typeface="+mn-ea"/>
                          <a:cs typeface="+mn-cs"/>
                        </a:rPr>
                        <a:t>Release 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Century Gothic" panose="020B0502020202020204" pitchFamily="34" charset="0"/>
                          <a:ea typeface="+mn-ea"/>
                          <a:cs typeface="+mn-cs"/>
                        </a:rPr>
                        <a:t>Release 4</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427613129"/>
                  </a:ext>
                </a:extLst>
              </a:tr>
              <a:tr h="1828800">
                <a:tc>
                  <a:txBody>
                    <a:bodyPr/>
                    <a:lstStyle/>
                    <a:p>
                      <a:pPr algn="r">
                        <a:lnSpc>
                          <a:spcPct val="100000"/>
                        </a:lnSpc>
                      </a:pPr>
                      <a:r>
                        <a:rPr lang="en-US" sz="1600" b="1" dirty="0">
                          <a:solidFill>
                            <a:schemeClr val="bg1"/>
                          </a:solidFill>
                          <a:latin typeface="Century Gothic" panose="020B0502020202020204" pitchFamily="34" charset="0"/>
                        </a:rPr>
                        <a:t>Features</a:t>
                      </a:r>
                    </a:p>
                  </a:txBody>
                  <a:tcPr marT="50292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965858687"/>
                  </a:ext>
                </a:extLst>
              </a:tr>
              <a:tr h="1828800">
                <a:tc>
                  <a:txBody>
                    <a:bodyPr/>
                    <a:lstStyle/>
                    <a:p>
                      <a:pPr algn="r">
                        <a:lnSpc>
                          <a:spcPct val="100000"/>
                        </a:lnSpc>
                      </a:pPr>
                      <a:r>
                        <a:rPr lang="en-US" sz="1600" b="1" kern="1200" dirty="0">
                          <a:solidFill>
                            <a:schemeClr val="bg1"/>
                          </a:solidFill>
                          <a:latin typeface="Century Gothic" panose="020B0502020202020204" pitchFamily="34" charset="0"/>
                          <a:ea typeface="+mn-ea"/>
                          <a:cs typeface="+mn-cs"/>
                        </a:rPr>
                        <a:t>Bug Fixes</a:t>
                      </a:r>
                    </a:p>
                  </a:txBody>
                  <a:tcPr marT="50292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200816345"/>
                  </a:ext>
                </a:extLst>
              </a:tr>
              <a:tr h="1828800">
                <a:tc>
                  <a:txBody>
                    <a:bodyPr/>
                    <a:lstStyle/>
                    <a:p>
                      <a:pPr algn="ctr">
                        <a:lnSpc>
                          <a:spcPct val="100000"/>
                        </a:lnSpc>
                      </a:pPr>
                      <a:r>
                        <a:rPr lang="en-US" sz="1600" b="1" kern="1200" dirty="0">
                          <a:solidFill>
                            <a:schemeClr val="bg1"/>
                          </a:solidFill>
                          <a:latin typeface="Century Gothic" panose="020B0502020202020204" pitchFamily="34" charset="0"/>
                          <a:ea typeface="+mn-ea"/>
                          <a:cs typeface="+mn-cs"/>
                        </a:rPr>
                        <a:t>Promotion</a:t>
                      </a:r>
                    </a:p>
                  </a:txBody>
                  <a:tcPr marT="18288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992502013"/>
                  </a:ext>
                </a:extLst>
              </a:tr>
            </a:tbl>
          </a:graphicData>
        </a:graphic>
      </p:graphicFrame>
      <p:sp>
        <p:nvSpPr>
          <p:cNvPr id="2" name="Rectangle 1">
            <a:extLst>
              <a:ext uri="{FF2B5EF4-FFF2-40B4-BE49-F238E27FC236}">
                <a16:creationId xmlns:a16="http://schemas.microsoft.com/office/drawing/2014/main" id="{C1872241-8ABC-2675-C21F-E0FB4F7AD3E2}"/>
              </a:ext>
            </a:extLst>
          </p:cNvPr>
          <p:cNvSpPr/>
          <p:nvPr/>
        </p:nvSpPr>
        <p:spPr>
          <a:xfrm>
            <a:off x="861392" y="134589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21" name="Rectangle 20">
            <a:extLst>
              <a:ext uri="{FF2B5EF4-FFF2-40B4-BE49-F238E27FC236}">
                <a16:creationId xmlns:a16="http://schemas.microsoft.com/office/drawing/2014/main" id="{276ECBF4-D586-1595-8C22-A26847655B59}"/>
              </a:ext>
            </a:extLst>
          </p:cNvPr>
          <p:cNvSpPr/>
          <p:nvPr/>
        </p:nvSpPr>
        <p:spPr>
          <a:xfrm>
            <a:off x="861392" y="1892544"/>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22" name="Rectangle 21">
            <a:extLst>
              <a:ext uri="{FF2B5EF4-FFF2-40B4-BE49-F238E27FC236}">
                <a16:creationId xmlns:a16="http://schemas.microsoft.com/office/drawing/2014/main" id="{77017956-9363-41E6-F538-2633611E974D}"/>
              </a:ext>
            </a:extLst>
          </p:cNvPr>
          <p:cNvSpPr/>
          <p:nvPr/>
        </p:nvSpPr>
        <p:spPr>
          <a:xfrm>
            <a:off x="861392" y="2439197"/>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23" name="Rectangle 22">
            <a:extLst>
              <a:ext uri="{FF2B5EF4-FFF2-40B4-BE49-F238E27FC236}">
                <a16:creationId xmlns:a16="http://schemas.microsoft.com/office/drawing/2014/main" id="{D8C07989-431A-42FE-197F-79E553F19163}"/>
              </a:ext>
            </a:extLst>
          </p:cNvPr>
          <p:cNvSpPr/>
          <p:nvPr/>
        </p:nvSpPr>
        <p:spPr>
          <a:xfrm>
            <a:off x="3697357" y="134589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24" name="Rectangle 23">
            <a:extLst>
              <a:ext uri="{FF2B5EF4-FFF2-40B4-BE49-F238E27FC236}">
                <a16:creationId xmlns:a16="http://schemas.microsoft.com/office/drawing/2014/main" id="{643694C3-7EE3-8A85-9BAE-89A247FC2AF1}"/>
              </a:ext>
            </a:extLst>
          </p:cNvPr>
          <p:cNvSpPr/>
          <p:nvPr/>
        </p:nvSpPr>
        <p:spPr>
          <a:xfrm>
            <a:off x="3727174" y="1892544"/>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25" name="Rectangle 24">
            <a:extLst>
              <a:ext uri="{FF2B5EF4-FFF2-40B4-BE49-F238E27FC236}">
                <a16:creationId xmlns:a16="http://schemas.microsoft.com/office/drawing/2014/main" id="{4A82AE33-6460-D735-7462-9E394CEF62B9}"/>
              </a:ext>
            </a:extLst>
          </p:cNvPr>
          <p:cNvSpPr/>
          <p:nvPr/>
        </p:nvSpPr>
        <p:spPr>
          <a:xfrm>
            <a:off x="6530008" y="134589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27" name="Rectangle 26">
            <a:extLst>
              <a:ext uri="{FF2B5EF4-FFF2-40B4-BE49-F238E27FC236}">
                <a16:creationId xmlns:a16="http://schemas.microsoft.com/office/drawing/2014/main" id="{661029AB-44C1-3998-37AF-E661E54535F7}"/>
              </a:ext>
            </a:extLst>
          </p:cNvPr>
          <p:cNvSpPr/>
          <p:nvPr/>
        </p:nvSpPr>
        <p:spPr>
          <a:xfrm>
            <a:off x="9362659" y="134589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28" name="Rectangle 27">
            <a:extLst>
              <a:ext uri="{FF2B5EF4-FFF2-40B4-BE49-F238E27FC236}">
                <a16:creationId xmlns:a16="http://schemas.microsoft.com/office/drawing/2014/main" id="{D9C2A5F7-476D-8F07-C3D3-942AF6DC516B}"/>
              </a:ext>
            </a:extLst>
          </p:cNvPr>
          <p:cNvSpPr/>
          <p:nvPr/>
        </p:nvSpPr>
        <p:spPr>
          <a:xfrm>
            <a:off x="9362659" y="1892544"/>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29" name="Rectangle 28">
            <a:extLst>
              <a:ext uri="{FF2B5EF4-FFF2-40B4-BE49-F238E27FC236}">
                <a16:creationId xmlns:a16="http://schemas.microsoft.com/office/drawing/2014/main" id="{690F4473-C6C6-C303-B05C-D8CE20364C06}"/>
              </a:ext>
            </a:extLst>
          </p:cNvPr>
          <p:cNvSpPr/>
          <p:nvPr/>
        </p:nvSpPr>
        <p:spPr>
          <a:xfrm>
            <a:off x="861392" y="3154813"/>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30" name="Rectangle 29">
            <a:extLst>
              <a:ext uri="{FF2B5EF4-FFF2-40B4-BE49-F238E27FC236}">
                <a16:creationId xmlns:a16="http://schemas.microsoft.com/office/drawing/2014/main" id="{C0468469-2ACD-9EE7-5090-5318054234C9}"/>
              </a:ext>
            </a:extLst>
          </p:cNvPr>
          <p:cNvSpPr/>
          <p:nvPr/>
        </p:nvSpPr>
        <p:spPr>
          <a:xfrm>
            <a:off x="861392" y="3701465"/>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31" name="Rectangle 30">
            <a:extLst>
              <a:ext uri="{FF2B5EF4-FFF2-40B4-BE49-F238E27FC236}">
                <a16:creationId xmlns:a16="http://schemas.microsoft.com/office/drawing/2014/main" id="{3208B655-6649-3B58-9912-377D1EDA0C3A}"/>
              </a:ext>
            </a:extLst>
          </p:cNvPr>
          <p:cNvSpPr/>
          <p:nvPr/>
        </p:nvSpPr>
        <p:spPr>
          <a:xfrm>
            <a:off x="3697357" y="3154813"/>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32" name="Rectangle 31">
            <a:extLst>
              <a:ext uri="{FF2B5EF4-FFF2-40B4-BE49-F238E27FC236}">
                <a16:creationId xmlns:a16="http://schemas.microsoft.com/office/drawing/2014/main" id="{9A77EB8F-85FF-A649-DDFF-ED717751AECF}"/>
              </a:ext>
            </a:extLst>
          </p:cNvPr>
          <p:cNvSpPr/>
          <p:nvPr/>
        </p:nvSpPr>
        <p:spPr>
          <a:xfrm>
            <a:off x="3697357" y="3701465"/>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33" name="Rectangle 32">
            <a:extLst>
              <a:ext uri="{FF2B5EF4-FFF2-40B4-BE49-F238E27FC236}">
                <a16:creationId xmlns:a16="http://schemas.microsoft.com/office/drawing/2014/main" id="{02166F44-7A17-2615-07BD-45D1485C695F}"/>
              </a:ext>
            </a:extLst>
          </p:cNvPr>
          <p:cNvSpPr/>
          <p:nvPr/>
        </p:nvSpPr>
        <p:spPr>
          <a:xfrm>
            <a:off x="6530008" y="3154813"/>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35" name="Rectangle 34">
            <a:extLst>
              <a:ext uri="{FF2B5EF4-FFF2-40B4-BE49-F238E27FC236}">
                <a16:creationId xmlns:a16="http://schemas.microsoft.com/office/drawing/2014/main" id="{A4E37281-2C9B-8919-4804-922BC8D2223A}"/>
              </a:ext>
            </a:extLst>
          </p:cNvPr>
          <p:cNvSpPr/>
          <p:nvPr/>
        </p:nvSpPr>
        <p:spPr>
          <a:xfrm>
            <a:off x="9362659" y="3154813"/>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37" name="Rectangle 36">
            <a:extLst>
              <a:ext uri="{FF2B5EF4-FFF2-40B4-BE49-F238E27FC236}">
                <a16:creationId xmlns:a16="http://schemas.microsoft.com/office/drawing/2014/main" id="{1EB62996-F945-B286-C9DA-C32E913E7277}"/>
              </a:ext>
            </a:extLst>
          </p:cNvPr>
          <p:cNvSpPr/>
          <p:nvPr/>
        </p:nvSpPr>
        <p:spPr>
          <a:xfrm>
            <a:off x="861392" y="500349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38" name="Rectangle 37">
            <a:extLst>
              <a:ext uri="{FF2B5EF4-FFF2-40B4-BE49-F238E27FC236}">
                <a16:creationId xmlns:a16="http://schemas.microsoft.com/office/drawing/2014/main" id="{7BD0903B-45AC-4D7D-9438-5B4CC715982A}"/>
              </a:ext>
            </a:extLst>
          </p:cNvPr>
          <p:cNvSpPr/>
          <p:nvPr/>
        </p:nvSpPr>
        <p:spPr>
          <a:xfrm>
            <a:off x="861392" y="5550144"/>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39" name="Rectangle 38">
            <a:extLst>
              <a:ext uri="{FF2B5EF4-FFF2-40B4-BE49-F238E27FC236}">
                <a16:creationId xmlns:a16="http://schemas.microsoft.com/office/drawing/2014/main" id="{F73311F0-922F-6B22-1D0A-1DC9F654FE99}"/>
              </a:ext>
            </a:extLst>
          </p:cNvPr>
          <p:cNvSpPr/>
          <p:nvPr/>
        </p:nvSpPr>
        <p:spPr>
          <a:xfrm>
            <a:off x="861392" y="6096797"/>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40" name="Rectangle 39">
            <a:extLst>
              <a:ext uri="{FF2B5EF4-FFF2-40B4-BE49-F238E27FC236}">
                <a16:creationId xmlns:a16="http://schemas.microsoft.com/office/drawing/2014/main" id="{465A4FA8-D86D-BA37-A778-ED86DF6E4127}"/>
              </a:ext>
            </a:extLst>
          </p:cNvPr>
          <p:cNvSpPr/>
          <p:nvPr/>
        </p:nvSpPr>
        <p:spPr>
          <a:xfrm>
            <a:off x="3697357" y="500349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41" name="Rectangle 40">
            <a:extLst>
              <a:ext uri="{FF2B5EF4-FFF2-40B4-BE49-F238E27FC236}">
                <a16:creationId xmlns:a16="http://schemas.microsoft.com/office/drawing/2014/main" id="{B5FF3381-58AE-C31E-BBA9-0607860C14D0}"/>
              </a:ext>
            </a:extLst>
          </p:cNvPr>
          <p:cNvSpPr/>
          <p:nvPr/>
        </p:nvSpPr>
        <p:spPr>
          <a:xfrm>
            <a:off x="6530008" y="500349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42" name="Rectangle 41">
            <a:extLst>
              <a:ext uri="{FF2B5EF4-FFF2-40B4-BE49-F238E27FC236}">
                <a16:creationId xmlns:a16="http://schemas.microsoft.com/office/drawing/2014/main" id="{FAC54D53-F001-CAB2-53AA-98CD8657D655}"/>
              </a:ext>
            </a:extLst>
          </p:cNvPr>
          <p:cNvSpPr/>
          <p:nvPr/>
        </p:nvSpPr>
        <p:spPr>
          <a:xfrm>
            <a:off x="9362659" y="500349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43" name="Google Shape;101;p2">
            <a:extLst>
              <a:ext uri="{FF2B5EF4-FFF2-40B4-BE49-F238E27FC236}">
                <a16:creationId xmlns:a16="http://schemas.microsoft.com/office/drawing/2014/main" id="{D056609B-D6F5-3D75-A8FE-17BB95A3015F}"/>
              </a:ext>
            </a:extLst>
          </p:cNvPr>
          <p:cNvSpPr txBox="1"/>
          <p:nvPr/>
        </p:nvSpPr>
        <p:spPr>
          <a:xfrm>
            <a:off x="5760720" y="60276"/>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Product Release Roadmap Template</a:t>
            </a:r>
            <a:endParaRPr dirty="0"/>
          </a:p>
        </p:txBody>
      </p:sp>
      <p:pic>
        <p:nvPicPr>
          <p:cNvPr id="47" name="Graphic 46" descr="Bug with solid fill">
            <a:extLst>
              <a:ext uri="{FF2B5EF4-FFF2-40B4-BE49-F238E27FC236}">
                <a16:creationId xmlns:a16="http://schemas.microsoft.com/office/drawing/2014/main" id="{82498F48-8FF8-EBDE-EA64-468B080A1A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475" y="3142701"/>
            <a:ext cx="320040" cy="320040"/>
          </a:xfrm>
          <a:prstGeom prst="rect">
            <a:avLst/>
          </a:prstGeom>
        </p:spPr>
      </p:pic>
      <p:pic>
        <p:nvPicPr>
          <p:cNvPr id="49" name="Graphic 48" descr="Stars with solid fill">
            <a:extLst>
              <a:ext uri="{FF2B5EF4-FFF2-40B4-BE49-F238E27FC236}">
                <a16:creationId xmlns:a16="http://schemas.microsoft.com/office/drawing/2014/main" id="{FC7B4D99-1CDF-B422-3679-17D6260DDE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7797" y="1282581"/>
            <a:ext cx="359396" cy="359396"/>
          </a:xfrm>
          <a:prstGeom prst="rect">
            <a:avLst/>
          </a:prstGeom>
        </p:spPr>
      </p:pic>
      <p:pic>
        <p:nvPicPr>
          <p:cNvPr id="51" name="Graphic 50" descr="Megaphone with solid fill">
            <a:extLst>
              <a:ext uri="{FF2B5EF4-FFF2-40B4-BE49-F238E27FC236}">
                <a16:creationId xmlns:a16="http://schemas.microsoft.com/office/drawing/2014/main" id="{865349B4-C634-D804-94CE-170BA151C0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7797" y="4917660"/>
            <a:ext cx="359396" cy="359396"/>
          </a:xfrm>
          <a:prstGeom prst="rect">
            <a:avLst/>
          </a:prstGeom>
        </p:spPr>
      </p:pic>
    </p:spTree>
    <p:extLst>
      <p:ext uri="{BB962C8B-B14F-4D97-AF65-F5344CB8AC3E}">
        <p14:creationId xmlns:p14="http://schemas.microsoft.com/office/powerpoint/2010/main" val="291905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4936</TotalTime>
  <Words>357</Words>
  <Application>Microsoft Macintosh PowerPoint</Application>
  <PresentationFormat>Widescreen</PresentationFormat>
  <Paragraphs>36</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23</cp:revision>
  <cp:lastPrinted>2020-08-31T22:23:58Z</cp:lastPrinted>
  <dcterms:created xsi:type="dcterms:W3CDTF">2020-09-16T17:09:31Z</dcterms:created>
  <dcterms:modified xsi:type="dcterms:W3CDTF">2024-06-13T05:58:49Z</dcterms:modified>
</cp:coreProperties>
</file>