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9"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9FA"/>
    <a:srgbClr val="C1EAFA"/>
    <a:srgbClr val="EBF0B9"/>
    <a:srgbClr val="B8CAD8"/>
    <a:srgbClr val="B1D4DF"/>
    <a:srgbClr val="BEE9DF"/>
    <a:srgbClr val="D7ECBE"/>
    <a:srgbClr val="2E75B6"/>
    <a:srgbClr val="030D8A"/>
    <a:srgbClr val="003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81" autoAdjust="0"/>
    <p:restoredTop sz="96058"/>
  </p:normalViewPr>
  <p:slideViewPr>
    <p:cSldViewPr snapToGrid="0" snapToObjects="1">
      <p:cViewPr varScale="1">
        <p:scale>
          <a:sx n="124" d="100"/>
          <a:sy n="124" d="100"/>
        </p:scale>
        <p:origin x="776" y="16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2JohkOf" TargetMode="External"/><Relationship Id="rId1" Type="http://schemas.openxmlformats.org/officeDocument/2006/relationships/slideLayout" Target="../slideLayouts/slideLayout7.xml"/><Relationship Id="rId5" Type="http://schemas.openxmlformats.org/officeDocument/2006/relationships/hyperlink" Target="https://www.smartsheet.com/try-it?trp=12075&amp;utm_source=template-powerpoint&amp;utm_medium=content&amp;utm_campaign=Simple+Scenario+Planning-powerpoint-12075&amp;lpa=Simple+Scenario+Planning+powerpoint+12075"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4F9FA"/>
        </a:solidFill>
        <a:effectLst/>
      </p:bgPr>
    </p:bg>
    <p:spTree>
      <p:nvGrpSpPr>
        <p:cNvPr id="1" name=""/>
        <p:cNvGrpSpPr/>
        <p:nvPr/>
      </p:nvGrpSpPr>
      <p:grpSpPr>
        <a:xfrm>
          <a:off x="0" y="0"/>
          <a:ext cx="0" cy="0"/>
          <a:chOff x="0" y="0"/>
          <a:chExt cx="0" cy="0"/>
        </a:xfrm>
      </p:grpSpPr>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84823" cy="1107996"/>
          </a:xfrm>
          <a:prstGeom prst="rect">
            <a:avLst/>
          </a:prstGeom>
          <a:noFill/>
          <a:effectLst/>
        </p:spPr>
        <p:txBody>
          <a:bodyPr wrap="square" rtlCol="0">
            <a:spAutoFit/>
          </a:bodyPr>
          <a:lstStyle/>
          <a:p>
            <a:r>
              <a:rPr lang="en-US" sz="3300" b="1" i="0" u="none" strike="noStrike" dirty="0">
                <a:solidFill>
                  <a:schemeClr val="tx1">
                    <a:lumMod val="65000"/>
                    <a:lumOff val="35000"/>
                  </a:schemeClr>
                </a:solidFill>
                <a:effectLst/>
                <a:latin typeface="Century Gothic" panose="020B0502020202020204" pitchFamily="34" charset="0"/>
              </a:rPr>
              <a:t>SIMPLE SCENARIO PLANNING TEMPLATE </a:t>
            </a:r>
            <a:endParaRPr lang="en-US" sz="3300" b="1" dirty="0">
              <a:solidFill>
                <a:schemeClr val="tx1">
                  <a:lumMod val="65000"/>
                  <a:lumOff val="35000"/>
                </a:schemeClr>
              </a:solidFill>
              <a:latin typeface="Century Gothic" panose="020B0502020202020204" pitchFamily="34" charset="0"/>
            </a:endParaRP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79" y="1777626"/>
            <a:ext cx="4079977" cy="4462760"/>
          </a:xfrm>
          <a:prstGeom prst="rect">
            <a:avLst/>
          </a:prstGeom>
          <a:noFill/>
        </p:spPr>
        <p:txBody>
          <a:bodyPr wrap="square" rtlCol="0">
            <a:spAutoFit/>
          </a:bodyPr>
          <a:lstStyle/>
          <a:p>
            <a:pPr algn="l" rtl="0">
              <a:spcBef>
                <a:spcPts val="0"/>
              </a:spcBef>
              <a:spcAft>
                <a:spcPts val="0"/>
              </a:spcAft>
            </a:pPr>
            <a:r>
              <a:rPr lang="en-US" sz="1200" b="1" i="0" u="none" strike="noStrike" dirty="0">
                <a:solidFill>
                  <a:srgbClr val="000000"/>
                </a:solidFill>
                <a:effectLst/>
                <a:latin typeface="Century Gothic" panose="020B0502020202020204" pitchFamily="34" charset="0"/>
              </a:rPr>
              <a:t>When to Use This Template:</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0" i="0" u="none" strike="noStrike" dirty="0">
                <a:solidFill>
                  <a:srgbClr val="000000"/>
                </a:solidFill>
                <a:effectLst/>
                <a:latin typeface="Century Gothic" panose="020B0502020202020204" pitchFamily="34" charset="0"/>
              </a:rPr>
              <a:t>This template is ideal for business strategists, project managers, and team leaders who are navigating through uncertain markets or planning for future business expansions. It's especially useful when you're looking to explore multiple future outcomes to make informed strategic decisions, ensuring your team or organization can adapt to whatever the future holds. </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br>
              <a:rPr lang="en-US" sz="1100" b="0" i="0" u="none" strike="noStrike" dirty="0">
                <a:solidFill>
                  <a:srgbClr val="000000"/>
                </a:solidFill>
                <a:effectLst/>
                <a:latin typeface="Century Gothic" panose="020B0502020202020204" pitchFamily="34" charset="0"/>
              </a:rPr>
            </a:b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1" i="0" u="none" strike="noStrike" dirty="0">
                <a:solidFill>
                  <a:srgbClr val="000000"/>
                </a:solidFill>
                <a:effectLst/>
                <a:latin typeface="Century Gothic" panose="020B0502020202020204" pitchFamily="34" charset="0"/>
              </a:rPr>
              <a:t>Notable Template Features:</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0" i="0" u="none" strike="noStrike" dirty="0">
                <a:solidFill>
                  <a:srgbClr val="000000"/>
                </a:solidFill>
                <a:effectLst/>
                <a:latin typeface="Century Gothic" panose="020B0502020202020204" pitchFamily="34" charset="0"/>
              </a:rPr>
              <a:t>This simple scenario planning template features a straightforward, user-friendly structure that guides you through identifying, analyzing, and preparing for potential future scenarios. It includes sections for defining objectives, exploring driving forces and trends, creating plausible scenarios, and developing action plans. This setup helps users systematically think through and prepare for various future states, enhancing strategic agility and decision-making capabilities. </a:t>
            </a:r>
            <a:br>
              <a:rPr lang="en-US" sz="1100" dirty="0">
                <a:latin typeface="Century Gothic" panose="020B0502020202020204" pitchFamily="34" charset="0"/>
              </a:rPr>
            </a:br>
            <a:br>
              <a:rPr lang="en-US" sz="1100" dirty="0">
                <a:latin typeface="Century Gothic" panose="020B0502020202020204" pitchFamily="34" charset="0"/>
              </a:rPr>
            </a:br>
            <a:endParaRPr lang="en-US" sz="1100" dirty="0">
              <a:latin typeface="Century Gothic" panose="020B0502020202020204" pitchFamily="34" charset="0"/>
            </a:endParaRPr>
          </a:p>
        </p:txBody>
      </p:sp>
      <p:pic>
        <p:nvPicPr>
          <p:cNvPr id="5" name="Picture 4" descr="A diagram with text on it&#10;&#10;Description automatically generated with medium confidence">
            <a:extLst>
              <a:ext uri="{FF2B5EF4-FFF2-40B4-BE49-F238E27FC236}">
                <a16:creationId xmlns:a16="http://schemas.microsoft.com/office/drawing/2014/main" id="{C2233464-F00C-1244-1291-C1A4976944B9}"/>
              </a:ext>
            </a:extLst>
          </p:cNvPr>
          <p:cNvPicPr>
            <a:picLocks noChangeAspect="1"/>
          </p:cNvPicPr>
          <p:nvPr/>
        </p:nvPicPr>
        <p:blipFill>
          <a:blip r:embed="rId4"/>
          <a:stretch>
            <a:fillRect/>
          </a:stretch>
        </p:blipFill>
        <p:spPr>
          <a:xfrm>
            <a:off x="4690565" y="1791953"/>
            <a:ext cx="7184823" cy="4046220"/>
          </a:xfrm>
          <a:prstGeom prst="rect">
            <a:avLst/>
          </a:prstGeom>
          <a:effectLst>
            <a:outerShdw blurRad="139700" dist="73646" dir="2700000" algn="tl" rotWithShape="0">
              <a:prstClr val="black">
                <a:alpha val="40000"/>
              </a:prstClr>
            </a:outerShdw>
          </a:effectLst>
        </p:spPr>
      </p:pic>
      <p:pic>
        <p:nvPicPr>
          <p:cNvPr id="3" name="Picture 2">
            <a:hlinkClick r:id="rId5"/>
            <a:extLst>
              <a:ext uri="{FF2B5EF4-FFF2-40B4-BE49-F238E27FC236}">
                <a16:creationId xmlns:a16="http://schemas.microsoft.com/office/drawing/2014/main" id="{D872F853-2486-0B22-8E0A-E81E4D9086A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4" y="216762"/>
            <a:ext cx="4020774" cy="55798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9580B0-E1A7-25FF-C0DD-1A02010334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E79C30B-0AE3-2397-186C-298537A790C0}"/>
              </a:ext>
            </a:extLst>
          </p:cNvPr>
          <p:cNvSpPr txBox="1"/>
          <p:nvPr/>
        </p:nvSpPr>
        <p:spPr>
          <a:xfrm>
            <a:off x="209891" y="137250"/>
            <a:ext cx="969616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SIMPLE SCENARIO PLANNING TEMPLATE</a:t>
            </a:r>
            <a:endParaRPr lang="en-US" sz="2800" dirty="0">
              <a:solidFill>
                <a:schemeClr val="tx1">
                  <a:lumMod val="65000"/>
                  <a:lumOff val="35000"/>
                </a:schemeClr>
              </a:solidFill>
              <a:latin typeface="Century Gothic" panose="020B0502020202020204" pitchFamily="34" charset="0"/>
            </a:endParaRPr>
          </a:p>
        </p:txBody>
      </p:sp>
      <p:pic>
        <p:nvPicPr>
          <p:cNvPr id="2" name="Picture 1">
            <a:extLst>
              <a:ext uri="{FF2B5EF4-FFF2-40B4-BE49-F238E27FC236}">
                <a16:creationId xmlns:a16="http://schemas.microsoft.com/office/drawing/2014/main" id="{21380F44-B664-32FA-7B2C-0341440D1840}"/>
              </a:ext>
            </a:extLst>
          </p:cNvPr>
          <p:cNvPicPr>
            <a:picLocks noChangeAspect="1"/>
          </p:cNvPicPr>
          <p:nvPr/>
        </p:nvPicPr>
        <p:blipFill rotWithShape="1">
          <a:blip r:embed="rId2">
            <a:extLst>
              <a:ext uri="{28A0092B-C50C-407E-A947-70E740481C1C}">
                <a14:useLocalDpi xmlns:a14="http://schemas.microsoft.com/office/drawing/2010/main" val="0"/>
              </a:ext>
            </a:extLst>
          </a:blip>
          <a:srcRect b="6452"/>
          <a:stretch/>
        </p:blipFill>
        <p:spPr bwMode="auto">
          <a:xfrm>
            <a:off x="290512" y="690287"/>
            <a:ext cx="11647698" cy="850278"/>
          </a:xfrm>
          <a:prstGeom prst="rect">
            <a:avLst/>
          </a:prstGeom>
          <a:ln>
            <a:noFill/>
          </a:ln>
          <a:extLst>
            <a:ext uri="{53640926-AAD7-44D8-BBD7-CCE9431645EC}">
              <a14:shadowObscured xmlns:a14="http://schemas.microsoft.com/office/drawing/2010/main"/>
            </a:ext>
          </a:extLst>
        </p:spPr>
      </p:pic>
      <p:graphicFrame>
        <p:nvGraphicFramePr>
          <p:cNvPr id="4" name="Table 3">
            <a:extLst>
              <a:ext uri="{FF2B5EF4-FFF2-40B4-BE49-F238E27FC236}">
                <a16:creationId xmlns:a16="http://schemas.microsoft.com/office/drawing/2014/main" id="{617D1663-1CF5-160C-AAFB-9A30DD8D7A18}"/>
              </a:ext>
            </a:extLst>
          </p:cNvPr>
          <p:cNvGraphicFramePr>
            <a:graphicFrameLocks noGrp="1"/>
          </p:cNvGraphicFramePr>
          <p:nvPr>
            <p:extLst>
              <p:ext uri="{D42A27DB-BD31-4B8C-83A1-F6EECF244321}">
                <p14:modId xmlns:p14="http://schemas.microsoft.com/office/powerpoint/2010/main" val="104573964"/>
              </p:ext>
            </p:extLst>
          </p:nvPr>
        </p:nvGraphicFramePr>
        <p:xfrm>
          <a:off x="290512" y="1510748"/>
          <a:ext cx="11647698" cy="4909932"/>
        </p:xfrm>
        <a:graphic>
          <a:graphicData uri="http://schemas.openxmlformats.org/drawingml/2006/table">
            <a:tbl>
              <a:tblPr firstRow="1" firstCol="1" bandRow="1">
                <a:tableStyleId>{5C22544A-7EE6-4342-B048-85BDC9FD1C3A}</a:tableStyleId>
              </a:tblPr>
              <a:tblGrid>
                <a:gridCol w="1941283">
                  <a:extLst>
                    <a:ext uri="{9D8B030D-6E8A-4147-A177-3AD203B41FA5}">
                      <a16:colId xmlns:a16="http://schemas.microsoft.com/office/drawing/2014/main" val="3571133271"/>
                    </a:ext>
                  </a:extLst>
                </a:gridCol>
                <a:gridCol w="1941283">
                  <a:extLst>
                    <a:ext uri="{9D8B030D-6E8A-4147-A177-3AD203B41FA5}">
                      <a16:colId xmlns:a16="http://schemas.microsoft.com/office/drawing/2014/main" val="2315131087"/>
                    </a:ext>
                  </a:extLst>
                </a:gridCol>
                <a:gridCol w="1941283">
                  <a:extLst>
                    <a:ext uri="{9D8B030D-6E8A-4147-A177-3AD203B41FA5}">
                      <a16:colId xmlns:a16="http://schemas.microsoft.com/office/drawing/2014/main" val="4187211236"/>
                    </a:ext>
                  </a:extLst>
                </a:gridCol>
                <a:gridCol w="1941283">
                  <a:extLst>
                    <a:ext uri="{9D8B030D-6E8A-4147-A177-3AD203B41FA5}">
                      <a16:colId xmlns:a16="http://schemas.microsoft.com/office/drawing/2014/main" val="3700359603"/>
                    </a:ext>
                  </a:extLst>
                </a:gridCol>
                <a:gridCol w="1941283">
                  <a:extLst>
                    <a:ext uri="{9D8B030D-6E8A-4147-A177-3AD203B41FA5}">
                      <a16:colId xmlns:a16="http://schemas.microsoft.com/office/drawing/2014/main" val="703631729"/>
                    </a:ext>
                  </a:extLst>
                </a:gridCol>
                <a:gridCol w="1941283">
                  <a:extLst>
                    <a:ext uri="{9D8B030D-6E8A-4147-A177-3AD203B41FA5}">
                      <a16:colId xmlns:a16="http://schemas.microsoft.com/office/drawing/2014/main" val="83816341"/>
                    </a:ext>
                  </a:extLst>
                </a:gridCol>
              </a:tblGrid>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Prioritize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Identify Drivers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Develop Scenarios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Share Findings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Monitor</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082008240"/>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1511565"/>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Decide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Gather Information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Analyze Implications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Engage Stakeholders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Plan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Adapt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126520152"/>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96982849"/>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Scope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Research Trends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Strategic Options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Internal Alignment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Initiate Projects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Learn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253164220"/>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7538798"/>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Objectives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Stakeholder Insights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Risk Assessment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Expectations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Performance Metrics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162259781"/>
                  </a:ext>
                </a:extLst>
              </a:tr>
              <a:tr h="866033">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51922963"/>
                  </a:ext>
                </a:extLst>
              </a:tr>
            </a:tbl>
          </a:graphicData>
        </a:graphic>
      </p:graphicFrame>
    </p:spTree>
    <p:extLst>
      <p:ext uri="{BB962C8B-B14F-4D97-AF65-F5344CB8AC3E}">
        <p14:creationId xmlns:p14="http://schemas.microsoft.com/office/powerpoint/2010/main" val="377480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1" y="137250"/>
            <a:ext cx="969616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SIMPLE SCENARIO PLANNING TEMPLATE – EXAMPLE</a:t>
            </a:r>
            <a:endParaRPr lang="en-US" sz="2800" dirty="0">
              <a:solidFill>
                <a:schemeClr val="tx1">
                  <a:lumMod val="65000"/>
                  <a:lumOff val="35000"/>
                </a:schemeClr>
              </a:solidFill>
              <a:latin typeface="Century Gothic" panose="020B0502020202020204" pitchFamily="34" charset="0"/>
            </a:endParaRPr>
          </a:p>
        </p:txBody>
      </p:sp>
      <p:pic>
        <p:nvPicPr>
          <p:cNvPr id="2" name="Picture 1">
            <a:extLst>
              <a:ext uri="{FF2B5EF4-FFF2-40B4-BE49-F238E27FC236}">
                <a16:creationId xmlns:a16="http://schemas.microsoft.com/office/drawing/2014/main" id="{3E2BA0E7-3A66-A6B6-DD3A-12B36344D43C}"/>
              </a:ext>
            </a:extLst>
          </p:cNvPr>
          <p:cNvPicPr>
            <a:picLocks noChangeAspect="1"/>
          </p:cNvPicPr>
          <p:nvPr/>
        </p:nvPicPr>
        <p:blipFill rotWithShape="1">
          <a:blip r:embed="rId2">
            <a:extLst>
              <a:ext uri="{28A0092B-C50C-407E-A947-70E740481C1C}">
                <a14:useLocalDpi xmlns:a14="http://schemas.microsoft.com/office/drawing/2010/main" val="0"/>
              </a:ext>
            </a:extLst>
          </a:blip>
          <a:srcRect b="6452"/>
          <a:stretch/>
        </p:blipFill>
        <p:spPr bwMode="auto">
          <a:xfrm>
            <a:off x="290512" y="690287"/>
            <a:ext cx="11647698" cy="850278"/>
          </a:xfrm>
          <a:prstGeom prst="rect">
            <a:avLst/>
          </a:prstGeom>
          <a:ln>
            <a:noFill/>
          </a:ln>
          <a:extLst>
            <a:ext uri="{53640926-AAD7-44D8-BBD7-CCE9431645EC}">
              <a14:shadowObscured xmlns:a14="http://schemas.microsoft.com/office/drawing/2010/main"/>
            </a:ext>
          </a:extLst>
        </p:spPr>
      </p:pic>
      <p:graphicFrame>
        <p:nvGraphicFramePr>
          <p:cNvPr id="4" name="Table 3">
            <a:extLst>
              <a:ext uri="{FF2B5EF4-FFF2-40B4-BE49-F238E27FC236}">
                <a16:creationId xmlns:a16="http://schemas.microsoft.com/office/drawing/2014/main" id="{DC9A8CD4-0527-7DD7-A382-91B955854FC4}"/>
              </a:ext>
            </a:extLst>
          </p:cNvPr>
          <p:cNvGraphicFramePr>
            <a:graphicFrameLocks noGrp="1"/>
          </p:cNvGraphicFramePr>
          <p:nvPr>
            <p:extLst>
              <p:ext uri="{D42A27DB-BD31-4B8C-83A1-F6EECF244321}">
                <p14:modId xmlns:p14="http://schemas.microsoft.com/office/powerpoint/2010/main" val="2333828828"/>
              </p:ext>
            </p:extLst>
          </p:nvPr>
        </p:nvGraphicFramePr>
        <p:xfrm>
          <a:off x="290512" y="1510748"/>
          <a:ext cx="11647698" cy="4909932"/>
        </p:xfrm>
        <a:graphic>
          <a:graphicData uri="http://schemas.openxmlformats.org/drawingml/2006/table">
            <a:tbl>
              <a:tblPr firstRow="1" firstCol="1" bandRow="1">
                <a:tableStyleId>{5C22544A-7EE6-4342-B048-85BDC9FD1C3A}</a:tableStyleId>
              </a:tblPr>
              <a:tblGrid>
                <a:gridCol w="1941283">
                  <a:extLst>
                    <a:ext uri="{9D8B030D-6E8A-4147-A177-3AD203B41FA5}">
                      <a16:colId xmlns:a16="http://schemas.microsoft.com/office/drawing/2014/main" val="3571133271"/>
                    </a:ext>
                  </a:extLst>
                </a:gridCol>
                <a:gridCol w="1941283">
                  <a:extLst>
                    <a:ext uri="{9D8B030D-6E8A-4147-A177-3AD203B41FA5}">
                      <a16:colId xmlns:a16="http://schemas.microsoft.com/office/drawing/2014/main" val="2315131087"/>
                    </a:ext>
                  </a:extLst>
                </a:gridCol>
                <a:gridCol w="1941283">
                  <a:extLst>
                    <a:ext uri="{9D8B030D-6E8A-4147-A177-3AD203B41FA5}">
                      <a16:colId xmlns:a16="http://schemas.microsoft.com/office/drawing/2014/main" val="4187211236"/>
                    </a:ext>
                  </a:extLst>
                </a:gridCol>
                <a:gridCol w="1941283">
                  <a:extLst>
                    <a:ext uri="{9D8B030D-6E8A-4147-A177-3AD203B41FA5}">
                      <a16:colId xmlns:a16="http://schemas.microsoft.com/office/drawing/2014/main" val="3700359603"/>
                    </a:ext>
                  </a:extLst>
                </a:gridCol>
                <a:gridCol w="1941283">
                  <a:extLst>
                    <a:ext uri="{9D8B030D-6E8A-4147-A177-3AD203B41FA5}">
                      <a16:colId xmlns:a16="http://schemas.microsoft.com/office/drawing/2014/main" val="703631729"/>
                    </a:ext>
                  </a:extLst>
                </a:gridCol>
                <a:gridCol w="1941283">
                  <a:extLst>
                    <a:ext uri="{9D8B030D-6E8A-4147-A177-3AD203B41FA5}">
                      <a16:colId xmlns:a16="http://schemas.microsoft.com/office/drawing/2014/main" val="83816341"/>
                    </a:ext>
                  </a:extLst>
                </a:gridCol>
              </a:tblGrid>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Prioritize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Identify Drivers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Develop Scenarios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Share Findings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Monitor</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082008240"/>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Identify critical strategic issues or opportunities that need addressing.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Recognize key external forces that could impact future scenarios.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Construct several plausible and diverse future scenarios.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Present the developed scenarios and their implications to stakeholders.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Finalize the strategic plans that address the most relevant scenarios.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Set up systems to continuously monitor the environment for changes.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1511565"/>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Decide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Gather Information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Analyze Implications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Engage Stakeholders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Plan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Adapt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126520152"/>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Set clear objectives for the scenario planning exercise.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Collect relevant data and insights on the identified drivers.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Evaluate the impact of each scenario on the organization.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Facilitate discussions to refine scenarios and strategies.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Detail the implementation plans, including the timelines, budgets, and resource allocations for priority scenarios.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Create processes for adapting strategies based on new information.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96982849"/>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Scope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Research Trends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Strategic Options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Internal Alignment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Initiate Projects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Learn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253164220"/>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Determine the boundaries of the scenario planning, including the time frame and areas of focus.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Analyze broader trends that could influence the scenarios.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Outline potential strategies for each scenario.</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Ensure that the scenarios and strategic responses align with the organization.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Start projects or pilots to test strategies or assumptions. Launch initiatives based on strategic planning.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Institutionalize what you’ve learned from the scenario planning process.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7538798"/>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Objectives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Stakeholder Insights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Risk Assessment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Expectations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Performance Metrics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162259781"/>
                  </a:ext>
                </a:extLst>
              </a:tr>
              <a:tr h="866033">
                <a:tc>
                  <a:txBody>
                    <a:bodyPr/>
                    <a:lstStyle/>
                    <a:p>
                      <a:pPr marL="0" marR="0">
                        <a:spcBef>
                          <a:spcPts val="0"/>
                        </a:spcBef>
                        <a:spcAft>
                          <a:spcPts val="0"/>
                        </a:spcAft>
                      </a:pPr>
                      <a:r>
                        <a:rPr lang="en-US" sz="900" b="0">
                          <a:solidFill>
                            <a:schemeClr val="tx1"/>
                          </a:solidFill>
                          <a:effectLst/>
                          <a:latin typeface="Century Gothic" panose="020B0502020202020204" pitchFamily="34" charset="0"/>
                        </a:rPr>
                        <a:t>Specify what the organization aims to achieve through scenario planning.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Gather input and perspectives from various stakeholders.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Assess the risks associated with each scenario.</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Communicate the strategic framework and responsibilities across teams.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Define clear KPIs to measure the success of strategies and projects against scenario expectations.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 </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51922963"/>
                  </a:ext>
                </a:extLst>
              </a:tr>
            </a:tbl>
          </a:graphicData>
        </a:graphic>
      </p:graphicFrame>
    </p:spTree>
    <p:extLst>
      <p:ext uri="{BB962C8B-B14F-4D97-AF65-F5344CB8AC3E}">
        <p14:creationId xmlns:p14="http://schemas.microsoft.com/office/powerpoint/2010/main" val="149289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7391</TotalTime>
  <Words>572</Words>
  <Application>Microsoft Macintosh PowerPoint</Application>
  <PresentationFormat>Widescreen</PresentationFormat>
  <Paragraphs>84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Office81</cp:lastModifiedBy>
  <cp:revision>107</cp:revision>
  <cp:lastPrinted>2020-08-31T22:23:58Z</cp:lastPrinted>
  <dcterms:created xsi:type="dcterms:W3CDTF">2021-07-07T23:54:57Z</dcterms:created>
  <dcterms:modified xsi:type="dcterms:W3CDTF">2024-06-07T20:32:31Z</dcterms:modified>
</cp:coreProperties>
</file>