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342" r:id="rId2"/>
    <p:sldId id="354" r:id="rId3"/>
    <p:sldId id="353" r:id="rId4"/>
    <p:sldId id="368" r:id="rId5"/>
    <p:sldId id="380" r:id="rId6"/>
    <p:sldId id="381" r:id="rId7"/>
    <p:sldId id="385" r:id="rId8"/>
    <p:sldId id="382" r:id="rId9"/>
    <p:sldId id="386" r:id="rId10"/>
    <p:sldId id="383" r:id="rId11"/>
    <p:sldId id="384" r:id="rId12"/>
    <p:sldId id="29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D32"/>
    <a:srgbClr val="2ADCD1"/>
    <a:srgbClr val="FFC72C"/>
    <a:srgbClr val="E10600"/>
    <a:srgbClr val="F0A622"/>
    <a:srgbClr val="2A75D1"/>
    <a:srgbClr val="349D73"/>
    <a:srgbClr val="003059"/>
    <a:srgbClr val="455264"/>
    <a:srgbClr val="FCF1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66" autoAdjust="0"/>
    <p:restoredTop sz="86447"/>
  </p:normalViewPr>
  <p:slideViewPr>
    <p:cSldViewPr snapToGrid="0" snapToObjects="1">
      <p:cViewPr varScale="1">
        <p:scale>
          <a:sx n="128" d="100"/>
          <a:sy n="128" d="100"/>
        </p:scale>
        <p:origin x="768" y="176"/>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6/16/24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055359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242678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2627527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682813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962355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831970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408372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4158600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6/16/24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6/16/24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6/16/24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6/16/24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6/16/24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6/16/24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6/16/24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www.smartsheet.com/try-it?trp=11866&amp;utm_source=template-powerpoint&amp;utm_medium=content&amp;utm_campaign=Brand+Style+Guide-powerpoint-11866&amp;lpa=Brand+Style+Guide+powerpoint+11866" TargetMode="Externa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4.tiff"/><Relationship Id="rId3" Type="http://schemas.openxmlformats.org/officeDocument/2006/relationships/image" Target="../media/image29.tiff"/><Relationship Id="rId7" Type="http://schemas.openxmlformats.org/officeDocument/2006/relationships/image" Target="../media/image33.tif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2.tiff"/><Relationship Id="rId5" Type="http://schemas.openxmlformats.org/officeDocument/2006/relationships/image" Target="../media/image31.tiff"/><Relationship Id="rId4" Type="http://schemas.openxmlformats.org/officeDocument/2006/relationships/image" Target="../media/image30.tiff"/><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png"/><Relationship Id="rId7"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4.xml"/><Relationship Id="rId4" Type="http://schemas.openxmlformats.org/officeDocument/2006/relationships/slide" Target="slide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1AE65A14-F267-A448-B5E0-4329D1561F45}"/>
              </a:ext>
            </a:extLst>
          </p:cNvPr>
          <p:cNvPicPr>
            <a:picLocks noChangeAspect="1"/>
          </p:cNvPicPr>
          <p:nvPr/>
        </p:nvPicPr>
        <p:blipFill>
          <a:blip r:embed="rId2"/>
          <a:stretch>
            <a:fillRect/>
          </a:stretch>
        </p:blipFill>
        <p:spPr>
          <a:xfrm>
            <a:off x="6942077" y="255512"/>
            <a:ext cx="4997547" cy="604200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950745" cy="430887"/>
          </a:xfrm>
          <a:prstGeom prst="rect">
            <a:avLst/>
          </a:prstGeom>
          <a:noFill/>
        </p:spPr>
        <p:txBody>
          <a:bodyPr wrap="square" rtlCol="0">
            <a:spAutoFit/>
          </a:bodyPr>
          <a:lstStyle/>
          <a:p>
            <a:r>
              <a:rPr lang="en-US" sz="2200" b="1" dirty="0">
                <a:solidFill>
                  <a:schemeClr val="tx1">
                    <a:lumMod val="75000"/>
                    <a:lumOff val="25000"/>
                  </a:schemeClr>
                </a:solidFill>
                <a:latin typeface="Century Gothic" panose="020B0502020202020204" pitchFamily="34" charset="0"/>
              </a:rPr>
              <a:t>BRAND STYLE GUIDE TEMPLATE</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STYLE GUIDE</a:t>
            </a:r>
            <a:endParaRPr lang="en-US" dirty="0">
              <a:solidFill>
                <a:schemeClr val="bg1"/>
              </a:solidFill>
              <a:latin typeface="Century Gothic" panose="020B0502020202020204" pitchFamily="34" charset="0"/>
              <a:ea typeface="Arial" charset="0"/>
              <a:cs typeface="Arial" charset="0"/>
            </a:endParaRP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1" y="4861115"/>
            <a:ext cx="8138087" cy="1384995"/>
          </a:xfrm>
          <a:prstGeom prst="rect">
            <a:avLst/>
          </a:prstGeom>
          <a:noFill/>
        </p:spPr>
        <p:txBody>
          <a:bodyPr wrap="square" rtlCol="0">
            <a:spAutoFit/>
          </a:bodyPr>
          <a:lstStyle/>
          <a:p>
            <a:r>
              <a:rPr lang="en-US" sz="3600" dirty="0">
                <a:solidFill>
                  <a:schemeClr val="tx2">
                    <a:lumMod val="50000"/>
                  </a:schemeClr>
                </a:solidFill>
                <a:latin typeface="Century Gothic" panose="020B0502020202020204" pitchFamily="34" charset="0"/>
              </a:rPr>
              <a:t>BRAND STYLE GUIDE</a:t>
            </a:r>
          </a:p>
          <a:p>
            <a:r>
              <a:rPr lang="en-US" sz="2000" dirty="0">
                <a:solidFill>
                  <a:schemeClr val="tx2"/>
                </a:solidFill>
                <a:latin typeface="Century Gothic" panose="020B0502020202020204" pitchFamily="34" charset="0"/>
              </a:rPr>
              <a:t> </a:t>
            </a:r>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r>
              <a:rPr lang="en-US" sz="1400" dirty="0">
                <a:solidFill>
                  <a:schemeClr val="bg1">
                    <a:lumMod val="50000"/>
                  </a:schemeClr>
                </a:solidFill>
                <a:latin typeface="Century Gothic" panose="020B0502020202020204" pitchFamily="34" charset="0"/>
              </a:rPr>
              <a:t>©20XX. All Rights Reserved Your Organization.</a:t>
            </a:r>
          </a:p>
        </p:txBody>
      </p:sp>
      <p:grpSp>
        <p:nvGrpSpPr>
          <p:cNvPr id="10" name="Group 9">
            <a:extLst>
              <a:ext uri="{FF2B5EF4-FFF2-40B4-BE49-F238E27FC236}">
                <a16:creationId xmlns:a16="http://schemas.microsoft.com/office/drawing/2014/main" id="{6AE8DCBF-448C-AD45-B510-7237A4405E1C}"/>
              </a:ext>
            </a:extLst>
          </p:cNvPr>
          <p:cNvGrpSpPr/>
          <p:nvPr/>
        </p:nvGrpSpPr>
        <p:grpSpPr>
          <a:xfrm>
            <a:off x="552991" y="866579"/>
            <a:ext cx="3813735" cy="3758772"/>
            <a:chOff x="8691079" y="2905927"/>
            <a:chExt cx="2975771" cy="2932884"/>
          </a:xfrm>
        </p:grpSpPr>
        <p:sp>
          <p:nvSpPr>
            <p:cNvPr id="11" name="Oval 10">
              <a:extLst>
                <a:ext uri="{FF2B5EF4-FFF2-40B4-BE49-F238E27FC236}">
                  <a16:creationId xmlns:a16="http://schemas.microsoft.com/office/drawing/2014/main" id="{9CAC6470-2B2D-5C47-8938-DC548E94AC68}"/>
                </a:ext>
              </a:extLst>
            </p:cNvPr>
            <p:cNvSpPr/>
            <p:nvPr/>
          </p:nvSpPr>
          <p:spPr>
            <a:xfrm>
              <a:off x="8691080" y="2913827"/>
              <a:ext cx="2932884" cy="2890404"/>
            </a:xfrm>
            <a:prstGeom prst="ellipse">
              <a:avLst/>
            </a:prstGeom>
            <a:gradFill>
              <a:gsLst>
                <a:gs pos="0">
                  <a:schemeClr val="tx2">
                    <a:lumMod val="20000"/>
                    <a:lumOff val="80000"/>
                  </a:schemeClr>
                </a:gs>
                <a:gs pos="100000">
                  <a:schemeClr val="tx2">
                    <a:lumMod val="40000"/>
                    <a:lumOff val="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Sphere">
              <a:extLst>
                <a:ext uri="{FF2B5EF4-FFF2-40B4-BE49-F238E27FC236}">
                  <a16:creationId xmlns:a16="http://schemas.microsoft.com/office/drawing/2014/main" id="{A2DE8716-EFBB-D949-8304-0C61B76E5B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91079" y="2905927"/>
              <a:ext cx="2932884" cy="2932884"/>
            </a:xfrm>
            <a:prstGeom prst="rect">
              <a:avLst/>
            </a:prstGeom>
          </p:spPr>
        </p:pic>
        <p:sp>
          <p:nvSpPr>
            <p:cNvPr id="13" name="TextBox 12">
              <a:extLst>
                <a:ext uri="{FF2B5EF4-FFF2-40B4-BE49-F238E27FC236}">
                  <a16:creationId xmlns:a16="http://schemas.microsoft.com/office/drawing/2014/main" id="{8893A57A-2F49-9146-9CC4-489A6AF37BC7}"/>
                </a:ext>
              </a:extLst>
            </p:cNvPr>
            <p:cNvSpPr txBox="1"/>
            <p:nvPr/>
          </p:nvSpPr>
          <p:spPr>
            <a:xfrm>
              <a:off x="8691079" y="3522919"/>
              <a:ext cx="2947929" cy="936589"/>
            </a:xfrm>
            <a:prstGeom prst="rect">
              <a:avLst/>
            </a:prstGeom>
            <a:noFill/>
            <a:effectLst>
              <a:outerShdw blurRad="50800" dist="38100" dir="2700000" algn="tl" rotWithShape="0">
                <a:prstClr val="black">
                  <a:alpha val="31000"/>
                </a:prstClr>
              </a:outerShdw>
            </a:effectLst>
          </p:spPr>
          <p:txBody>
            <a:bodyPr wrap="square" rtlCol="0">
              <a:spAutoFit/>
            </a:bodyPr>
            <a:lstStyle/>
            <a:p>
              <a:pPr algn="ctr"/>
              <a:r>
                <a:rPr lang="en-US" sz="7200" b="1" dirty="0">
                  <a:solidFill>
                    <a:schemeClr val="bg1"/>
                  </a:solidFill>
                  <a:latin typeface="Century Gothic" panose="020B0502020202020204" pitchFamily="34" charset="0"/>
                </a:rPr>
                <a:t>YOUR</a:t>
              </a:r>
            </a:p>
          </p:txBody>
        </p:sp>
        <p:sp>
          <p:nvSpPr>
            <p:cNvPr id="14" name="TextBox 13">
              <a:extLst>
                <a:ext uri="{FF2B5EF4-FFF2-40B4-BE49-F238E27FC236}">
                  <a16:creationId xmlns:a16="http://schemas.microsoft.com/office/drawing/2014/main" id="{37F19312-F8F1-4B4F-9DAE-27D355366D66}"/>
                </a:ext>
              </a:extLst>
            </p:cNvPr>
            <p:cNvSpPr txBox="1"/>
            <p:nvPr/>
          </p:nvSpPr>
          <p:spPr>
            <a:xfrm>
              <a:off x="8718921" y="4229046"/>
              <a:ext cx="2947929" cy="1032649"/>
            </a:xfrm>
            <a:prstGeom prst="rect">
              <a:avLst/>
            </a:prstGeom>
            <a:noFill/>
            <a:effectLst>
              <a:outerShdw blurRad="63500" dist="38100" dir="2700000" algn="tl" rotWithShape="0">
                <a:prstClr val="black">
                  <a:alpha val="40000"/>
                </a:prstClr>
              </a:outerShdw>
            </a:effectLst>
          </p:spPr>
          <p:txBody>
            <a:bodyPr wrap="square" rtlCol="0">
              <a:spAutoFit/>
            </a:bodyPr>
            <a:lstStyle/>
            <a:p>
              <a:pPr algn="ctr"/>
              <a:r>
                <a:rPr lang="en-US" sz="8000" b="1" dirty="0">
                  <a:solidFill>
                    <a:schemeClr val="bg1"/>
                  </a:solidFill>
                  <a:latin typeface="Century Gothic" panose="020B0502020202020204" pitchFamily="34" charset="0"/>
                </a:rPr>
                <a:t>LOGO</a:t>
              </a:r>
            </a:p>
          </p:txBody>
        </p:sp>
      </p:grpSp>
      <p:pic>
        <p:nvPicPr>
          <p:cNvPr id="2" name="Picture 1">
            <a:hlinkClick r:id="rId5"/>
            <a:extLst>
              <a:ext uri="{FF2B5EF4-FFF2-40B4-BE49-F238E27FC236}">
                <a16:creationId xmlns:a16="http://schemas.microsoft.com/office/drawing/2014/main" id="{F706F8C1-097E-F5EB-329D-67B41F2BBBD0}"/>
              </a:ext>
            </a:extLst>
          </p:cNvPr>
          <p:cNvPicPr>
            <a:picLocks noChangeAspect="1"/>
          </p:cNvPicPr>
          <p:nvPr/>
        </p:nvPicPr>
        <p:blipFill>
          <a:blip r:embed="rId6"/>
          <a:stretch>
            <a:fillRect/>
          </a:stretch>
        </p:blipFill>
        <p:spPr>
          <a:xfrm>
            <a:off x="7775990" y="253847"/>
            <a:ext cx="3060700" cy="444500"/>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hape&#10;&#10;Description automatically generated">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135521" cy="46166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7. Clearance</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CLEARANCE</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020857"/>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Give the logo some room to breathe. The logo should be allowed some clear space around the entire lockup. This will provide proper spacing for its character ascenders. Below is the minimum amount of clearance, but more is preferred. </a:t>
            </a:r>
          </a:p>
        </p:txBody>
      </p:sp>
      <p:pic>
        <p:nvPicPr>
          <p:cNvPr id="8" name="Picture 7" descr="Graphical user interface, application&#10;&#10;Description automatically generated">
            <a:extLst>
              <a:ext uri="{FF2B5EF4-FFF2-40B4-BE49-F238E27FC236}">
                <a16:creationId xmlns:a16="http://schemas.microsoft.com/office/drawing/2014/main" id="{DA62591A-DF9E-FB4D-A540-97DB400CFE51}"/>
              </a:ext>
            </a:extLst>
          </p:cNvPr>
          <p:cNvPicPr>
            <a:picLocks noChangeAspect="1"/>
          </p:cNvPicPr>
          <p:nvPr/>
        </p:nvPicPr>
        <p:blipFill>
          <a:blip r:embed="rId4"/>
          <a:stretch>
            <a:fillRect/>
          </a:stretch>
        </p:blipFill>
        <p:spPr>
          <a:xfrm>
            <a:off x="444759" y="2604702"/>
            <a:ext cx="10731500" cy="2463800"/>
          </a:xfrm>
          <a:prstGeom prst="rect">
            <a:avLst/>
          </a:prstGeom>
        </p:spPr>
      </p:pic>
    </p:spTree>
    <p:extLst>
      <p:ext uri="{BB962C8B-B14F-4D97-AF65-F5344CB8AC3E}">
        <p14:creationId xmlns:p14="http://schemas.microsoft.com/office/powerpoint/2010/main" val="4160940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895344" cy="46166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8. Incorrect Usage</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INCORRECT USAGE</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710065"/>
            <a:ext cx="8283454"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Please use the logos as they are provided in these guidelines. Don’t alter the logo.</a:t>
            </a:r>
          </a:p>
        </p:txBody>
      </p:sp>
      <p:sp>
        <p:nvSpPr>
          <p:cNvPr id="11" name="TextBox 10">
            <a:extLst>
              <a:ext uri="{FF2B5EF4-FFF2-40B4-BE49-F238E27FC236}">
                <a16:creationId xmlns:a16="http://schemas.microsoft.com/office/drawing/2014/main" id="{F60D916A-4CF6-BE45-AB82-BB2C19FFD3E4}"/>
              </a:ext>
            </a:extLst>
          </p:cNvPr>
          <p:cNvSpPr txBox="1"/>
          <p:nvPr/>
        </p:nvSpPr>
        <p:spPr>
          <a:xfrm>
            <a:off x="884903" y="2573010"/>
            <a:ext cx="835485"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Skew</a:t>
            </a:r>
          </a:p>
        </p:txBody>
      </p:sp>
      <p:sp>
        <p:nvSpPr>
          <p:cNvPr id="12" name="Rectangle 11">
            <a:extLst>
              <a:ext uri="{FF2B5EF4-FFF2-40B4-BE49-F238E27FC236}">
                <a16:creationId xmlns:a16="http://schemas.microsoft.com/office/drawing/2014/main" id="{1FE19A61-7739-C14B-87B6-5CF2A0DFD1F7}"/>
              </a:ext>
            </a:extLst>
          </p:cNvPr>
          <p:cNvSpPr/>
          <p:nvPr/>
        </p:nvSpPr>
        <p:spPr>
          <a:xfrm>
            <a:off x="884903" y="2956702"/>
            <a:ext cx="2153027" cy="584775"/>
          </a:xfrm>
          <a:prstGeom prst="rect">
            <a:avLst/>
          </a:prstGeom>
        </p:spPr>
        <p:txBody>
          <a:bodyPr wrap="square">
            <a:spAutoFit/>
          </a:bodyPr>
          <a:lstStyle/>
          <a:p>
            <a:pPr>
              <a:spcAft>
                <a:spcPts val="1600"/>
              </a:spcAft>
            </a:pPr>
            <a:r>
              <a:rPr lang="en-US" sz="1600" dirty="0">
                <a:latin typeface="Century Gothic" panose="020B0502020202020204" pitchFamily="34" charset="0"/>
              </a:rPr>
              <a:t>Don’t skew or scale disproportionately</a:t>
            </a:r>
          </a:p>
        </p:txBody>
      </p:sp>
      <p:sp>
        <p:nvSpPr>
          <p:cNvPr id="15" name="TextBox 14">
            <a:extLst>
              <a:ext uri="{FF2B5EF4-FFF2-40B4-BE49-F238E27FC236}">
                <a16:creationId xmlns:a16="http://schemas.microsoft.com/office/drawing/2014/main" id="{A0630246-D1E4-214D-B698-63D8290C2965}"/>
              </a:ext>
            </a:extLst>
          </p:cNvPr>
          <p:cNvSpPr txBox="1"/>
          <p:nvPr/>
        </p:nvSpPr>
        <p:spPr>
          <a:xfrm>
            <a:off x="4903665" y="2573010"/>
            <a:ext cx="2013693"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Change colors</a:t>
            </a:r>
          </a:p>
        </p:txBody>
      </p:sp>
      <p:sp>
        <p:nvSpPr>
          <p:cNvPr id="16" name="Rectangle 15">
            <a:extLst>
              <a:ext uri="{FF2B5EF4-FFF2-40B4-BE49-F238E27FC236}">
                <a16:creationId xmlns:a16="http://schemas.microsoft.com/office/drawing/2014/main" id="{47ED6A8D-E6A1-1F4E-BA87-A5FBA0184BE5}"/>
              </a:ext>
            </a:extLst>
          </p:cNvPr>
          <p:cNvSpPr/>
          <p:nvPr/>
        </p:nvSpPr>
        <p:spPr>
          <a:xfrm>
            <a:off x="4903665" y="2956702"/>
            <a:ext cx="2724649" cy="338554"/>
          </a:xfrm>
          <a:prstGeom prst="rect">
            <a:avLst/>
          </a:prstGeom>
        </p:spPr>
        <p:txBody>
          <a:bodyPr wrap="square">
            <a:spAutoFit/>
          </a:bodyPr>
          <a:lstStyle/>
          <a:p>
            <a:pPr>
              <a:spcAft>
                <a:spcPts val="1600"/>
              </a:spcAft>
            </a:pPr>
            <a:r>
              <a:rPr lang="en-US" sz="1600" dirty="0">
                <a:latin typeface="Century Gothic" panose="020B0502020202020204" pitchFamily="34" charset="0"/>
              </a:rPr>
              <a:t>Don’t change the colors</a:t>
            </a:r>
          </a:p>
        </p:txBody>
      </p:sp>
      <p:sp>
        <p:nvSpPr>
          <p:cNvPr id="18" name="TextBox 17">
            <a:extLst>
              <a:ext uri="{FF2B5EF4-FFF2-40B4-BE49-F238E27FC236}">
                <a16:creationId xmlns:a16="http://schemas.microsoft.com/office/drawing/2014/main" id="{24913F0B-216B-9C46-BF4F-21B934DAE498}"/>
              </a:ext>
            </a:extLst>
          </p:cNvPr>
          <p:cNvSpPr txBox="1"/>
          <p:nvPr/>
        </p:nvSpPr>
        <p:spPr>
          <a:xfrm>
            <a:off x="8924012" y="2573010"/>
            <a:ext cx="1316386"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Recreate</a:t>
            </a:r>
          </a:p>
        </p:txBody>
      </p:sp>
      <p:sp>
        <p:nvSpPr>
          <p:cNvPr id="19" name="Rectangle 18">
            <a:extLst>
              <a:ext uri="{FF2B5EF4-FFF2-40B4-BE49-F238E27FC236}">
                <a16:creationId xmlns:a16="http://schemas.microsoft.com/office/drawing/2014/main" id="{BCF5A97E-B7FA-A44D-9555-3CF3FF363823}"/>
              </a:ext>
            </a:extLst>
          </p:cNvPr>
          <p:cNvSpPr/>
          <p:nvPr/>
        </p:nvSpPr>
        <p:spPr>
          <a:xfrm>
            <a:off x="8924012" y="2956702"/>
            <a:ext cx="2724649" cy="584775"/>
          </a:xfrm>
          <a:prstGeom prst="rect">
            <a:avLst/>
          </a:prstGeom>
        </p:spPr>
        <p:txBody>
          <a:bodyPr wrap="square">
            <a:spAutoFit/>
          </a:bodyPr>
          <a:lstStyle/>
          <a:p>
            <a:r>
              <a:rPr lang="en-US" sz="1600" dirty="0">
                <a:latin typeface="Century Gothic" panose="020B0502020202020204" pitchFamily="34" charset="0"/>
              </a:rPr>
              <a:t>Don’t make alterations, additions, or substitutions</a:t>
            </a:r>
          </a:p>
        </p:txBody>
      </p:sp>
      <p:sp>
        <p:nvSpPr>
          <p:cNvPr id="21" name="TextBox 20">
            <a:extLst>
              <a:ext uri="{FF2B5EF4-FFF2-40B4-BE49-F238E27FC236}">
                <a16:creationId xmlns:a16="http://schemas.microsoft.com/office/drawing/2014/main" id="{E6FD11B4-AA73-5944-BE5E-3AB43B4703FF}"/>
              </a:ext>
            </a:extLst>
          </p:cNvPr>
          <p:cNvSpPr txBox="1"/>
          <p:nvPr/>
        </p:nvSpPr>
        <p:spPr>
          <a:xfrm>
            <a:off x="807892" y="5294405"/>
            <a:ext cx="1609736"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Add effects</a:t>
            </a:r>
          </a:p>
        </p:txBody>
      </p:sp>
      <p:sp>
        <p:nvSpPr>
          <p:cNvPr id="22" name="Rectangle 21">
            <a:extLst>
              <a:ext uri="{FF2B5EF4-FFF2-40B4-BE49-F238E27FC236}">
                <a16:creationId xmlns:a16="http://schemas.microsoft.com/office/drawing/2014/main" id="{B8EC3851-2DA0-AA4C-A021-11DD65C6A4F6}"/>
              </a:ext>
            </a:extLst>
          </p:cNvPr>
          <p:cNvSpPr/>
          <p:nvPr/>
        </p:nvSpPr>
        <p:spPr>
          <a:xfrm>
            <a:off x="807891" y="5678097"/>
            <a:ext cx="2846735" cy="584775"/>
          </a:xfrm>
          <a:prstGeom prst="rect">
            <a:avLst/>
          </a:prstGeom>
        </p:spPr>
        <p:txBody>
          <a:bodyPr wrap="square">
            <a:spAutoFit/>
          </a:bodyPr>
          <a:lstStyle/>
          <a:p>
            <a:pPr>
              <a:spcAft>
                <a:spcPts val="1600"/>
              </a:spcAft>
            </a:pPr>
            <a:r>
              <a:rPr lang="en-US" sz="1600" dirty="0">
                <a:latin typeface="Century Gothic" panose="020B0502020202020204" pitchFamily="34" charset="0"/>
              </a:rPr>
              <a:t>Don’t add drop shadows, strokes, or bevels</a:t>
            </a:r>
          </a:p>
        </p:txBody>
      </p:sp>
      <p:sp>
        <p:nvSpPr>
          <p:cNvPr id="24" name="TextBox 23">
            <a:extLst>
              <a:ext uri="{FF2B5EF4-FFF2-40B4-BE49-F238E27FC236}">
                <a16:creationId xmlns:a16="http://schemas.microsoft.com/office/drawing/2014/main" id="{04EA6230-C766-8F44-BDC8-886DBA283D55}"/>
              </a:ext>
            </a:extLst>
          </p:cNvPr>
          <p:cNvSpPr txBox="1"/>
          <p:nvPr/>
        </p:nvSpPr>
        <p:spPr>
          <a:xfrm>
            <a:off x="4826654" y="5294405"/>
            <a:ext cx="2154757"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Alter orientation</a:t>
            </a:r>
          </a:p>
        </p:txBody>
      </p:sp>
      <p:sp>
        <p:nvSpPr>
          <p:cNvPr id="25" name="Rectangle 24">
            <a:extLst>
              <a:ext uri="{FF2B5EF4-FFF2-40B4-BE49-F238E27FC236}">
                <a16:creationId xmlns:a16="http://schemas.microsoft.com/office/drawing/2014/main" id="{1FB1532A-BEDA-454C-A4AC-CFEF862C918D}"/>
              </a:ext>
            </a:extLst>
          </p:cNvPr>
          <p:cNvSpPr/>
          <p:nvPr/>
        </p:nvSpPr>
        <p:spPr>
          <a:xfrm>
            <a:off x="4826654" y="5678097"/>
            <a:ext cx="2946164" cy="584775"/>
          </a:xfrm>
          <a:prstGeom prst="rect">
            <a:avLst/>
          </a:prstGeom>
        </p:spPr>
        <p:txBody>
          <a:bodyPr wrap="square">
            <a:spAutoFit/>
          </a:bodyPr>
          <a:lstStyle/>
          <a:p>
            <a:pPr>
              <a:spcAft>
                <a:spcPts val="1600"/>
              </a:spcAft>
            </a:pPr>
            <a:r>
              <a:rPr lang="en-US" sz="1600" dirty="0">
                <a:latin typeface="Century Gothic" panose="020B0502020202020204" pitchFamily="34" charset="0"/>
              </a:rPr>
              <a:t>Don’t change the orientation</a:t>
            </a:r>
          </a:p>
        </p:txBody>
      </p:sp>
      <p:sp>
        <p:nvSpPr>
          <p:cNvPr id="27" name="TextBox 26">
            <a:extLst>
              <a:ext uri="{FF2B5EF4-FFF2-40B4-BE49-F238E27FC236}">
                <a16:creationId xmlns:a16="http://schemas.microsoft.com/office/drawing/2014/main" id="{308810DF-EF2C-EC4E-A03F-2FB04066042A}"/>
              </a:ext>
            </a:extLst>
          </p:cNvPr>
          <p:cNvSpPr txBox="1"/>
          <p:nvPr/>
        </p:nvSpPr>
        <p:spPr>
          <a:xfrm>
            <a:off x="8847001" y="5294405"/>
            <a:ext cx="3010761"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Use busy backgrounds</a:t>
            </a:r>
          </a:p>
        </p:txBody>
      </p:sp>
      <p:sp>
        <p:nvSpPr>
          <p:cNvPr id="28" name="Rectangle 27">
            <a:extLst>
              <a:ext uri="{FF2B5EF4-FFF2-40B4-BE49-F238E27FC236}">
                <a16:creationId xmlns:a16="http://schemas.microsoft.com/office/drawing/2014/main" id="{FA87CDFF-D31D-7D41-9A54-4110154B273D}"/>
              </a:ext>
            </a:extLst>
          </p:cNvPr>
          <p:cNvSpPr/>
          <p:nvPr/>
        </p:nvSpPr>
        <p:spPr>
          <a:xfrm>
            <a:off x="8847001" y="5678097"/>
            <a:ext cx="2946164" cy="584775"/>
          </a:xfrm>
          <a:prstGeom prst="rect">
            <a:avLst/>
          </a:prstGeom>
        </p:spPr>
        <p:txBody>
          <a:bodyPr wrap="square">
            <a:spAutoFit/>
          </a:bodyPr>
          <a:lstStyle/>
          <a:p>
            <a:r>
              <a:rPr lang="en-US" sz="1600" dirty="0">
                <a:latin typeface="Century Gothic" panose="020B0502020202020204" pitchFamily="34" charset="0"/>
              </a:rPr>
              <a:t>Don’t place on complicated backgrounds</a:t>
            </a:r>
          </a:p>
        </p:txBody>
      </p:sp>
      <p:pic>
        <p:nvPicPr>
          <p:cNvPr id="4" name="Picture 3">
            <a:extLst>
              <a:ext uri="{FF2B5EF4-FFF2-40B4-BE49-F238E27FC236}">
                <a16:creationId xmlns:a16="http://schemas.microsoft.com/office/drawing/2014/main" id="{743C072D-D135-D445-954C-9A18D271C764}"/>
              </a:ext>
            </a:extLst>
          </p:cNvPr>
          <p:cNvPicPr>
            <a:picLocks noChangeAspect="1"/>
          </p:cNvPicPr>
          <p:nvPr/>
        </p:nvPicPr>
        <p:blipFill>
          <a:blip r:embed="rId3"/>
          <a:stretch>
            <a:fillRect/>
          </a:stretch>
        </p:blipFill>
        <p:spPr>
          <a:xfrm>
            <a:off x="367748" y="1557848"/>
            <a:ext cx="2994303" cy="804138"/>
          </a:xfrm>
          <a:prstGeom prst="rect">
            <a:avLst/>
          </a:prstGeom>
        </p:spPr>
      </p:pic>
      <p:pic>
        <p:nvPicPr>
          <p:cNvPr id="29" name="Picture 28">
            <a:extLst>
              <a:ext uri="{FF2B5EF4-FFF2-40B4-BE49-F238E27FC236}">
                <a16:creationId xmlns:a16="http://schemas.microsoft.com/office/drawing/2014/main" id="{8D17F2C0-4782-4749-B97A-54D9A730A35E}"/>
              </a:ext>
            </a:extLst>
          </p:cNvPr>
          <p:cNvPicPr>
            <a:picLocks noChangeAspect="1"/>
          </p:cNvPicPr>
          <p:nvPr/>
        </p:nvPicPr>
        <p:blipFill>
          <a:blip r:embed="rId4"/>
          <a:stretch>
            <a:fillRect/>
          </a:stretch>
        </p:blipFill>
        <p:spPr>
          <a:xfrm>
            <a:off x="4461964" y="1557848"/>
            <a:ext cx="2996291" cy="804672"/>
          </a:xfrm>
          <a:prstGeom prst="rect">
            <a:avLst/>
          </a:prstGeom>
        </p:spPr>
      </p:pic>
      <p:pic>
        <p:nvPicPr>
          <p:cNvPr id="30" name="Picture 29">
            <a:extLst>
              <a:ext uri="{FF2B5EF4-FFF2-40B4-BE49-F238E27FC236}">
                <a16:creationId xmlns:a16="http://schemas.microsoft.com/office/drawing/2014/main" id="{932D895B-BD8A-9047-9E5D-BABAE3558897}"/>
              </a:ext>
            </a:extLst>
          </p:cNvPr>
          <p:cNvPicPr>
            <a:picLocks noChangeAspect="1"/>
          </p:cNvPicPr>
          <p:nvPr/>
        </p:nvPicPr>
        <p:blipFill>
          <a:blip r:embed="rId5"/>
          <a:stretch>
            <a:fillRect/>
          </a:stretch>
        </p:blipFill>
        <p:spPr>
          <a:xfrm>
            <a:off x="8479169" y="1557848"/>
            <a:ext cx="2996291" cy="804672"/>
          </a:xfrm>
          <a:prstGeom prst="rect">
            <a:avLst/>
          </a:prstGeom>
        </p:spPr>
      </p:pic>
      <p:pic>
        <p:nvPicPr>
          <p:cNvPr id="31" name="Picture 30">
            <a:extLst>
              <a:ext uri="{FF2B5EF4-FFF2-40B4-BE49-F238E27FC236}">
                <a16:creationId xmlns:a16="http://schemas.microsoft.com/office/drawing/2014/main" id="{8750EE34-8BD5-FE4E-A00D-F08E423174A9}"/>
              </a:ext>
            </a:extLst>
          </p:cNvPr>
          <p:cNvPicPr>
            <a:picLocks noChangeAspect="1"/>
          </p:cNvPicPr>
          <p:nvPr/>
        </p:nvPicPr>
        <p:blipFill>
          <a:blip r:embed="rId6"/>
          <a:stretch>
            <a:fillRect/>
          </a:stretch>
        </p:blipFill>
        <p:spPr>
          <a:xfrm>
            <a:off x="463270" y="4274262"/>
            <a:ext cx="2996291" cy="804672"/>
          </a:xfrm>
          <a:prstGeom prst="rect">
            <a:avLst/>
          </a:prstGeom>
        </p:spPr>
      </p:pic>
      <p:pic>
        <p:nvPicPr>
          <p:cNvPr id="32" name="Picture 31">
            <a:extLst>
              <a:ext uri="{FF2B5EF4-FFF2-40B4-BE49-F238E27FC236}">
                <a16:creationId xmlns:a16="http://schemas.microsoft.com/office/drawing/2014/main" id="{4D6BB6FE-AA61-6D44-9082-2E89AF86A210}"/>
              </a:ext>
            </a:extLst>
          </p:cNvPr>
          <p:cNvPicPr>
            <a:picLocks noChangeAspect="1"/>
          </p:cNvPicPr>
          <p:nvPr/>
        </p:nvPicPr>
        <p:blipFill>
          <a:blip r:embed="rId7"/>
          <a:stretch>
            <a:fillRect/>
          </a:stretch>
        </p:blipFill>
        <p:spPr>
          <a:xfrm>
            <a:off x="4384953" y="4274262"/>
            <a:ext cx="2996291" cy="804672"/>
          </a:xfrm>
          <a:prstGeom prst="rect">
            <a:avLst/>
          </a:prstGeom>
        </p:spPr>
      </p:pic>
      <p:pic>
        <p:nvPicPr>
          <p:cNvPr id="33" name="Picture 32">
            <a:extLst>
              <a:ext uri="{FF2B5EF4-FFF2-40B4-BE49-F238E27FC236}">
                <a16:creationId xmlns:a16="http://schemas.microsoft.com/office/drawing/2014/main" id="{0729DB3E-69A9-3844-8CB3-8290B0D7679A}"/>
              </a:ext>
            </a:extLst>
          </p:cNvPr>
          <p:cNvPicPr>
            <a:picLocks noChangeAspect="1"/>
          </p:cNvPicPr>
          <p:nvPr/>
        </p:nvPicPr>
        <p:blipFill>
          <a:blip r:embed="rId8"/>
          <a:stretch>
            <a:fillRect/>
          </a:stretch>
        </p:blipFill>
        <p:spPr>
          <a:xfrm>
            <a:off x="8479169" y="4274262"/>
            <a:ext cx="2996291" cy="804672"/>
          </a:xfrm>
          <a:prstGeom prst="rect">
            <a:avLst/>
          </a:prstGeom>
        </p:spPr>
      </p:pic>
      <p:pic>
        <p:nvPicPr>
          <p:cNvPr id="35" name="Picture 34" descr="Icon&#10;&#10;Description automatically generated">
            <a:extLst>
              <a:ext uri="{FF2B5EF4-FFF2-40B4-BE49-F238E27FC236}">
                <a16:creationId xmlns:a16="http://schemas.microsoft.com/office/drawing/2014/main" id="{BB59D5E5-059E-6A45-9E6A-E500745A98D8}"/>
              </a:ext>
            </a:extLst>
          </p:cNvPr>
          <p:cNvPicPr>
            <a:picLocks noChangeAspect="1"/>
          </p:cNvPicPr>
          <p:nvPr/>
        </p:nvPicPr>
        <p:blipFill>
          <a:blip r:embed="rId9"/>
          <a:stretch>
            <a:fillRect/>
          </a:stretch>
        </p:blipFill>
        <p:spPr>
          <a:xfrm>
            <a:off x="437767" y="2583208"/>
            <a:ext cx="365760" cy="365760"/>
          </a:xfrm>
          <a:prstGeom prst="rect">
            <a:avLst/>
          </a:prstGeom>
        </p:spPr>
      </p:pic>
      <p:pic>
        <p:nvPicPr>
          <p:cNvPr id="36" name="Picture 35" descr="Icon&#10;&#10;Description automatically generated">
            <a:extLst>
              <a:ext uri="{FF2B5EF4-FFF2-40B4-BE49-F238E27FC236}">
                <a16:creationId xmlns:a16="http://schemas.microsoft.com/office/drawing/2014/main" id="{AA6AEF12-6CA8-BB47-903A-0F8281BE073B}"/>
              </a:ext>
            </a:extLst>
          </p:cNvPr>
          <p:cNvPicPr>
            <a:picLocks noChangeAspect="1"/>
          </p:cNvPicPr>
          <p:nvPr/>
        </p:nvPicPr>
        <p:blipFill>
          <a:blip r:embed="rId9"/>
          <a:stretch>
            <a:fillRect/>
          </a:stretch>
        </p:blipFill>
        <p:spPr>
          <a:xfrm>
            <a:off x="4505506" y="2583208"/>
            <a:ext cx="365760" cy="365760"/>
          </a:xfrm>
          <a:prstGeom prst="rect">
            <a:avLst/>
          </a:prstGeom>
        </p:spPr>
      </p:pic>
      <p:pic>
        <p:nvPicPr>
          <p:cNvPr id="37" name="Picture 36" descr="Icon&#10;&#10;Description automatically generated">
            <a:extLst>
              <a:ext uri="{FF2B5EF4-FFF2-40B4-BE49-F238E27FC236}">
                <a16:creationId xmlns:a16="http://schemas.microsoft.com/office/drawing/2014/main" id="{8ECC8887-C029-D444-BC2A-6CD1434AC69B}"/>
              </a:ext>
            </a:extLst>
          </p:cNvPr>
          <p:cNvPicPr>
            <a:picLocks noChangeAspect="1"/>
          </p:cNvPicPr>
          <p:nvPr/>
        </p:nvPicPr>
        <p:blipFill>
          <a:blip r:embed="rId9"/>
          <a:stretch>
            <a:fillRect/>
          </a:stretch>
        </p:blipFill>
        <p:spPr>
          <a:xfrm>
            <a:off x="8522711" y="2583208"/>
            <a:ext cx="365760" cy="365760"/>
          </a:xfrm>
          <a:prstGeom prst="rect">
            <a:avLst/>
          </a:prstGeom>
        </p:spPr>
      </p:pic>
      <p:pic>
        <p:nvPicPr>
          <p:cNvPr id="38" name="Picture 37" descr="Icon&#10;&#10;Description automatically generated">
            <a:extLst>
              <a:ext uri="{FF2B5EF4-FFF2-40B4-BE49-F238E27FC236}">
                <a16:creationId xmlns:a16="http://schemas.microsoft.com/office/drawing/2014/main" id="{CA2B917A-E46F-7F46-90D5-F3C1395CC40C}"/>
              </a:ext>
            </a:extLst>
          </p:cNvPr>
          <p:cNvPicPr>
            <a:picLocks noChangeAspect="1"/>
          </p:cNvPicPr>
          <p:nvPr/>
        </p:nvPicPr>
        <p:blipFill>
          <a:blip r:embed="rId9"/>
          <a:stretch>
            <a:fillRect/>
          </a:stretch>
        </p:blipFill>
        <p:spPr>
          <a:xfrm>
            <a:off x="406465" y="5318154"/>
            <a:ext cx="365760" cy="365760"/>
          </a:xfrm>
          <a:prstGeom prst="rect">
            <a:avLst/>
          </a:prstGeom>
        </p:spPr>
      </p:pic>
      <p:pic>
        <p:nvPicPr>
          <p:cNvPr id="39" name="Picture 38" descr="Icon&#10;&#10;Description automatically generated">
            <a:extLst>
              <a:ext uri="{FF2B5EF4-FFF2-40B4-BE49-F238E27FC236}">
                <a16:creationId xmlns:a16="http://schemas.microsoft.com/office/drawing/2014/main" id="{D63C110C-29D4-914D-AC0B-14E8BEA5DF08}"/>
              </a:ext>
            </a:extLst>
          </p:cNvPr>
          <p:cNvPicPr>
            <a:picLocks noChangeAspect="1"/>
          </p:cNvPicPr>
          <p:nvPr/>
        </p:nvPicPr>
        <p:blipFill>
          <a:blip r:embed="rId9"/>
          <a:stretch>
            <a:fillRect/>
          </a:stretch>
        </p:blipFill>
        <p:spPr>
          <a:xfrm>
            <a:off x="4474204" y="5318154"/>
            <a:ext cx="365760" cy="365760"/>
          </a:xfrm>
          <a:prstGeom prst="rect">
            <a:avLst/>
          </a:prstGeom>
        </p:spPr>
      </p:pic>
      <p:pic>
        <p:nvPicPr>
          <p:cNvPr id="40" name="Picture 39" descr="Icon&#10;&#10;Description automatically generated">
            <a:extLst>
              <a:ext uri="{FF2B5EF4-FFF2-40B4-BE49-F238E27FC236}">
                <a16:creationId xmlns:a16="http://schemas.microsoft.com/office/drawing/2014/main" id="{8223DA03-705A-2E4C-9995-27A6780FC31C}"/>
              </a:ext>
            </a:extLst>
          </p:cNvPr>
          <p:cNvPicPr>
            <a:picLocks noChangeAspect="1"/>
          </p:cNvPicPr>
          <p:nvPr/>
        </p:nvPicPr>
        <p:blipFill>
          <a:blip r:embed="rId9"/>
          <a:stretch>
            <a:fillRect/>
          </a:stretch>
        </p:blipFill>
        <p:spPr>
          <a:xfrm>
            <a:off x="8491409" y="5318154"/>
            <a:ext cx="365760" cy="365760"/>
          </a:xfrm>
          <a:prstGeom prst="rect">
            <a:avLst/>
          </a:prstGeom>
        </p:spPr>
      </p:pic>
    </p:spTree>
    <p:extLst>
      <p:ext uri="{BB962C8B-B14F-4D97-AF65-F5344CB8AC3E}">
        <p14:creationId xmlns:p14="http://schemas.microsoft.com/office/powerpoint/2010/main" val="196731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ebergs">
            <a:extLst>
              <a:ext uri="{FF2B5EF4-FFF2-40B4-BE49-F238E27FC236}">
                <a16:creationId xmlns:a16="http://schemas.microsoft.com/office/drawing/2014/main" id="{6EF4E8DE-62C6-B74A-B229-9762B1919CCB}"/>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6000"/>
                    </a14:imgEffect>
                    <a14:imgEffect>
                      <a14:colorTemperature colorTemp="11500"/>
                    </a14:imgEffect>
                    <a14:imgEffect>
                      <a14:saturation sat="47000"/>
                    </a14:imgEffect>
                    <a14:imgEffect>
                      <a14:brightnessContrast bright="25000" contrast="11000"/>
                    </a14:imgEffect>
                  </a14:imgLayer>
                </a14:imgProps>
              </a:ext>
            </a:extLst>
          </a:blip>
          <a:srcRect l="21" r="53651"/>
          <a:stretch/>
        </p:blipFill>
        <p:spPr>
          <a:xfrm>
            <a:off x="5978782" y="0"/>
            <a:ext cx="6213218" cy="6593305"/>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STYLE GUIDE</a:t>
            </a:r>
            <a:endParaRPr lang="en-US" dirty="0">
              <a:solidFill>
                <a:schemeClr val="bg1"/>
              </a:solidFill>
              <a:latin typeface="Century Gothic" panose="020B0502020202020204" pitchFamily="34" charset="0"/>
              <a:ea typeface="Arial" charset="0"/>
              <a:cs typeface="Arial" charset="0"/>
            </a:endParaRPr>
          </a:p>
        </p:txBody>
      </p:sp>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5"/>
          <a:stretch>
            <a:fillRect/>
          </a:stretch>
        </p:blipFill>
        <p:spPr>
          <a:xfrm>
            <a:off x="397796" y="2341718"/>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6"/>
          <a:stretch>
            <a:fillRect/>
          </a:stretch>
        </p:blipFill>
        <p:spPr>
          <a:xfrm>
            <a:off x="397796" y="2887295"/>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7"/>
          <a:stretch>
            <a:fillRect/>
          </a:stretch>
        </p:blipFill>
        <p:spPr>
          <a:xfrm>
            <a:off x="397796" y="3432872"/>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8"/>
          <a:stretch>
            <a:fillRect/>
          </a:stretch>
        </p:blipFill>
        <p:spPr>
          <a:xfrm>
            <a:off x="388209" y="743335"/>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9"/>
          <a:stretch>
            <a:fillRect/>
          </a:stretch>
        </p:blipFill>
        <p:spPr>
          <a:xfrm>
            <a:off x="450526" y="1212214"/>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10"/>
          <a:stretch>
            <a:fillRect/>
          </a:stretch>
        </p:blipFill>
        <p:spPr>
          <a:xfrm>
            <a:off x="397796" y="3978449"/>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1"/>
          <a:stretch>
            <a:fillRect/>
          </a:stretch>
        </p:blipFill>
        <p:spPr>
          <a:xfrm>
            <a:off x="388209" y="1776966"/>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2"/>
          <a:stretch>
            <a:fillRect/>
          </a:stretch>
        </p:blipFill>
        <p:spPr>
          <a:xfrm>
            <a:off x="397796" y="4524027"/>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6" y="5755929"/>
            <a:ext cx="3499292" cy="523220"/>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©20XX. </a:t>
            </a:r>
          </a:p>
          <a:p>
            <a:r>
              <a:rPr lang="en-US" sz="1400" dirty="0">
                <a:solidFill>
                  <a:schemeClr val="tx1">
                    <a:lumMod val="75000"/>
                    <a:lumOff val="25000"/>
                  </a:schemeClr>
                </a:solidFill>
                <a:latin typeface="Century Gothic" panose="020B0502020202020204" pitchFamily="34" charset="0"/>
              </a:rPr>
              <a:t>All Rights Reserved Your Organization.</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74333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286780"/>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183022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373670"/>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291711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/company/smartsheet-com</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460560"/>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00400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547448"/>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Tree>
    <p:extLst>
      <p:ext uri="{BB962C8B-B14F-4D97-AF65-F5344CB8AC3E}">
        <p14:creationId xmlns:p14="http://schemas.microsoft.com/office/powerpoint/2010/main" val="363481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Shape&#10;&#10;Description automatically generated">
            <a:extLst>
              <a:ext uri="{FF2B5EF4-FFF2-40B4-BE49-F238E27FC236}">
                <a16:creationId xmlns:a16="http://schemas.microsoft.com/office/drawing/2014/main" id="{219503DE-DA47-8548-A6B3-EDAA57B7A890}"/>
              </a:ext>
            </a:extLst>
          </p:cNvPr>
          <p:cNvPicPr>
            <a:picLocks noChangeAspect="1"/>
          </p:cNvPicPr>
          <p:nvPr/>
        </p:nvPicPr>
        <p:blipFill>
          <a:blip r:embed="rId3">
            <a:alphaModFix amt="60000"/>
          </a:blip>
          <a:stretch>
            <a:fillRect/>
          </a:stretch>
        </p:blipFill>
        <p:spPr>
          <a:xfrm>
            <a:off x="7984907" y="60699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5294376" y="6477000"/>
            <a:ext cx="645286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STYLE GUIDE  |   TABLE OF CONTENTS</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TABLE OF CONTENTS</a:t>
            </a:r>
          </a:p>
        </p:txBody>
      </p:sp>
      <p:sp>
        <p:nvSpPr>
          <p:cNvPr id="40" name="TextBox 39">
            <a:extLst>
              <a:ext uri="{FF2B5EF4-FFF2-40B4-BE49-F238E27FC236}">
                <a16:creationId xmlns:a16="http://schemas.microsoft.com/office/drawing/2014/main" id="{3D228105-4E93-5547-9BEF-E95CD9F56261}"/>
              </a:ext>
            </a:extLst>
          </p:cNvPr>
          <p:cNvSpPr txBox="1"/>
          <p:nvPr/>
        </p:nvSpPr>
        <p:spPr>
          <a:xfrm>
            <a:off x="936088" y="1390757"/>
            <a:ext cx="2125903" cy="369332"/>
          </a:xfrm>
          <a:prstGeom prst="rect">
            <a:avLst/>
          </a:prstGeom>
          <a:noFill/>
        </p:spPr>
        <p:txBody>
          <a:bodyPr wrap="none" rtlCol="0" anchor="ctr" anchorCtr="0">
            <a:spAutoFit/>
          </a:bodyPr>
          <a:lstStyle/>
          <a:p>
            <a:r>
              <a:rPr lang="en-US" dirty="0">
                <a:latin typeface="Century Gothic" panose="020B0502020202020204" pitchFamily="34" charset="0"/>
                <a:ea typeface="Montserrat Bold" charset="0"/>
                <a:cs typeface="Montserrat Bold" charset="0"/>
              </a:rPr>
              <a:t>Usage Guidelines</a:t>
            </a:r>
          </a:p>
        </p:txBody>
      </p:sp>
      <p:sp>
        <p:nvSpPr>
          <p:cNvPr id="42" name="TextBox 41">
            <a:extLst>
              <a:ext uri="{FF2B5EF4-FFF2-40B4-BE49-F238E27FC236}">
                <a16:creationId xmlns:a16="http://schemas.microsoft.com/office/drawing/2014/main" id="{654ED905-7DF4-7E45-815D-8A6F50BD2A35}"/>
              </a:ext>
            </a:extLst>
          </p:cNvPr>
          <p:cNvSpPr txBox="1"/>
          <p:nvPr/>
        </p:nvSpPr>
        <p:spPr>
          <a:xfrm>
            <a:off x="936088" y="2779833"/>
            <a:ext cx="2424693" cy="369332"/>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Mark Usage DO’s</a:t>
            </a:r>
          </a:p>
        </p:txBody>
      </p:sp>
      <p:sp>
        <p:nvSpPr>
          <p:cNvPr id="44" name="TextBox 43">
            <a:hlinkClick r:id="rId4" action="ppaction://hlinksldjump"/>
            <a:extLst>
              <a:ext uri="{FF2B5EF4-FFF2-40B4-BE49-F238E27FC236}">
                <a16:creationId xmlns:a16="http://schemas.microsoft.com/office/drawing/2014/main" id="{FD3A13C4-E78F-724D-BF30-9B4138762961}"/>
              </a:ext>
            </a:extLst>
          </p:cNvPr>
          <p:cNvSpPr txBox="1"/>
          <p:nvPr/>
        </p:nvSpPr>
        <p:spPr>
          <a:xfrm>
            <a:off x="304279" y="2316182"/>
            <a:ext cx="526106" cy="1010533"/>
          </a:xfrm>
          <a:prstGeom prst="rect">
            <a:avLst/>
          </a:prstGeom>
          <a:noFill/>
        </p:spPr>
        <p:txBody>
          <a:bodyPr wrap="none" tIns="320040" rtlCol="0">
            <a:spAutoFit/>
          </a:bodyPr>
          <a:lstStyle/>
          <a:p>
            <a:pPr algn="r">
              <a:lnSpc>
                <a:spcPts val="5000"/>
              </a:lnSpc>
            </a:pPr>
            <a:r>
              <a:rPr lang="en-US" sz="4800" dirty="0">
                <a:solidFill>
                  <a:srgbClr val="002060"/>
                </a:solidFill>
                <a:latin typeface="Century Gothic" panose="020B0502020202020204" pitchFamily="34" charset="0"/>
                <a:ea typeface="Montserrat Light" charset="0"/>
                <a:cs typeface="Montserrat Light" charset="0"/>
              </a:rPr>
              <a:t>2</a:t>
            </a:r>
          </a:p>
        </p:txBody>
      </p:sp>
      <p:sp>
        <p:nvSpPr>
          <p:cNvPr id="45" name="TextBox 44">
            <a:hlinkClick r:id="rId5" action="ppaction://hlinksldjump"/>
            <a:extLst>
              <a:ext uri="{FF2B5EF4-FFF2-40B4-BE49-F238E27FC236}">
                <a16:creationId xmlns:a16="http://schemas.microsoft.com/office/drawing/2014/main" id="{160EF463-7BA4-C140-B281-29D544D6376D}"/>
              </a:ext>
            </a:extLst>
          </p:cNvPr>
          <p:cNvSpPr txBox="1"/>
          <p:nvPr/>
        </p:nvSpPr>
        <p:spPr>
          <a:xfrm>
            <a:off x="304278" y="3663164"/>
            <a:ext cx="526106" cy="1010533"/>
          </a:xfrm>
          <a:prstGeom prst="rect">
            <a:avLst/>
          </a:prstGeom>
          <a:noFill/>
        </p:spPr>
        <p:txBody>
          <a:bodyPr wrap="none" tIns="320040" rtlCol="0">
            <a:spAutoFit/>
          </a:bodyPr>
          <a:lstStyle/>
          <a:p>
            <a:pPr algn="r">
              <a:lnSpc>
                <a:spcPts val="5000"/>
              </a:lnSpc>
            </a:pPr>
            <a:r>
              <a:rPr lang="en-US" sz="4800" dirty="0">
                <a:solidFill>
                  <a:srgbClr val="002060"/>
                </a:solidFill>
                <a:latin typeface="Century Gothic" panose="020B0502020202020204" pitchFamily="34" charset="0"/>
                <a:ea typeface="Montserrat Light" charset="0"/>
                <a:cs typeface="Montserrat Light" charset="0"/>
              </a:rPr>
              <a:t>3</a:t>
            </a:r>
          </a:p>
        </p:txBody>
      </p:sp>
      <p:sp>
        <p:nvSpPr>
          <p:cNvPr id="46" name="TextBox 45">
            <a:hlinkClick r:id="rId6" action="ppaction://hlinksldjump"/>
            <a:extLst>
              <a:ext uri="{FF2B5EF4-FFF2-40B4-BE49-F238E27FC236}">
                <a16:creationId xmlns:a16="http://schemas.microsoft.com/office/drawing/2014/main" id="{92054AB8-EBC5-1047-AD46-31E6D065CA45}"/>
              </a:ext>
            </a:extLst>
          </p:cNvPr>
          <p:cNvSpPr txBox="1"/>
          <p:nvPr/>
        </p:nvSpPr>
        <p:spPr>
          <a:xfrm>
            <a:off x="304278" y="968339"/>
            <a:ext cx="526106" cy="1010533"/>
          </a:xfrm>
          <a:prstGeom prst="rect">
            <a:avLst/>
          </a:prstGeom>
          <a:noFill/>
        </p:spPr>
        <p:txBody>
          <a:bodyPr wrap="none" tIns="320040" rtlCol="0">
            <a:spAutoFit/>
          </a:bodyPr>
          <a:lstStyle/>
          <a:p>
            <a:pPr algn="r">
              <a:lnSpc>
                <a:spcPts val="5000"/>
              </a:lnSpc>
            </a:pPr>
            <a:r>
              <a:rPr lang="en-US" sz="4800" dirty="0">
                <a:solidFill>
                  <a:srgbClr val="002060"/>
                </a:solidFill>
                <a:latin typeface="Century Gothic" panose="020B0502020202020204" pitchFamily="34" charset="0"/>
                <a:ea typeface="Montserrat Light" charset="0"/>
                <a:cs typeface="Montserrat Light" charset="0"/>
              </a:rPr>
              <a:t>1</a:t>
            </a:r>
          </a:p>
        </p:txBody>
      </p:sp>
      <p:sp>
        <p:nvSpPr>
          <p:cNvPr id="47" name="TextBox 46">
            <a:extLst>
              <a:ext uri="{FF2B5EF4-FFF2-40B4-BE49-F238E27FC236}">
                <a16:creationId xmlns:a16="http://schemas.microsoft.com/office/drawing/2014/main" id="{2548BEE3-A974-DC4E-9E9C-1EE7CFD5EF06}"/>
              </a:ext>
            </a:extLst>
          </p:cNvPr>
          <p:cNvSpPr txBox="1"/>
          <p:nvPr/>
        </p:nvSpPr>
        <p:spPr>
          <a:xfrm>
            <a:off x="936088" y="4058766"/>
            <a:ext cx="2502851" cy="369332"/>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Mark Usage DON’Ts</a:t>
            </a:r>
          </a:p>
        </p:txBody>
      </p:sp>
      <p:sp>
        <p:nvSpPr>
          <p:cNvPr id="49" name="TextBox 48">
            <a:extLst>
              <a:ext uri="{FF2B5EF4-FFF2-40B4-BE49-F238E27FC236}">
                <a16:creationId xmlns:a16="http://schemas.microsoft.com/office/drawing/2014/main" id="{96E0CE3B-1B24-344F-9D20-0D3E26721F3A}"/>
              </a:ext>
            </a:extLst>
          </p:cNvPr>
          <p:cNvSpPr txBox="1"/>
          <p:nvPr/>
        </p:nvSpPr>
        <p:spPr>
          <a:xfrm>
            <a:off x="5013485" y="2779833"/>
            <a:ext cx="748923" cy="369332"/>
          </a:xfrm>
          <a:prstGeom prst="rect">
            <a:avLst/>
          </a:prstGeom>
          <a:noFill/>
        </p:spPr>
        <p:txBody>
          <a:bodyPr wrap="none" rtlCol="0" anchor="ctr" anchorCtr="0">
            <a:spAutoFit/>
          </a:bodyPr>
          <a:lstStyle/>
          <a:p>
            <a:r>
              <a:rPr lang="en-US" dirty="0">
                <a:latin typeface="Century Gothic" panose="020B0502020202020204" pitchFamily="34" charset="0"/>
                <a:ea typeface="Montserrat Bold" charset="0"/>
                <a:cs typeface="Montserrat Bold" charset="0"/>
              </a:rPr>
              <a:t>Logo</a:t>
            </a:r>
          </a:p>
        </p:txBody>
      </p:sp>
      <p:sp>
        <p:nvSpPr>
          <p:cNvPr id="51" name="TextBox 50">
            <a:extLst>
              <a:ext uri="{FF2B5EF4-FFF2-40B4-BE49-F238E27FC236}">
                <a16:creationId xmlns:a16="http://schemas.microsoft.com/office/drawing/2014/main" id="{268A1D8F-ED63-8F48-B9E4-4BDDDF9B48AB}"/>
              </a:ext>
            </a:extLst>
          </p:cNvPr>
          <p:cNvSpPr txBox="1"/>
          <p:nvPr/>
        </p:nvSpPr>
        <p:spPr>
          <a:xfrm>
            <a:off x="5013485" y="4058766"/>
            <a:ext cx="1393330" cy="369332"/>
          </a:xfrm>
          <a:prstGeom prst="rect">
            <a:avLst/>
          </a:prstGeom>
          <a:noFill/>
        </p:spPr>
        <p:txBody>
          <a:bodyPr wrap="none" rtlCol="0" anchor="ctr" anchorCtr="0">
            <a:spAutoFit/>
          </a:bodyPr>
          <a:lstStyle/>
          <a:p>
            <a:r>
              <a:rPr lang="en-US" dirty="0">
                <a:latin typeface="Century Gothic" panose="020B0502020202020204" pitchFamily="34" charset="0"/>
                <a:ea typeface="Montserrat Bold" charset="0"/>
                <a:cs typeface="Montserrat Bold" charset="0"/>
              </a:rPr>
              <a:t>Clearance</a:t>
            </a:r>
          </a:p>
        </p:txBody>
      </p:sp>
      <p:sp>
        <p:nvSpPr>
          <p:cNvPr id="53" name="TextBox 52">
            <a:hlinkClick r:id="rId6" action="ppaction://hlinksldjump"/>
            <a:extLst>
              <a:ext uri="{FF2B5EF4-FFF2-40B4-BE49-F238E27FC236}">
                <a16:creationId xmlns:a16="http://schemas.microsoft.com/office/drawing/2014/main" id="{BDA40E49-45E7-A744-88C0-12BC470C236A}"/>
              </a:ext>
            </a:extLst>
          </p:cNvPr>
          <p:cNvSpPr txBox="1"/>
          <p:nvPr/>
        </p:nvSpPr>
        <p:spPr>
          <a:xfrm>
            <a:off x="4381676" y="3663164"/>
            <a:ext cx="526106" cy="1010533"/>
          </a:xfrm>
          <a:prstGeom prst="rect">
            <a:avLst/>
          </a:prstGeom>
          <a:noFill/>
        </p:spPr>
        <p:txBody>
          <a:bodyPr wrap="none" tIns="320040" rtlCol="0">
            <a:spAutoFit/>
          </a:bodyPr>
          <a:lstStyle/>
          <a:p>
            <a:pPr algn="r">
              <a:lnSpc>
                <a:spcPts val="5000"/>
              </a:lnSpc>
            </a:pPr>
            <a:r>
              <a:rPr lang="en-US" sz="4800" dirty="0">
                <a:solidFill>
                  <a:srgbClr val="002060"/>
                </a:solidFill>
                <a:latin typeface="Century Gothic" panose="020B0502020202020204" pitchFamily="34" charset="0"/>
                <a:ea typeface="Montserrat Light" charset="0"/>
                <a:cs typeface="Montserrat Light" charset="0"/>
              </a:rPr>
              <a:t>7</a:t>
            </a:r>
          </a:p>
        </p:txBody>
      </p:sp>
      <p:sp>
        <p:nvSpPr>
          <p:cNvPr id="54" name="TextBox 53">
            <a:hlinkClick r:id="rId7" action="ppaction://hlinksldjump"/>
            <a:extLst>
              <a:ext uri="{FF2B5EF4-FFF2-40B4-BE49-F238E27FC236}">
                <a16:creationId xmlns:a16="http://schemas.microsoft.com/office/drawing/2014/main" id="{3FF5FA85-39A8-074F-93DB-10E569F1F4C2}"/>
              </a:ext>
            </a:extLst>
          </p:cNvPr>
          <p:cNvSpPr txBox="1"/>
          <p:nvPr/>
        </p:nvSpPr>
        <p:spPr>
          <a:xfrm>
            <a:off x="4381675" y="4883089"/>
            <a:ext cx="526106" cy="1010533"/>
          </a:xfrm>
          <a:prstGeom prst="rect">
            <a:avLst/>
          </a:prstGeom>
          <a:noFill/>
        </p:spPr>
        <p:txBody>
          <a:bodyPr wrap="none" tIns="320040" rtlCol="0">
            <a:spAutoFit/>
          </a:bodyPr>
          <a:lstStyle/>
          <a:p>
            <a:pPr algn="r">
              <a:lnSpc>
                <a:spcPts val="5000"/>
              </a:lnSpc>
            </a:pPr>
            <a:r>
              <a:rPr lang="en-US" sz="4800" dirty="0">
                <a:solidFill>
                  <a:srgbClr val="002060"/>
                </a:solidFill>
                <a:latin typeface="Century Gothic" panose="020B0502020202020204" pitchFamily="34" charset="0"/>
                <a:ea typeface="Montserrat Light" charset="0"/>
                <a:cs typeface="Montserrat Light" charset="0"/>
              </a:rPr>
              <a:t>8</a:t>
            </a:r>
          </a:p>
        </p:txBody>
      </p:sp>
      <p:sp>
        <p:nvSpPr>
          <p:cNvPr id="55" name="TextBox 54">
            <a:hlinkClick r:id="rId8" action="ppaction://hlinksldjump"/>
            <a:extLst>
              <a:ext uri="{FF2B5EF4-FFF2-40B4-BE49-F238E27FC236}">
                <a16:creationId xmlns:a16="http://schemas.microsoft.com/office/drawing/2014/main" id="{86746B7D-B52D-4941-A37D-E63B673D5DEE}"/>
              </a:ext>
            </a:extLst>
          </p:cNvPr>
          <p:cNvSpPr txBox="1"/>
          <p:nvPr/>
        </p:nvSpPr>
        <p:spPr>
          <a:xfrm>
            <a:off x="4381675" y="2316182"/>
            <a:ext cx="526106" cy="1010533"/>
          </a:xfrm>
          <a:prstGeom prst="rect">
            <a:avLst/>
          </a:prstGeom>
          <a:noFill/>
        </p:spPr>
        <p:txBody>
          <a:bodyPr wrap="none" tIns="320040" rtlCol="0">
            <a:spAutoFit/>
          </a:bodyPr>
          <a:lstStyle/>
          <a:p>
            <a:pPr algn="r">
              <a:lnSpc>
                <a:spcPts val="5000"/>
              </a:lnSpc>
            </a:pPr>
            <a:r>
              <a:rPr lang="en-US" sz="4800" dirty="0">
                <a:solidFill>
                  <a:srgbClr val="002060"/>
                </a:solidFill>
                <a:latin typeface="Century Gothic" panose="020B0502020202020204" pitchFamily="34" charset="0"/>
                <a:ea typeface="Montserrat Light" charset="0"/>
                <a:cs typeface="Montserrat Light" charset="0"/>
              </a:rPr>
              <a:t>6</a:t>
            </a:r>
          </a:p>
        </p:txBody>
      </p:sp>
      <p:sp>
        <p:nvSpPr>
          <p:cNvPr id="56" name="TextBox 55">
            <a:extLst>
              <a:ext uri="{FF2B5EF4-FFF2-40B4-BE49-F238E27FC236}">
                <a16:creationId xmlns:a16="http://schemas.microsoft.com/office/drawing/2014/main" id="{BD8CE68B-2DD7-474E-83C7-F737670A8372}"/>
              </a:ext>
            </a:extLst>
          </p:cNvPr>
          <p:cNvSpPr txBox="1"/>
          <p:nvPr/>
        </p:nvSpPr>
        <p:spPr>
          <a:xfrm>
            <a:off x="5013485" y="5306299"/>
            <a:ext cx="2732883" cy="369332"/>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Incorrect Usage</a:t>
            </a:r>
          </a:p>
        </p:txBody>
      </p:sp>
      <p:sp>
        <p:nvSpPr>
          <p:cNvPr id="28" name="TextBox 27">
            <a:extLst>
              <a:ext uri="{FF2B5EF4-FFF2-40B4-BE49-F238E27FC236}">
                <a16:creationId xmlns:a16="http://schemas.microsoft.com/office/drawing/2014/main" id="{4C3937F0-F727-E94E-8FD3-F917ECC06D1F}"/>
              </a:ext>
            </a:extLst>
          </p:cNvPr>
          <p:cNvSpPr txBox="1"/>
          <p:nvPr/>
        </p:nvSpPr>
        <p:spPr>
          <a:xfrm>
            <a:off x="936088" y="5306299"/>
            <a:ext cx="756938" cy="369332"/>
          </a:xfrm>
          <a:prstGeom prst="rect">
            <a:avLst/>
          </a:prstGeom>
          <a:noFill/>
        </p:spPr>
        <p:txBody>
          <a:bodyPr wrap="none" rtlCol="0" anchor="ctr" anchorCtr="0">
            <a:spAutoFit/>
          </a:bodyPr>
          <a:lstStyle/>
          <a:p>
            <a:r>
              <a:rPr lang="en-US" dirty="0">
                <a:latin typeface="Century Gothic" panose="020B0502020202020204" pitchFamily="34" charset="0"/>
                <a:ea typeface="Montserrat Bold" charset="0"/>
                <a:cs typeface="Montserrat Bold" charset="0"/>
              </a:rPr>
              <a:t>Fonts</a:t>
            </a:r>
          </a:p>
        </p:txBody>
      </p:sp>
      <p:sp>
        <p:nvSpPr>
          <p:cNvPr id="29" name="TextBox 28">
            <a:hlinkClick r:id="rId8" action="ppaction://hlinksldjump"/>
            <a:extLst>
              <a:ext uri="{FF2B5EF4-FFF2-40B4-BE49-F238E27FC236}">
                <a16:creationId xmlns:a16="http://schemas.microsoft.com/office/drawing/2014/main" id="{67BB314F-B0D7-D846-84DF-217B83CE0E42}"/>
              </a:ext>
            </a:extLst>
          </p:cNvPr>
          <p:cNvSpPr txBox="1"/>
          <p:nvPr/>
        </p:nvSpPr>
        <p:spPr>
          <a:xfrm>
            <a:off x="304278" y="4883089"/>
            <a:ext cx="526106" cy="1010533"/>
          </a:xfrm>
          <a:prstGeom prst="rect">
            <a:avLst/>
          </a:prstGeom>
          <a:noFill/>
        </p:spPr>
        <p:txBody>
          <a:bodyPr wrap="none" tIns="320040" rtlCol="0">
            <a:spAutoFit/>
          </a:bodyPr>
          <a:lstStyle/>
          <a:p>
            <a:pPr algn="r">
              <a:lnSpc>
                <a:spcPts val="5000"/>
              </a:lnSpc>
            </a:pPr>
            <a:r>
              <a:rPr lang="en-US" sz="4800" dirty="0">
                <a:solidFill>
                  <a:srgbClr val="002060"/>
                </a:solidFill>
                <a:latin typeface="Century Gothic" panose="020B0502020202020204" pitchFamily="34" charset="0"/>
                <a:ea typeface="Montserrat Light" charset="0"/>
                <a:cs typeface="Montserrat Light" charset="0"/>
              </a:rPr>
              <a:t>4</a:t>
            </a:r>
          </a:p>
        </p:txBody>
      </p:sp>
      <p:sp>
        <p:nvSpPr>
          <p:cNvPr id="36" name="TextBox 35">
            <a:extLst>
              <a:ext uri="{FF2B5EF4-FFF2-40B4-BE49-F238E27FC236}">
                <a16:creationId xmlns:a16="http://schemas.microsoft.com/office/drawing/2014/main" id="{340BB339-14CF-654D-8D30-3B1FB1BA9FA2}"/>
              </a:ext>
            </a:extLst>
          </p:cNvPr>
          <p:cNvSpPr txBox="1"/>
          <p:nvPr/>
        </p:nvSpPr>
        <p:spPr>
          <a:xfrm>
            <a:off x="5013485" y="1390757"/>
            <a:ext cx="878767" cy="369332"/>
          </a:xfrm>
          <a:prstGeom prst="rect">
            <a:avLst/>
          </a:prstGeom>
          <a:noFill/>
        </p:spPr>
        <p:txBody>
          <a:bodyPr wrap="none" rtlCol="0" anchor="ctr" anchorCtr="0">
            <a:spAutoFit/>
          </a:bodyPr>
          <a:lstStyle/>
          <a:p>
            <a:r>
              <a:rPr lang="en-US" dirty="0">
                <a:latin typeface="Century Gothic" panose="020B0502020202020204" pitchFamily="34" charset="0"/>
                <a:ea typeface="Montserrat Bold" charset="0"/>
                <a:cs typeface="Montserrat Bold" charset="0"/>
              </a:rPr>
              <a:t>Colors</a:t>
            </a:r>
          </a:p>
        </p:txBody>
      </p:sp>
      <p:sp>
        <p:nvSpPr>
          <p:cNvPr id="37" name="TextBox 36">
            <a:hlinkClick r:id="rId8" action="ppaction://hlinksldjump"/>
            <a:extLst>
              <a:ext uri="{FF2B5EF4-FFF2-40B4-BE49-F238E27FC236}">
                <a16:creationId xmlns:a16="http://schemas.microsoft.com/office/drawing/2014/main" id="{DC9929A8-2EBC-0C48-8C2B-D6B0D0A056A1}"/>
              </a:ext>
            </a:extLst>
          </p:cNvPr>
          <p:cNvSpPr txBox="1"/>
          <p:nvPr/>
        </p:nvSpPr>
        <p:spPr>
          <a:xfrm>
            <a:off x="4381675" y="968339"/>
            <a:ext cx="526106" cy="1010533"/>
          </a:xfrm>
          <a:prstGeom prst="rect">
            <a:avLst/>
          </a:prstGeom>
          <a:noFill/>
        </p:spPr>
        <p:txBody>
          <a:bodyPr wrap="none" tIns="320040" rtlCol="0">
            <a:spAutoFit/>
          </a:bodyPr>
          <a:lstStyle/>
          <a:p>
            <a:pPr algn="r">
              <a:lnSpc>
                <a:spcPts val="5000"/>
              </a:lnSpc>
            </a:pPr>
            <a:r>
              <a:rPr lang="en-US" sz="4800" dirty="0">
                <a:solidFill>
                  <a:srgbClr val="002060"/>
                </a:solidFill>
                <a:latin typeface="Century Gothic" panose="020B0502020202020204" pitchFamily="34" charset="0"/>
                <a:ea typeface="Montserrat Light" charset="0"/>
                <a:cs typeface="Montserrat Light" charset="0"/>
              </a:rPr>
              <a:t>5</a:t>
            </a: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316934" cy="46166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1. USAGE GUIDELINES</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USAGE GUIDELINES</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731831"/>
            <a:ext cx="11432501" cy="334194"/>
          </a:xfrm>
          <a:prstGeom prst="rect">
            <a:avLst/>
          </a:prstGeom>
        </p:spPr>
        <p:txBody>
          <a:bodyPr wrap="square">
            <a:spAutoFit/>
          </a:bodyPr>
          <a:lstStyle/>
          <a:p>
            <a:pPr>
              <a:lnSpc>
                <a:spcPct val="150000"/>
              </a:lnSpc>
              <a:spcAft>
                <a:spcPts val="1600"/>
              </a:spcAft>
            </a:pPr>
            <a:r>
              <a:rPr lang="en-US" sz="1200" dirty="0">
                <a:latin typeface="Century Gothic" panose="020B0502020202020204" pitchFamily="34" charset="0"/>
              </a:rPr>
              <a:t>Description</a:t>
            </a:r>
          </a:p>
        </p:txBody>
      </p:sp>
    </p:spTree>
    <p:extLst>
      <p:ext uri="{BB962C8B-B14F-4D97-AF65-F5344CB8AC3E}">
        <p14:creationId xmlns:p14="http://schemas.microsoft.com/office/powerpoint/2010/main" val="378137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097323" cy="46166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2. Mark Usage DO’s</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MARK USAGE </a:t>
            </a:r>
            <a:r>
              <a:rPr lang="en-US" b="1" dirty="0">
                <a:solidFill>
                  <a:schemeClr val="bg1"/>
                </a:solidFill>
                <a:latin typeface="Century Gothic" panose="020B0502020202020204" pitchFamily="34" charset="0"/>
              </a:rPr>
              <a:t>DO</a:t>
            </a:r>
            <a:r>
              <a:rPr lang="en-US" dirty="0">
                <a:solidFill>
                  <a:schemeClr val="bg1"/>
                </a:solidFill>
                <a:latin typeface="Century Gothic" panose="020B0502020202020204" pitchFamily="34" charset="0"/>
              </a:rPr>
              <a:t>’s</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226041"/>
          </a:xfrm>
          <a:prstGeom prst="rect">
            <a:avLst/>
          </a:prstGeom>
        </p:spPr>
        <p:txBody>
          <a:bodyPr wrap="square">
            <a:spAutoFit/>
          </a:bodyPr>
          <a:lstStyle/>
          <a:p>
            <a:pPr marL="285750" indent="-285750">
              <a:lnSpc>
                <a:spcPct val="150000"/>
              </a:lnSpc>
              <a:spcAft>
                <a:spcPts val="1600"/>
              </a:spcAft>
              <a:buFont typeface="Arial" panose="020B0604020202020204" pitchFamily="34" charset="0"/>
              <a:buChar char="•"/>
            </a:pPr>
            <a:r>
              <a:rPr lang="en-US" sz="1400" dirty="0">
                <a:latin typeface="Century Gothic" panose="020B0502020202020204" pitchFamily="34" charset="0"/>
              </a:rPr>
              <a:t>Do always use proper trademark form and spelling.</a:t>
            </a:r>
          </a:p>
          <a:p>
            <a:pPr marL="285750" indent="-285750">
              <a:lnSpc>
                <a:spcPct val="150000"/>
              </a:lnSpc>
              <a:spcAft>
                <a:spcPts val="1600"/>
              </a:spcAft>
              <a:buFont typeface="Arial" panose="020B0604020202020204" pitchFamily="34" charset="0"/>
              <a:buChar char="•"/>
            </a:pPr>
            <a:r>
              <a:rPr lang="en-US" sz="1400" dirty="0">
                <a:latin typeface="Century Gothic" panose="020B0502020202020204" pitchFamily="34" charset="0"/>
              </a:rPr>
              <a:t>Do distinguish trademarks from surrounding text with appropriate capitalization </a:t>
            </a:r>
            <a:br>
              <a:rPr lang="en-US" sz="1400" dirty="0">
                <a:latin typeface="Century Gothic" panose="020B0502020202020204" pitchFamily="34" charset="0"/>
              </a:rPr>
            </a:br>
            <a:r>
              <a:rPr lang="en-US" sz="1400" dirty="0">
                <a:latin typeface="Century Gothic" panose="020B0502020202020204" pitchFamily="34" charset="0"/>
              </a:rPr>
              <a:t>(initial letters capitalized or all letters capitalized), italics, or quotation marks.</a:t>
            </a:r>
          </a:p>
        </p:txBody>
      </p:sp>
      <p:pic>
        <p:nvPicPr>
          <p:cNvPr id="13" name="Picture 12" descr="Shape&#10;&#10;Description automatically generated">
            <a:extLst>
              <a:ext uri="{FF2B5EF4-FFF2-40B4-BE49-F238E27FC236}">
                <a16:creationId xmlns:a16="http://schemas.microsoft.com/office/drawing/2014/main" id="{2B2BAAB0-26AC-6744-B05E-1F71764C3147}"/>
              </a:ext>
            </a:extLst>
          </p:cNvPr>
          <p:cNvPicPr>
            <a:picLocks noChangeAspect="1"/>
          </p:cNvPicPr>
          <p:nvPr/>
        </p:nvPicPr>
        <p:blipFill>
          <a:blip r:embed="rId3"/>
          <a:stretch>
            <a:fillRect/>
          </a:stretch>
        </p:blipFill>
        <p:spPr>
          <a:xfrm>
            <a:off x="8420259" y="2007296"/>
            <a:ext cx="3572323" cy="4318920"/>
          </a:xfrm>
          <a:prstGeom prst="rect">
            <a:avLst/>
          </a:prstGeom>
        </p:spPr>
      </p:pic>
      <p:pic>
        <p:nvPicPr>
          <p:cNvPr id="4" name="Graphic 3" descr="Thumbs up sign with solid fill">
            <a:extLst>
              <a:ext uri="{FF2B5EF4-FFF2-40B4-BE49-F238E27FC236}">
                <a16:creationId xmlns:a16="http://schemas.microsoft.com/office/drawing/2014/main" id="{A06F74E6-40FA-8B4B-8695-A045CD5117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8726930" y="-142797"/>
            <a:ext cx="2743200" cy="2743200"/>
          </a:xfrm>
          <a:prstGeom prst="rect">
            <a:avLst/>
          </a:prstGeom>
        </p:spPr>
      </p:pic>
    </p:spTree>
    <p:extLst>
      <p:ext uri="{BB962C8B-B14F-4D97-AF65-F5344CB8AC3E}">
        <p14:creationId xmlns:p14="http://schemas.microsoft.com/office/powerpoint/2010/main" val="868843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hape&#10;&#10;Description automatically generated">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8420259" y="2007296"/>
            <a:ext cx="3572323" cy="431892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456395" cy="46166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3. Mark Usage DON’Ts</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MARK USAGE </a:t>
            </a:r>
            <a:r>
              <a:rPr lang="en-US" b="1" dirty="0">
                <a:solidFill>
                  <a:schemeClr val="bg1"/>
                </a:solidFill>
                <a:latin typeface="Century Gothic" panose="020B0502020202020204" pitchFamily="34" charset="0"/>
              </a:rPr>
              <a:t>DON’T</a:t>
            </a:r>
            <a:r>
              <a:rPr lang="en-US" dirty="0">
                <a:solidFill>
                  <a:schemeClr val="bg1"/>
                </a:solidFill>
                <a:latin typeface="Century Gothic" panose="020B0502020202020204" pitchFamily="34" charset="0"/>
              </a:rPr>
              <a:t>s</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29543"/>
            <a:ext cx="7772484" cy="1226041"/>
          </a:xfrm>
          <a:prstGeom prst="rect">
            <a:avLst/>
          </a:prstGeom>
        </p:spPr>
        <p:txBody>
          <a:bodyPr wrap="square">
            <a:spAutoFit/>
          </a:bodyPr>
          <a:lstStyle/>
          <a:p>
            <a:pPr marL="285750" indent="-285750">
              <a:lnSpc>
                <a:spcPct val="150000"/>
              </a:lnSpc>
              <a:spcAft>
                <a:spcPts val="1600"/>
              </a:spcAft>
              <a:buFont typeface="Arial" panose="020B0604020202020204" pitchFamily="34" charset="0"/>
              <a:buChar char="•"/>
            </a:pPr>
            <a:r>
              <a:rPr lang="en-US" sz="1400" dirty="0">
                <a:latin typeface="Century Gothic" panose="020B0502020202020204" pitchFamily="34" charset="0"/>
              </a:rPr>
              <a:t>Don’t modify a trademark to a plural form.</a:t>
            </a:r>
          </a:p>
          <a:p>
            <a:pPr marL="285750" indent="-285750">
              <a:lnSpc>
                <a:spcPct val="150000"/>
              </a:lnSpc>
              <a:spcAft>
                <a:spcPts val="1600"/>
              </a:spcAft>
              <a:buFont typeface="Arial" panose="020B0604020202020204" pitchFamily="34" charset="0"/>
              <a:buChar char="•"/>
            </a:pPr>
            <a:r>
              <a:rPr lang="en-US" sz="1400" dirty="0">
                <a:latin typeface="Century Gothic" panose="020B0502020202020204" pitchFamily="34" charset="0"/>
              </a:rPr>
              <a:t>Don’t alter a trademark in any way, including through visual identifiers or unapproved fonts.</a:t>
            </a:r>
          </a:p>
        </p:txBody>
      </p:sp>
      <p:pic>
        <p:nvPicPr>
          <p:cNvPr id="11" name="Graphic 10" descr="Thumbs Down with solid fill">
            <a:extLst>
              <a:ext uri="{FF2B5EF4-FFF2-40B4-BE49-F238E27FC236}">
                <a16:creationId xmlns:a16="http://schemas.microsoft.com/office/drawing/2014/main" id="{4F5D6078-6596-9245-B536-D73856E964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9048464" y="130919"/>
            <a:ext cx="2743200" cy="2743200"/>
          </a:xfrm>
          <a:prstGeom prst="rect">
            <a:avLst/>
          </a:prstGeom>
        </p:spPr>
      </p:pic>
    </p:spTree>
    <p:extLst>
      <p:ext uri="{BB962C8B-B14F-4D97-AF65-F5344CB8AC3E}">
        <p14:creationId xmlns:p14="http://schemas.microsoft.com/office/powerpoint/2010/main" val="75922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452642" cy="46166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4. Colors</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COLORS</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732842" y="3821794"/>
            <a:ext cx="1893467" cy="400110"/>
          </a:xfrm>
          <a:prstGeom prst="rect">
            <a:avLst/>
          </a:prstGeom>
          <a:noFill/>
        </p:spPr>
        <p:txBody>
          <a:bodyPr wrap="none" rtlCol="0">
            <a:spAutoFit/>
          </a:bodyPr>
          <a:lstStyle/>
          <a:p>
            <a:pPr algn="ctr"/>
            <a:r>
              <a:rPr lang="en-US" sz="2000" dirty="0">
                <a:solidFill>
                  <a:srgbClr val="003059"/>
                </a:solidFill>
                <a:latin typeface="Century Gothic" panose="020B0502020202020204" pitchFamily="34" charset="0"/>
              </a:rPr>
              <a:t>Bronze Beach</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30" name="TextBox 29">
            <a:extLst>
              <a:ext uri="{FF2B5EF4-FFF2-40B4-BE49-F238E27FC236}">
                <a16:creationId xmlns:a16="http://schemas.microsoft.com/office/drawing/2014/main" id="{2D44605A-BB8D-D44C-B500-3B942284911A}"/>
              </a:ext>
            </a:extLst>
          </p:cNvPr>
          <p:cNvSpPr txBox="1"/>
          <p:nvPr/>
        </p:nvSpPr>
        <p:spPr>
          <a:xfrm>
            <a:off x="3611272" y="3821794"/>
            <a:ext cx="1640193" cy="400110"/>
          </a:xfrm>
          <a:prstGeom prst="rect">
            <a:avLst/>
          </a:prstGeom>
          <a:noFill/>
        </p:spPr>
        <p:txBody>
          <a:bodyPr wrap="none" rtlCol="0">
            <a:spAutoFit/>
          </a:bodyPr>
          <a:lstStyle/>
          <a:p>
            <a:pPr algn="ctr"/>
            <a:r>
              <a:rPr lang="en-US" sz="2000" dirty="0">
                <a:solidFill>
                  <a:srgbClr val="003059"/>
                </a:solidFill>
                <a:latin typeface="Century Gothic" panose="020B0502020202020204" pitchFamily="34" charset="0"/>
              </a:rPr>
              <a:t>Golden Sun</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463043" y="3821794"/>
            <a:ext cx="1577676" cy="400110"/>
          </a:xfrm>
          <a:prstGeom prst="rect">
            <a:avLst/>
          </a:prstGeom>
          <a:noFill/>
        </p:spPr>
        <p:txBody>
          <a:bodyPr wrap="none" rtlCol="0">
            <a:spAutoFit/>
          </a:bodyPr>
          <a:lstStyle/>
          <a:p>
            <a:pPr algn="ctr"/>
            <a:r>
              <a:rPr lang="en-US" sz="2000" dirty="0">
                <a:solidFill>
                  <a:srgbClr val="003059"/>
                </a:solidFill>
                <a:latin typeface="Century Gothic" panose="020B0502020202020204" pitchFamily="34" charset="0"/>
              </a:rPr>
              <a:t>Lush Green</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207500" y="3821794"/>
            <a:ext cx="1553630" cy="400110"/>
          </a:xfrm>
          <a:prstGeom prst="rect">
            <a:avLst/>
          </a:prstGeom>
          <a:noFill/>
        </p:spPr>
        <p:txBody>
          <a:bodyPr wrap="none" rtlCol="0">
            <a:spAutoFit/>
          </a:bodyPr>
          <a:lstStyle/>
          <a:p>
            <a:pPr algn="ctr"/>
            <a:r>
              <a:rPr lang="en-US" sz="2000" dirty="0">
                <a:solidFill>
                  <a:srgbClr val="003059"/>
                </a:solidFill>
                <a:latin typeface="Century Gothic" panose="020B0502020202020204" pitchFamily="34" charset="0"/>
              </a:rPr>
              <a:t>Power Blue</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4" name="Oval 3">
            <a:extLst>
              <a:ext uri="{FF2B5EF4-FFF2-40B4-BE49-F238E27FC236}">
                <a16:creationId xmlns:a16="http://schemas.microsoft.com/office/drawing/2014/main" id="{BDF25D0F-93F4-B646-B58E-F9F86D8CB4D1}"/>
              </a:ext>
            </a:extLst>
          </p:cNvPr>
          <p:cNvSpPr/>
          <p:nvPr/>
        </p:nvSpPr>
        <p:spPr>
          <a:xfrm>
            <a:off x="556465" y="1281878"/>
            <a:ext cx="2246213" cy="2246213"/>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p:nvPr/>
        </p:nvSpPr>
        <p:spPr>
          <a:xfrm>
            <a:off x="3313744" y="1281878"/>
            <a:ext cx="2246213" cy="2246213"/>
          </a:xfrm>
          <a:prstGeom prst="ellips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225EBE0B-1831-1A4D-B0EC-732632856EA6}"/>
              </a:ext>
            </a:extLst>
          </p:cNvPr>
          <p:cNvSpPr/>
          <p:nvPr/>
        </p:nvSpPr>
        <p:spPr>
          <a:xfrm>
            <a:off x="6071024" y="1281878"/>
            <a:ext cx="2246213" cy="2246213"/>
          </a:xfrm>
          <a:prstGeom prst="ellipse">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p:nvPr/>
        </p:nvSpPr>
        <p:spPr>
          <a:xfrm>
            <a:off x="8828305" y="1281878"/>
            <a:ext cx="2246213" cy="2246213"/>
          </a:xfrm>
          <a:prstGeom prst="ellipse">
            <a:avLst/>
          </a:prstGeom>
          <a:solidFill>
            <a:srgbClr val="2ADC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536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287532" cy="46166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5. Fonts</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FONTS</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469556" y="847138"/>
            <a:ext cx="1781257" cy="461665"/>
          </a:xfrm>
          <a:prstGeom prst="rect">
            <a:avLst/>
          </a:prstGeom>
          <a:noFill/>
        </p:spPr>
        <p:txBody>
          <a:bodyPr wrap="none" rtlCol="0">
            <a:spAutoFit/>
          </a:bodyPr>
          <a:lstStyle/>
          <a:p>
            <a:r>
              <a:rPr lang="en-US" sz="2400" dirty="0">
                <a:solidFill>
                  <a:srgbClr val="003059"/>
                </a:solidFill>
                <a:latin typeface="Century Gothic" panose="020B0502020202020204" pitchFamily="34" charset="0"/>
              </a:rPr>
              <a:t>Montserrat</a:t>
            </a:r>
          </a:p>
        </p:txBody>
      </p:sp>
      <p:sp>
        <p:nvSpPr>
          <p:cNvPr id="22" name="TextBox 21">
            <a:extLst>
              <a:ext uri="{FF2B5EF4-FFF2-40B4-BE49-F238E27FC236}">
                <a16:creationId xmlns:a16="http://schemas.microsoft.com/office/drawing/2014/main" id="{46A3C747-4DD3-7744-B42C-FAC21A95C84E}"/>
              </a:ext>
            </a:extLst>
          </p:cNvPr>
          <p:cNvSpPr txBox="1"/>
          <p:nvPr/>
        </p:nvSpPr>
        <p:spPr>
          <a:xfrm>
            <a:off x="6096000" y="847138"/>
            <a:ext cx="1292341" cy="461665"/>
          </a:xfrm>
          <a:prstGeom prst="rect">
            <a:avLst/>
          </a:prstGeom>
          <a:noFill/>
        </p:spPr>
        <p:txBody>
          <a:bodyPr wrap="none" rtlCol="0">
            <a:spAutoFit/>
          </a:bodyPr>
          <a:lstStyle/>
          <a:p>
            <a:r>
              <a:rPr lang="en-US" sz="2400" dirty="0">
                <a:solidFill>
                  <a:srgbClr val="003059"/>
                </a:solidFill>
                <a:latin typeface="Century Gothic" panose="020B0502020202020204" pitchFamily="34" charset="0"/>
              </a:rPr>
              <a:t>Roboto</a:t>
            </a:r>
          </a:p>
        </p:txBody>
      </p:sp>
      <p:pic>
        <p:nvPicPr>
          <p:cNvPr id="33" name="Picture 32" descr="A black and white sign&#10;&#10;Description automatically generated with low confidence">
            <a:extLst>
              <a:ext uri="{FF2B5EF4-FFF2-40B4-BE49-F238E27FC236}">
                <a16:creationId xmlns:a16="http://schemas.microsoft.com/office/drawing/2014/main" id="{7D405FC9-786F-4646-83C5-3C07378378D1}"/>
              </a:ext>
            </a:extLst>
          </p:cNvPr>
          <p:cNvPicPr>
            <a:picLocks noChangeAspect="1"/>
          </p:cNvPicPr>
          <p:nvPr/>
        </p:nvPicPr>
        <p:blipFill>
          <a:blip r:embed="rId3"/>
          <a:stretch>
            <a:fillRect/>
          </a:stretch>
        </p:blipFill>
        <p:spPr>
          <a:xfrm>
            <a:off x="508352" y="1445876"/>
            <a:ext cx="5006644" cy="4207810"/>
          </a:xfrm>
          <a:prstGeom prst="rect">
            <a:avLst/>
          </a:prstGeom>
        </p:spPr>
      </p:pic>
      <p:pic>
        <p:nvPicPr>
          <p:cNvPr id="35" name="Picture 34" descr="A black and white sign&#10;&#10;Description automatically generated with low confidence">
            <a:extLst>
              <a:ext uri="{FF2B5EF4-FFF2-40B4-BE49-F238E27FC236}">
                <a16:creationId xmlns:a16="http://schemas.microsoft.com/office/drawing/2014/main" id="{D2C4892E-BD2B-EC4F-94A6-D4BFE0A8502E}"/>
              </a:ext>
            </a:extLst>
          </p:cNvPr>
          <p:cNvPicPr>
            <a:picLocks noChangeAspect="1"/>
          </p:cNvPicPr>
          <p:nvPr/>
        </p:nvPicPr>
        <p:blipFill>
          <a:blip r:embed="rId4"/>
          <a:stretch>
            <a:fillRect/>
          </a:stretch>
        </p:blipFill>
        <p:spPr>
          <a:xfrm>
            <a:off x="6211569" y="1445876"/>
            <a:ext cx="4988066" cy="4189232"/>
          </a:xfrm>
          <a:prstGeom prst="rect">
            <a:avLst/>
          </a:prstGeom>
        </p:spPr>
      </p:pic>
    </p:spTree>
    <p:extLst>
      <p:ext uri="{BB962C8B-B14F-4D97-AF65-F5344CB8AC3E}">
        <p14:creationId xmlns:p14="http://schemas.microsoft.com/office/powerpoint/2010/main" val="547120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277914" cy="46166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6. Logo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LOGO</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890855"/>
            <a:ext cx="11432501"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Below are all the accepted treatments of the logo.</a:t>
            </a:r>
          </a:p>
        </p:txBody>
      </p:sp>
      <p:pic>
        <p:nvPicPr>
          <p:cNvPr id="3" name="Picture 2" descr="Logo&#10;&#10;Description automatically generated">
            <a:extLst>
              <a:ext uri="{FF2B5EF4-FFF2-40B4-BE49-F238E27FC236}">
                <a16:creationId xmlns:a16="http://schemas.microsoft.com/office/drawing/2014/main" id="{EBC370A0-ECBA-554C-A732-1C3DE3B0E5A3}"/>
              </a:ext>
            </a:extLst>
          </p:cNvPr>
          <p:cNvPicPr>
            <a:picLocks noChangeAspect="1"/>
          </p:cNvPicPr>
          <p:nvPr/>
        </p:nvPicPr>
        <p:blipFill>
          <a:blip r:embed="rId3"/>
          <a:stretch>
            <a:fillRect/>
          </a:stretch>
        </p:blipFill>
        <p:spPr>
          <a:xfrm>
            <a:off x="577621" y="2653819"/>
            <a:ext cx="2579008" cy="697692"/>
          </a:xfrm>
          <a:prstGeom prst="rect">
            <a:avLst/>
          </a:prstGeom>
        </p:spPr>
      </p:pic>
      <p:sp>
        <p:nvSpPr>
          <p:cNvPr id="2" name="TextBox 1">
            <a:extLst>
              <a:ext uri="{FF2B5EF4-FFF2-40B4-BE49-F238E27FC236}">
                <a16:creationId xmlns:a16="http://schemas.microsoft.com/office/drawing/2014/main" id="{B2658F5F-FC84-B44E-B55C-A0BDB1DDC2BD}"/>
              </a:ext>
            </a:extLst>
          </p:cNvPr>
          <p:cNvSpPr txBox="1"/>
          <p:nvPr/>
        </p:nvSpPr>
        <p:spPr>
          <a:xfrm>
            <a:off x="469556" y="1902941"/>
            <a:ext cx="2743059" cy="461665"/>
          </a:xfrm>
          <a:prstGeom prst="rect">
            <a:avLst/>
          </a:prstGeom>
          <a:noFill/>
        </p:spPr>
        <p:txBody>
          <a:bodyPr wrap="none" rtlCol="0">
            <a:spAutoFit/>
          </a:bodyPr>
          <a:lstStyle/>
          <a:p>
            <a:r>
              <a:rPr lang="en-US" sz="2400" dirty="0">
                <a:solidFill>
                  <a:srgbClr val="003059"/>
                </a:solidFill>
                <a:latin typeface="Century Gothic" panose="020B0502020202020204" pitchFamily="34" charset="0"/>
              </a:rPr>
              <a:t>Horizontal Layout</a:t>
            </a:r>
          </a:p>
        </p:txBody>
      </p:sp>
      <p:pic>
        <p:nvPicPr>
          <p:cNvPr id="10" name="Picture 9" descr="A picture containing text, sign&#10;&#10;Description automatically generated">
            <a:extLst>
              <a:ext uri="{FF2B5EF4-FFF2-40B4-BE49-F238E27FC236}">
                <a16:creationId xmlns:a16="http://schemas.microsoft.com/office/drawing/2014/main" id="{974700CB-9180-2F4C-B337-AEE9B53EAE67}"/>
              </a:ext>
            </a:extLst>
          </p:cNvPr>
          <p:cNvPicPr>
            <a:picLocks noChangeAspect="1"/>
          </p:cNvPicPr>
          <p:nvPr/>
        </p:nvPicPr>
        <p:blipFill>
          <a:blip r:embed="rId4"/>
          <a:stretch>
            <a:fillRect/>
          </a:stretch>
        </p:blipFill>
        <p:spPr>
          <a:xfrm>
            <a:off x="3508376" y="2782141"/>
            <a:ext cx="2286884" cy="369332"/>
          </a:xfrm>
          <a:prstGeom prst="rect">
            <a:avLst/>
          </a:prstGeom>
        </p:spPr>
      </p:pic>
      <p:sp>
        <p:nvSpPr>
          <p:cNvPr id="12" name="TextBox 11">
            <a:extLst>
              <a:ext uri="{FF2B5EF4-FFF2-40B4-BE49-F238E27FC236}">
                <a16:creationId xmlns:a16="http://schemas.microsoft.com/office/drawing/2014/main" id="{308BE609-9BEF-E84E-ACFF-BEA15CAF93E5}"/>
              </a:ext>
            </a:extLst>
          </p:cNvPr>
          <p:cNvSpPr txBox="1"/>
          <p:nvPr/>
        </p:nvSpPr>
        <p:spPr>
          <a:xfrm>
            <a:off x="469556" y="3821794"/>
            <a:ext cx="1731564" cy="461665"/>
          </a:xfrm>
          <a:prstGeom prst="rect">
            <a:avLst/>
          </a:prstGeom>
          <a:noFill/>
        </p:spPr>
        <p:txBody>
          <a:bodyPr wrap="none" rtlCol="0">
            <a:spAutoFit/>
          </a:bodyPr>
          <a:lstStyle/>
          <a:p>
            <a:r>
              <a:rPr lang="en-US" sz="2400" dirty="0">
                <a:solidFill>
                  <a:srgbClr val="003059"/>
                </a:solidFill>
                <a:latin typeface="Century Gothic" panose="020B0502020202020204" pitchFamily="34" charset="0"/>
              </a:rPr>
              <a:t>Wordmark</a:t>
            </a:r>
          </a:p>
        </p:txBody>
      </p:sp>
      <p:sp>
        <p:nvSpPr>
          <p:cNvPr id="15" name="Rectangle 14">
            <a:extLst>
              <a:ext uri="{FF2B5EF4-FFF2-40B4-BE49-F238E27FC236}">
                <a16:creationId xmlns:a16="http://schemas.microsoft.com/office/drawing/2014/main" id="{A2F60142-113E-3645-B909-A70F8E097876}"/>
              </a:ext>
            </a:extLst>
          </p:cNvPr>
          <p:cNvSpPr/>
          <p:nvPr/>
        </p:nvSpPr>
        <p:spPr>
          <a:xfrm>
            <a:off x="469557" y="4190263"/>
            <a:ext cx="6056750"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The logotype sans logomark is to be used exclusively within the app.</a:t>
            </a:r>
          </a:p>
        </p:txBody>
      </p:sp>
      <p:pic>
        <p:nvPicPr>
          <p:cNvPr id="19" name="Picture 18" descr="Logo&#10;&#10;Description automatically generated">
            <a:extLst>
              <a:ext uri="{FF2B5EF4-FFF2-40B4-BE49-F238E27FC236}">
                <a16:creationId xmlns:a16="http://schemas.microsoft.com/office/drawing/2014/main" id="{63F9E51D-54CE-B44F-9FD7-81DC7EDBA85B}"/>
              </a:ext>
            </a:extLst>
          </p:cNvPr>
          <p:cNvPicPr>
            <a:picLocks noChangeAspect="1"/>
          </p:cNvPicPr>
          <p:nvPr/>
        </p:nvPicPr>
        <p:blipFill>
          <a:blip r:embed="rId5"/>
          <a:stretch>
            <a:fillRect/>
          </a:stretch>
        </p:blipFill>
        <p:spPr>
          <a:xfrm>
            <a:off x="943022" y="4776546"/>
            <a:ext cx="2213607" cy="694944"/>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13770805-3200-F94B-94FE-01AF6BFBB826}"/>
              </a:ext>
            </a:extLst>
          </p:cNvPr>
          <p:cNvPicPr>
            <a:picLocks noChangeAspect="1"/>
          </p:cNvPicPr>
          <p:nvPr/>
        </p:nvPicPr>
        <p:blipFill>
          <a:blip r:embed="rId6"/>
          <a:stretch>
            <a:fillRect/>
          </a:stretch>
        </p:blipFill>
        <p:spPr>
          <a:xfrm>
            <a:off x="3870236" y="4875369"/>
            <a:ext cx="1977390" cy="384048"/>
          </a:xfrm>
          <a:prstGeom prst="rect">
            <a:avLst/>
          </a:prstGeom>
        </p:spPr>
      </p:pic>
      <p:sp>
        <p:nvSpPr>
          <p:cNvPr id="22" name="TextBox 21">
            <a:extLst>
              <a:ext uri="{FF2B5EF4-FFF2-40B4-BE49-F238E27FC236}">
                <a16:creationId xmlns:a16="http://schemas.microsoft.com/office/drawing/2014/main" id="{46A3C747-4DD3-7744-B42C-FAC21A95C84E}"/>
              </a:ext>
            </a:extLst>
          </p:cNvPr>
          <p:cNvSpPr txBox="1"/>
          <p:nvPr/>
        </p:nvSpPr>
        <p:spPr>
          <a:xfrm>
            <a:off x="7165971" y="1902941"/>
            <a:ext cx="2425664" cy="461665"/>
          </a:xfrm>
          <a:prstGeom prst="rect">
            <a:avLst/>
          </a:prstGeom>
          <a:noFill/>
        </p:spPr>
        <p:txBody>
          <a:bodyPr wrap="none" rtlCol="0">
            <a:spAutoFit/>
          </a:bodyPr>
          <a:lstStyle/>
          <a:p>
            <a:r>
              <a:rPr lang="en-US" sz="2400" dirty="0">
                <a:solidFill>
                  <a:srgbClr val="003059"/>
                </a:solidFill>
                <a:latin typeface="Century Gothic" panose="020B0502020202020204" pitchFamily="34" charset="0"/>
              </a:rPr>
              <a:t>Vertical Layout</a:t>
            </a:r>
          </a:p>
        </p:txBody>
      </p:sp>
      <p:sp>
        <p:nvSpPr>
          <p:cNvPr id="23" name="TextBox 22">
            <a:extLst>
              <a:ext uri="{FF2B5EF4-FFF2-40B4-BE49-F238E27FC236}">
                <a16:creationId xmlns:a16="http://schemas.microsoft.com/office/drawing/2014/main" id="{25EE00B7-D7D6-E54F-A996-6391E8ADAEDB}"/>
              </a:ext>
            </a:extLst>
          </p:cNvPr>
          <p:cNvSpPr txBox="1"/>
          <p:nvPr/>
        </p:nvSpPr>
        <p:spPr>
          <a:xfrm>
            <a:off x="7165971" y="4258296"/>
            <a:ext cx="2645276" cy="461665"/>
          </a:xfrm>
          <a:prstGeom prst="rect">
            <a:avLst/>
          </a:prstGeom>
          <a:noFill/>
        </p:spPr>
        <p:txBody>
          <a:bodyPr wrap="none" rtlCol="0">
            <a:spAutoFit/>
          </a:bodyPr>
          <a:lstStyle/>
          <a:p>
            <a:r>
              <a:rPr lang="en-US" sz="2400" dirty="0">
                <a:solidFill>
                  <a:srgbClr val="003059"/>
                </a:solidFill>
                <a:latin typeface="Century Gothic" panose="020B0502020202020204" pitchFamily="34" charset="0"/>
              </a:rPr>
              <a:t>Logomark (icon)</a:t>
            </a:r>
          </a:p>
        </p:txBody>
      </p:sp>
      <p:pic>
        <p:nvPicPr>
          <p:cNvPr id="25" name="Picture 24" descr="Logo&#10;&#10;Description automatically generated">
            <a:extLst>
              <a:ext uri="{FF2B5EF4-FFF2-40B4-BE49-F238E27FC236}">
                <a16:creationId xmlns:a16="http://schemas.microsoft.com/office/drawing/2014/main" id="{E85648FA-FF02-AF46-B991-E4D8F787F6D6}"/>
              </a:ext>
            </a:extLst>
          </p:cNvPr>
          <p:cNvPicPr>
            <a:picLocks noChangeAspect="1"/>
          </p:cNvPicPr>
          <p:nvPr/>
        </p:nvPicPr>
        <p:blipFill>
          <a:blip r:embed="rId7"/>
          <a:stretch>
            <a:fillRect/>
          </a:stretch>
        </p:blipFill>
        <p:spPr>
          <a:xfrm>
            <a:off x="9797979" y="2661412"/>
            <a:ext cx="1623056" cy="1010353"/>
          </a:xfrm>
          <a:prstGeom prst="rect">
            <a:avLst/>
          </a:prstGeom>
        </p:spPr>
      </p:pic>
      <p:pic>
        <p:nvPicPr>
          <p:cNvPr id="27" name="Picture 26" descr="Logo&#10;&#10;Description automatically generated">
            <a:extLst>
              <a:ext uri="{FF2B5EF4-FFF2-40B4-BE49-F238E27FC236}">
                <a16:creationId xmlns:a16="http://schemas.microsoft.com/office/drawing/2014/main" id="{BD8D79A2-F9DD-934E-BCAE-B827675F8822}"/>
              </a:ext>
            </a:extLst>
          </p:cNvPr>
          <p:cNvPicPr>
            <a:picLocks noChangeAspect="1"/>
          </p:cNvPicPr>
          <p:nvPr/>
        </p:nvPicPr>
        <p:blipFill>
          <a:blip r:embed="rId8"/>
          <a:stretch>
            <a:fillRect/>
          </a:stretch>
        </p:blipFill>
        <p:spPr>
          <a:xfrm>
            <a:off x="7372250" y="2544959"/>
            <a:ext cx="2013105" cy="1377970"/>
          </a:xfrm>
          <a:prstGeom prst="rect">
            <a:avLst/>
          </a:prstGeom>
        </p:spPr>
      </p:pic>
      <p:pic>
        <p:nvPicPr>
          <p:cNvPr id="29" name="Picture 28" descr="Logo, icon&#10;&#10;Description automatically generated">
            <a:extLst>
              <a:ext uri="{FF2B5EF4-FFF2-40B4-BE49-F238E27FC236}">
                <a16:creationId xmlns:a16="http://schemas.microsoft.com/office/drawing/2014/main" id="{6DE9B047-B786-0B44-87D0-D4DE353FB997}"/>
              </a:ext>
            </a:extLst>
          </p:cNvPr>
          <p:cNvPicPr>
            <a:picLocks noChangeAspect="1"/>
          </p:cNvPicPr>
          <p:nvPr/>
        </p:nvPicPr>
        <p:blipFill>
          <a:blip r:embed="rId9"/>
          <a:stretch>
            <a:fillRect/>
          </a:stretch>
        </p:blipFill>
        <p:spPr>
          <a:xfrm>
            <a:off x="7934577" y="4871445"/>
            <a:ext cx="1100796" cy="1100796"/>
          </a:xfrm>
          <a:prstGeom prst="rect">
            <a:avLst/>
          </a:prstGeom>
        </p:spPr>
      </p:pic>
      <p:pic>
        <p:nvPicPr>
          <p:cNvPr id="31" name="Picture 30" descr="A picture containing logo&#10;&#10;Description automatically generated">
            <a:extLst>
              <a:ext uri="{FF2B5EF4-FFF2-40B4-BE49-F238E27FC236}">
                <a16:creationId xmlns:a16="http://schemas.microsoft.com/office/drawing/2014/main" id="{7EA752F2-1884-5746-AFB2-8349EA916ADD}"/>
              </a:ext>
            </a:extLst>
          </p:cNvPr>
          <p:cNvPicPr>
            <a:picLocks noChangeAspect="1"/>
          </p:cNvPicPr>
          <p:nvPr/>
        </p:nvPicPr>
        <p:blipFill>
          <a:blip r:embed="rId10"/>
          <a:stretch>
            <a:fillRect/>
          </a:stretch>
        </p:blipFill>
        <p:spPr>
          <a:xfrm>
            <a:off x="10159212" y="4871445"/>
            <a:ext cx="891024" cy="1097280"/>
          </a:xfrm>
          <a:prstGeom prst="rect">
            <a:avLst/>
          </a:prstGeom>
        </p:spPr>
      </p:pic>
    </p:spTree>
    <p:extLst>
      <p:ext uri="{BB962C8B-B14F-4D97-AF65-F5344CB8AC3E}">
        <p14:creationId xmlns:p14="http://schemas.microsoft.com/office/powerpoint/2010/main" val="3366525499"/>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yle-Guide-Template_PowerPoint" id="{04F4AED6-2635-4545-9166-E39ADC33AE00}" vid="{7F23FE42-DE5E-1A47-81C6-AEC0DA95E7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IC-Brand-Style-Guide-Template_PowerPoint</Template>
  <TotalTime>0</TotalTime>
  <Words>561</Words>
  <Application>Microsoft Macintosh PowerPoint</Application>
  <PresentationFormat>Widescreen</PresentationFormat>
  <Paragraphs>140</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Brittany Johnston</cp:lastModifiedBy>
  <cp:revision>2</cp:revision>
  <dcterms:created xsi:type="dcterms:W3CDTF">2021-10-06T22:17:55Z</dcterms:created>
  <dcterms:modified xsi:type="dcterms:W3CDTF">2024-06-16T19:36:19Z</dcterms:modified>
</cp:coreProperties>
</file>