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97" r:id="rId2"/>
    <p:sldId id="302" r:id="rId3"/>
    <p:sldId id="299" r:id="rId4"/>
    <p:sldId id="304" r:id="rId5"/>
    <p:sldId id="305" r:id="rId6"/>
    <p:sldId id="295"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AD47"/>
    <a:srgbClr val="5B9BD5"/>
    <a:srgbClr val="ED7D31"/>
    <a:srgbClr val="E0533C"/>
    <a:srgbClr val="FFFFFF"/>
    <a:srgbClr val="E7E6E6"/>
    <a:srgbClr val="F2A16A"/>
    <a:srgbClr val="FF5050"/>
    <a:srgbClr val="9966FF"/>
    <a:srgbClr val="EF8B4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798" autoAdjust="0"/>
    <p:restoredTop sz="94729"/>
  </p:normalViewPr>
  <p:slideViewPr>
    <p:cSldViewPr snapToGrid="0">
      <p:cViewPr varScale="1">
        <p:scale>
          <a:sx n="105" d="100"/>
          <a:sy n="105" d="100"/>
        </p:scale>
        <p:origin x="944"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CB7025-4018-49F6-B050-59D8F10E5030}" type="datetimeFigureOut">
              <a:rPr lang="en-US" smtClean="0"/>
              <a:t>7/13/24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2D7A5B-DC59-4C1D-AF2E-A7C5BA8F20FA}" type="slidenum">
              <a:rPr lang="en-US" smtClean="0"/>
              <a:t>‹#›</a:t>
            </a:fld>
            <a:endParaRPr lang="en-US"/>
          </a:p>
        </p:txBody>
      </p:sp>
    </p:spTree>
    <p:extLst>
      <p:ext uri="{BB962C8B-B14F-4D97-AF65-F5344CB8AC3E}">
        <p14:creationId xmlns:p14="http://schemas.microsoft.com/office/powerpoint/2010/main" val="22218075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2e79d9e6279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2e79d9e6279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7" name="Google Shape;87;g2e79d9e6279_0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2e79d9e6279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2e79d9e6279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7" name="Google Shape;87;g2e79d9e6279_0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2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a:t>
            </a:fld>
            <a:endParaRPr kumimoji="0"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3691640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2D7A6-44BD-D6A9-D55B-B5901B834DD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15EAD59-4519-9FCD-B39C-187D6AF6CCB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E45110F-1EE8-124F-A9B0-C87D86F1FD6D}"/>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0B96A349-B1E8-D267-6F22-19AF2686F9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687765-B180-2FE9-4959-9717F81A64DA}"/>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4040682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15B4A-238F-7DD8-9008-AB9E737DB57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F576227-3CFA-4CA4-E90F-BF7EC30C3B8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3508E3-78C3-C128-5BA1-63F00AD3338E}"/>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64D50FDA-1150-F2CE-9570-6EF3DDB12C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5CA881-1EB5-113B-5564-24D96B2D0A50}"/>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932678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DFBD56C-1158-1330-B18E-6E5EED108E8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49280F-F22F-0D38-7A1D-6D533F0E182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D0EB41-FA28-65C0-8FD6-5B045AC78F1A}"/>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76471C96-E78C-66B3-424A-429615C8AC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DEF0FB-652D-7D13-E3CB-41FA05FF1AF0}"/>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504756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3FE4CC-91D0-23BE-B341-CA0BA8C7700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4D5B640-BF25-831C-AE6B-24BA33A6A6C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987CAB-9CCC-5073-D260-F74FD1200D33}"/>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5FF03CE5-66C8-0F37-1BCB-F677542200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24C3CE-901D-6506-12C6-9D227C707A55}"/>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103840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6967A-2B7E-27F7-6FB6-E756E73A206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7E7B5F3-2EE0-4C03-65BD-59779E53CDC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D3982A7-A780-B568-1E19-9C4DFDA9E8C9}"/>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5597BE06-C164-E462-E7FC-A8BA391001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3D636C-24C4-E3CA-3320-0A9F4557A471}"/>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484225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FAAD2-37BE-F9CB-214B-B412C76050D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000116-014B-6263-F4E2-630EC654544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17B0F2D-8A14-0F9F-E979-657904083B8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B7659D1-E8B8-6D3F-08B6-0AB093D6DC8F}"/>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6" name="Footer Placeholder 5">
            <a:extLst>
              <a:ext uri="{FF2B5EF4-FFF2-40B4-BE49-F238E27FC236}">
                <a16:creationId xmlns:a16="http://schemas.microsoft.com/office/drawing/2014/main" id="{1E9807FD-E0AF-8961-F864-B6CB93E645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A6493FB-0F2C-2AEC-3F0F-DCDC849605E1}"/>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4228679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0BB92-0B4A-4459-2307-CB85CDEEAF6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ACAD220-A626-4AD7-EEDB-7297C0A2F8B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83054B2-E284-C60C-CFFF-435AAD9F8FC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2457D66-B664-9076-336E-597882CE98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4BD92D0-1AD4-036D-7E6D-5D9C5852508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A2BDA72-8887-E2A7-D70F-A3B84CBCF264}"/>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8" name="Footer Placeholder 7">
            <a:extLst>
              <a:ext uri="{FF2B5EF4-FFF2-40B4-BE49-F238E27FC236}">
                <a16:creationId xmlns:a16="http://schemas.microsoft.com/office/drawing/2014/main" id="{EBC463FF-63FE-411E-820E-90AFA9D48AB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6DC1345-2487-8CD8-C7BE-750607621782}"/>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16063468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FC71C-ECDC-4E0B-035B-14BA1FB764D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665225A-A95D-E532-DD6F-7D5B67EC3AE3}"/>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4" name="Footer Placeholder 3">
            <a:extLst>
              <a:ext uri="{FF2B5EF4-FFF2-40B4-BE49-F238E27FC236}">
                <a16:creationId xmlns:a16="http://schemas.microsoft.com/office/drawing/2014/main" id="{930F1EB7-DD64-A56E-D65C-08AFA0830C4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E8B374C-8FB3-3858-EBF8-26A22DFBF9B9}"/>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3563237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35E991-EAE9-63A9-9D01-8633888FD980}"/>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3" name="Footer Placeholder 2">
            <a:extLst>
              <a:ext uri="{FF2B5EF4-FFF2-40B4-BE49-F238E27FC236}">
                <a16:creationId xmlns:a16="http://schemas.microsoft.com/office/drawing/2014/main" id="{39E2FA4C-0A8A-81D2-F176-2209C7E8691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A4C79BB-39F1-DC4B-DF1C-895B06489BF9}"/>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1626703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73FC58-C7CB-DA18-8EAC-E77CDAB6AD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D351F3F-B32E-02F1-F395-AB64EB6247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4ECF226-9817-20FB-7E62-461AE41CB9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A8364A-C3DD-B9FA-29B2-FB6F3FAD6430}"/>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6" name="Footer Placeholder 5">
            <a:extLst>
              <a:ext uri="{FF2B5EF4-FFF2-40B4-BE49-F238E27FC236}">
                <a16:creationId xmlns:a16="http://schemas.microsoft.com/office/drawing/2014/main" id="{E66BB917-862C-00A6-5DB4-ABC4386F59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9BDBA3-CA6A-25EE-42A7-EC7044ED101E}"/>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2181895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980A4-EF5C-C09F-705A-FE0586E3BE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29B3D25-C201-26FE-B4D5-FC2B1298ECD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F283C74-C571-FF1D-5151-36B2443F71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4B2BDC-2992-C7BD-6C63-8AC200524A36}"/>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6" name="Footer Placeholder 5">
            <a:extLst>
              <a:ext uri="{FF2B5EF4-FFF2-40B4-BE49-F238E27FC236}">
                <a16:creationId xmlns:a16="http://schemas.microsoft.com/office/drawing/2014/main" id="{E485DD9E-76CC-CB4D-D27E-67EEA3FA967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FF54F1-71B6-6AF2-65B4-ABB249D696BF}"/>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1523304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BAA5F9E-D0E2-06E6-5BBA-ED33E5B158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CE71F33-6D35-FF6F-AB7C-4E8EB9880DC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EABCB7-21D8-9DAF-B59B-25D902AE28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696C322A-E287-F097-A6D5-EFB9616E0A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0C23976-799C-A377-4815-94AB941CAB2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0803649-8F28-4ADE-8A7F-AF0847E9D09B}" type="slidenum">
              <a:rPr lang="en-US" smtClean="0"/>
              <a:t>‹#›</a:t>
            </a:fld>
            <a:endParaRPr lang="en-US"/>
          </a:p>
        </p:txBody>
      </p:sp>
    </p:spTree>
    <p:extLst>
      <p:ext uri="{BB962C8B-B14F-4D97-AF65-F5344CB8AC3E}">
        <p14:creationId xmlns:p14="http://schemas.microsoft.com/office/powerpoint/2010/main" val="42163016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107&amp;utm_source=template-powerpoint&amp;utm_medium=content&amp;utm_campaign=Emergency+Response+Escalation+Matrix-powerpoint-12107&amp;lpa=Emergency+Response+Escalation+Matrix+powerpoint+12107"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19000">
              <a:schemeClr val="accent2">
                <a:lumMod val="60000"/>
                <a:lumOff val="40000"/>
              </a:schemeClr>
            </a:gs>
            <a:gs pos="100000">
              <a:schemeClr val="bg1">
                <a:lumMod val="75000"/>
              </a:schemeClr>
            </a:gs>
          </a:gsLst>
          <a:path path="circle">
            <a:fillToRect t="100000" r="100000"/>
          </a:path>
          <a:tileRect l="-100000" b="-100000"/>
        </a:gradFill>
        <a:effectLst/>
      </p:bgPr>
    </p:bg>
    <p:spTree>
      <p:nvGrpSpPr>
        <p:cNvPr id="1" name="Shape 88"/>
        <p:cNvGrpSpPr/>
        <p:nvPr/>
      </p:nvGrpSpPr>
      <p:grpSpPr>
        <a:xfrm>
          <a:off x="0" y="0"/>
          <a:ext cx="0" cy="0"/>
          <a:chOff x="0" y="0"/>
          <a:chExt cx="0" cy="0"/>
        </a:xfrm>
      </p:grpSpPr>
      <p:sp>
        <p:nvSpPr>
          <p:cNvPr id="2" name="TextBox 1">
            <a:extLst>
              <a:ext uri="{FF2B5EF4-FFF2-40B4-BE49-F238E27FC236}">
                <a16:creationId xmlns:a16="http://schemas.microsoft.com/office/drawing/2014/main" id="{EDC4AD65-1A1A-5D38-30AC-4EF78B2D8807}"/>
              </a:ext>
            </a:extLst>
          </p:cNvPr>
          <p:cNvSpPr txBox="1"/>
          <p:nvPr/>
        </p:nvSpPr>
        <p:spPr>
          <a:xfrm>
            <a:off x="361544" y="1876258"/>
            <a:ext cx="4792347" cy="4729564"/>
          </a:xfrm>
          <a:prstGeom prst="rect">
            <a:avLst/>
          </a:prstGeom>
          <a:noFill/>
        </p:spPr>
        <p:txBody>
          <a:bodyPr wrap="square" rtlCol="0">
            <a:spAutoFit/>
          </a:bodyPr>
          <a:lstStyle/>
          <a:p>
            <a:pPr algn="l" rtl="0">
              <a:lnSpc>
                <a:spcPct val="150000"/>
              </a:lnSpc>
              <a:spcBef>
                <a:spcPts val="0"/>
              </a:spcBef>
              <a:spcAft>
                <a:spcPts val="1200"/>
              </a:spcAft>
            </a:pPr>
            <a:r>
              <a:rPr lang="en-US" sz="1400" b="1" i="0" u="none" strike="noStrike" dirty="0">
                <a:solidFill>
                  <a:srgbClr val="000000"/>
                </a:solidFill>
                <a:effectLst/>
                <a:latin typeface="Century Gothic" panose="020B0502020202020204" pitchFamily="34" charset="0"/>
              </a:rPr>
              <a:t>When To Use This Template: </a:t>
            </a:r>
            <a:br>
              <a:rPr lang="en-US" sz="1400" b="1" i="0" u="none" strike="noStrike" dirty="0">
                <a:solidFill>
                  <a:srgbClr val="000000"/>
                </a:solidFill>
                <a:effectLst/>
                <a:latin typeface="Century Gothic" panose="020B0502020202020204" pitchFamily="34" charset="0"/>
              </a:rPr>
            </a:br>
            <a:r>
              <a:rPr lang="en-US" sz="1400" dirty="0">
                <a:solidFill>
                  <a:srgbClr val="000000"/>
                </a:solidFill>
                <a:latin typeface="Century Gothic" panose="020B0502020202020204" pitchFamily="34" charset="0"/>
              </a:rPr>
              <a:t>Use this template to manage and escalate emergency responses efficiently, ensuring that each phase of the emergency is handled by the appropriate roles and individuals according to a clear, structured plan.  </a:t>
            </a:r>
          </a:p>
          <a:p>
            <a:pPr algn="l" rtl="0">
              <a:lnSpc>
                <a:spcPct val="150000"/>
              </a:lnSpc>
              <a:spcBef>
                <a:spcPts val="0"/>
              </a:spcBef>
              <a:spcAft>
                <a:spcPts val="1200"/>
              </a:spcAft>
            </a:pPr>
            <a:r>
              <a:rPr lang="en-US" sz="1400" b="1" i="0" u="none" strike="noStrike" dirty="0">
                <a:solidFill>
                  <a:srgbClr val="000000"/>
                </a:solidFill>
                <a:effectLst/>
                <a:latin typeface="Century Gothic" panose="020B0502020202020204" pitchFamily="34" charset="0"/>
              </a:rPr>
              <a:t>Notable Templates Features: </a:t>
            </a:r>
            <a:br>
              <a:rPr lang="en-US" sz="1400" b="1" i="0" u="none" strike="noStrike" dirty="0">
                <a:solidFill>
                  <a:srgbClr val="000000"/>
                </a:solidFill>
                <a:effectLst/>
                <a:latin typeface="Century Gothic" panose="020B0502020202020204" pitchFamily="34" charset="0"/>
              </a:rPr>
            </a:br>
            <a:r>
              <a:rPr lang="en-US" sz="1400" i="0" u="none" strike="noStrike" dirty="0">
                <a:solidFill>
                  <a:srgbClr val="000000"/>
                </a:solidFill>
                <a:effectLst/>
                <a:latin typeface="Century Gothic" panose="020B0502020202020204" pitchFamily="34" charset="0"/>
              </a:rPr>
              <a:t>This template features a responsible, accountable, consulted, and informed (RACI) matrix format with escalation phases listed in the left-hand column and responsible roles/individuals as column headers. This matrix provides a detailed and organized approach to assigning responsibilities and ensuring accountability during emergency situations.</a:t>
            </a:r>
          </a:p>
        </p:txBody>
      </p:sp>
      <p:pic>
        <p:nvPicPr>
          <p:cNvPr id="90" name="Google Shape;90;p13">
            <a:hlinkClick r:id="rId3"/>
          </p:cNvPr>
          <p:cNvPicPr preferRelativeResize="0"/>
          <p:nvPr/>
        </p:nvPicPr>
        <p:blipFill>
          <a:blip r:embed="rId4">
            <a:alphaModFix/>
          </a:blip>
          <a:stretch>
            <a:fillRect/>
          </a:stretch>
        </p:blipFill>
        <p:spPr>
          <a:xfrm>
            <a:off x="7969937" y="496430"/>
            <a:ext cx="3744624" cy="744775"/>
          </a:xfrm>
          <a:prstGeom prst="rect">
            <a:avLst/>
          </a:prstGeom>
          <a:noFill/>
          <a:ln>
            <a:noFill/>
          </a:ln>
        </p:spPr>
      </p:pic>
      <p:sp>
        <p:nvSpPr>
          <p:cNvPr id="91" name="Google Shape;91;p13"/>
          <p:cNvSpPr txBox="1"/>
          <p:nvPr/>
        </p:nvSpPr>
        <p:spPr>
          <a:xfrm>
            <a:off x="361544" y="258507"/>
            <a:ext cx="7280827" cy="1292631"/>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FR" sz="3600" b="1" dirty="0">
                <a:solidFill>
                  <a:srgbClr val="011033"/>
                </a:solidFill>
                <a:latin typeface="Century Gothic"/>
                <a:ea typeface="Century Gothic"/>
                <a:cs typeface="Century Gothic"/>
                <a:sym typeface="Century Gothic"/>
              </a:rPr>
              <a:t>Emergency Response Escalation Matrix Template</a:t>
            </a:r>
          </a:p>
        </p:txBody>
      </p:sp>
      <p:pic>
        <p:nvPicPr>
          <p:cNvPr id="4" name="Picture 3" descr="A diagram with colorful squares&#10;&#10;Description automatically generated with medium confidence">
            <a:extLst>
              <a:ext uri="{FF2B5EF4-FFF2-40B4-BE49-F238E27FC236}">
                <a16:creationId xmlns:a16="http://schemas.microsoft.com/office/drawing/2014/main" id="{076AC8C8-6D10-3AC5-F7E2-E66D88F6A2A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285896" y="2161266"/>
            <a:ext cx="6428665" cy="3622017"/>
          </a:xfrm>
          <a:prstGeom prst="rect">
            <a:avLst/>
          </a:prstGeom>
          <a:effectLst>
            <a:outerShdw blurRad="114923" dist="67723" dir="2700000" sx="100464" sy="100464" algn="tl" rotWithShape="0">
              <a:prstClr val="black">
                <a:alpha val="40000"/>
              </a:prst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19000">
              <a:schemeClr val="accent2">
                <a:lumMod val="60000"/>
                <a:lumOff val="40000"/>
              </a:schemeClr>
            </a:gs>
            <a:gs pos="100000">
              <a:schemeClr val="bg1">
                <a:lumMod val="75000"/>
              </a:schemeClr>
            </a:gs>
          </a:gsLst>
          <a:path path="circle">
            <a:fillToRect t="100000" r="100000"/>
          </a:path>
          <a:tileRect l="-100000" b="-100000"/>
        </a:gradFill>
        <a:effectLst/>
      </p:bgPr>
    </p:bg>
    <p:spTree>
      <p:nvGrpSpPr>
        <p:cNvPr id="1" name="Shape 88"/>
        <p:cNvGrpSpPr/>
        <p:nvPr/>
      </p:nvGrpSpPr>
      <p:grpSpPr>
        <a:xfrm>
          <a:off x="0" y="0"/>
          <a:ext cx="0" cy="0"/>
          <a:chOff x="0" y="0"/>
          <a:chExt cx="0" cy="0"/>
        </a:xfrm>
      </p:grpSpPr>
      <p:sp>
        <p:nvSpPr>
          <p:cNvPr id="91" name="Google Shape;91;p13"/>
          <p:cNvSpPr txBox="1"/>
          <p:nvPr/>
        </p:nvSpPr>
        <p:spPr>
          <a:xfrm>
            <a:off x="361544" y="258507"/>
            <a:ext cx="11064262" cy="738633"/>
          </a:xfrm>
          <a:prstGeom prst="rect">
            <a:avLst/>
          </a:prstGeom>
          <a:noFill/>
          <a:ln>
            <a:noFill/>
          </a:ln>
        </p:spPr>
        <p:txBody>
          <a:bodyPr spcFirstLastPara="1" wrap="square" lIns="91425" tIns="91425" rIns="91425" bIns="91425" anchor="t"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3600" b="1" i="0" u="none" strike="noStrike" kern="1200" cap="none" spc="0" normalizeH="0" baseline="0" noProof="0" dirty="0">
                <a:ln>
                  <a:noFill/>
                </a:ln>
                <a:solidFill>
                  <a:srgbClr val="011033"/>
                </a:solidFill>
                <a:effectLst/>
                <a:uLnTx/>
                <a:uFillTx/>
                <a:latin typeface="Century Gothic"/>
                <a:ea typeface="Century Gothic"/>
                <a:cs typeface="Century Gothic"/>
                <a:sym typeface="Century Gothic"/>
              </a:rPr>
              <a:t>Emergency Response Escalation Matrix Template</a:t>
            </a:r>
          </a:p>
        </p:txBody>
      </p:sp>
      <p:graphicFrame>
        <p:nvGraphicFramePr>
          <p:cNvPr id="5" name="Table 4">
            <a:extLst>
              <a:ext uri="{FF2B5EF4-FFF2-40B4-BE49-F238E27FC236}">
                <a16:creationId xmlns:a16="http://schemas.microsoft.com/office/drawing/2014/main" id="{FB7ED3CA-E082-DD87-B584-FA6AEF351464}"/>
              </a:ext>
            </a:extLst>
          </p:cNvPr>
          <p:cNvGraphicFramePr>
            <a:graphicFrameLocks noGrp="1"/>
          </p:cNvGraphicFramePr>
          <p:nvPr>
            <p:extLst>
              <p:ext uri="{D42A27DB-BD31-4B8C-83A1-F6EECF244321}">
                <p14:modId xmlns:p14="http://schemas.microsoft.com/office/powerpoint/2010/main" val="1524858640"/>
              </p:ext>
            </p:extLst>
          </p:nvPr>
        </p:nvGraphicFramePr>
        <p:xfrm>
          <a:off x="2156990" y="1688849"/>
          <a:ext cx="7878020" cy="3480305"/>
        </p:xfrm>
        <a:graphic>
          <a:graphicData uri="http://schemas.openxmlformats.org/drawingml/2006/table">
            <a:tbl>
              <a:tblPr/>
              <a:tblGrid>
                <a:gridCol w="2298139">
                  <a:extLst>
                    <a:ext uri="{9D8B030D-6E8A-4147-A177-3AD203B41FA5}">
                      <a16:colId xmlns:a16="http://schemas.microsoft.com/office/drawing/2014/main" val="3658980152"/>
                    </a:ext>
                  </a:extLst>
                </a:gridCol>
                <a:gridCol w="5579881">
                  <a:extLst>
                    <a:ext uri="{9D8B030D-6E8A-4147-A177-3AD203B41FA5}">
                      <a16:colId xmlns:a16="http://schemas.microsoft.com/office/drawing/2014/main" val="418962470"/>
                    </a:ext>
                  </a:extLst>
                </a:gridCol>
              </a:tblGrid>
              <a:tr h="696061">
                <a:tc>
                  <a:txBody>
                    <a:bodyPr/>
                    <a:lstStyle/>
                    <a:p>
                      <a:pPr algn="l" fontAlgn="ctr"/>
                      <a:r>
                        <a:rPr lang="en-US" sz="1400" b="1" i="0" u="none" strike="noStrike" dirty="0">
                          <a:solidFill>
                            <a:srgbClr val="000000"/>
                          </a:solidFill>
                          <a:effectLst/>
                          <a:latin typeface="Century Gothic" panose="020B0502020202020204" pitchFamily="34" charset="0"/>
                        </a:rPr>
                        <a:t>Escalation Phases</a:t>
                      </a:r>
                    </a:p>
                  </a:txBody>
                  <a:tcPr marR="0" marT="0"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400" b="0" i="0" u="none" strike="noStrike" dirty="0">
                          <a:solidFill>
                            <a:schemeClr val="tx1"/>
                          </a:solidFill>
                          <a:effectLst/>
                          <a:latin typeface="Century Gothic" panose="020B0502020202020204" pitchFamily="34" charset="0"/>
                        </a:rPr>
                        <a:t>Lists each phase of the emergency response.</a:t>
                      </a:r>
                    </a:p>
                  </a:txBody>
                  <a:tcPr marR="0" marT="0"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45483403"/>
                  </a:ext>
                </a:extLst>
              </a:tr>
              <a:tr h="696061">
                <a:tc>
                  <a:txBody>
                    <a:bodyPr/>
                    <a:lstStyle/>
                    <a:p>
                      <a:pPr algn="l" fontAlgn="ctr"/>
                      <a:r>
                        <a:rPr lang="en-US" sz="1400" b="1" i="0" u="none" strike="noStrike" dirty="0">
                          <a:solidFill>
                            <a:schemeClr val="tx1"/>
                          </a:solidFill>
                          <a:effectLst/>
                          <a:latin typeface="Century Gothic" panose="020B0502020202020204" pitchFamily="34" charset="0"/>
                        </a:rPr>
                        <a:t>R - Responsible</a:t>
                      </a:r>
                    </a:p>
                  </a:txBody>
                  <a:tcPr marL="95250" marR="0" marT="0"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lnTlToBr w="12700" cmpd="sng">
                      <a:noFill/>
                      <a:prstDash val="solid"/>
                    </a:lnTlToBr>
                    <a:lnBlToTr w="12700" cmpd="sng">
                      <a:noFill/>
                      <a:prstDash val="solid"/>
                    </a:lnBlToTr>
                    <a:solidFill>
                      <a:srgbClr val="E0533C"/>
                    </a:solidFill>
                  </a:tcPr>
                </a:tc>
                <a:tc>
                  <a:txBody>
                    <a:bodyPr/>
                    <a:lstStyle/>
                    <a:p>
                      <a:pPr algn="l" fontAlgn="ctr"/>
                      <a:r>
                        <a:rPr lang="en-US" sz="1400" b="0" i="0" u="none" strike="noStrike" dirty="0">
                          <a:solidFill>
                            <a:schemeClr val="tx1"/>
                          </a:solidFill>
                          <a:effectLst/>
                          <a:latin typeface="Century Gothic" panose="020B0502020202020204" pitchFamily="34" charset="0"/>
                        </a:rPr>
                        <a:t>Person(s) who will perform the task</a:t>
                      </a:r>
                    </a:p>
                  </a:txBody>
                  <a:tcPr marL="95250" marR="0" marT="0"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17357633"/>
                  </a:ext>
                </a:extLst>
              </a:tr>
              <a:tr h="696061">
                <a:tc>
                  <a:txBody>
                    <a:bodyPr/>
                    <a:lstStyle/>
                    <a:p>
                      <a:pPr algn="l" fontAlgn="ctr"/>
                      <a:r>
                        <a:rPr lang="en-US" sz="1400" b="1" i="0" u="none" strike="noStrike" dirty="0">
                          <a:solidFill>
                            <a:schemeClr val="tx1"/>
                          </a:solidFill>
                          <a:effectLst/>
                          <a:latin typeface="Century Gothic" panose="020B0502020202020204" pitchFamily="34" charset="0"/>
                        </a:rPr>
                        <a:t>A - Accountable</a:t>
                      </a:r>
                    </a:p>
                  </a:txBody>
                  <a:tcPr marL="95250" marR="0" marT="0"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lnTlToBr w="12700" cmpd="sng">
                      <a:noFill/>
                      <a:prstDash val="solid"/>
                    </a:lnTlToBr>
                    <a:lnBlToTr w="12700" cmpd="sng">
                      <a:noFill/>
                      <a:prstDash val="solid"/>
                    </a:lnBlToTr>
                    <a:solidFill>
                      <a:srgbClr val="ED7D31"/>
                    </a:solidFill>
                  </a:tcPr>
                </a:tc>
                <a:tc>
                  <a:txBody>
                    <a:bodyPr/>
                    <a:lstStyle/>
                    <a:p>
                      <a:pPr algn="l" fontAlgn="ctr"/>
                      <a:r>
                        <a:rPr lang="en-US" sz="1400" b="0" i="0" u="none" strike="noStrike" dirty="0">
                          <a:solidFill>
                            <a:schemeClr val="tx1"/>
                          </a:solidFill>
                          <a:effectLst/>
                          <a:latin typeface="Century Gothic" panose="020B0502020202020204" pitchFamily="34" charset="0"/>
                        </a:rPr>
                        <a:t>The individual who is ultimately accountable and has yes/no authority and veto power</a:t>
                      </a:r>
                    </a:p>
                  </a:txBody>
                  <a:tcPr marL="95250" marR="0" marT="0"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67119871"/>
                  </a:ext>
                </a:extLst>
              </a:tr>
              <a:tr h="696061">
                <a:tc>
                  <a:txBody>
                    <a:bodyPr/>
                    <a:lstStyle/>
                    <a:p>
                      <a:pPr algn="l" fontAlgn="ctr"/>
                      <a:r>
                        <a:rPr lang="en-US" sz="1400" b="1" i="0" u="none" strike="noStrike" dirty="0">
                          <a:solidFill>
                            <a:schemeClr val="tx1"/>
                          </a:solidFill>
                          <a:effectLst/>
                          <a:latin typeface="Century Gothic" panose="020B0502020202020204" pitchFamily="34" charset="0"/>
                        </a:rPr>
                        <a:t>C - Consulted</a:t>
                      </a:r>
                    </a:p>
                  </a:txBody>
                  <a:tcPr marL="95250" marR="0" marT="0"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lnTlToBr w="12700" cmpd="sng">
                      <a:noFill/>
                      <a:prstDash val="solid"/>
                    </a:lnTlToBr>
                    <a:lnBlToTr w="12700" cmpd="sng">
                      <a:noFill/>
                      <a:prstDash val="solid"/>
                    </a:lnBlToTr>
                    <a:solidFill>
                      <a:srgbClr val="5B9BD5"/>
                    </a:solidFill>
                  </a:tcPr>
                </a:tc>
                <a:tc>
                  <a:txBody>
                    <a:bodyPr/>
                    <a:lstStyle/>
                    <a:p>
                      <a:pPr algn="l" fontAlgn="ctr"/>
                      <a:r>
                        <a:rPr lang="en-US" sz="1400" b="0" i="0" u="none" strike="noStrike" dirty="0">
                          <a:solidFill>
                            <a:schemeClr val="tx1"/>
                          </a:solidFill>
                          <a:effectLst/>
                          <a:latin typeface="Century Gothic" panose="020B0502020202020204" pitchFamily="34" charset="0"/>
                        </a:rPr>
                        <a:t>Those whose opinions are sought; typically subject matter experts</a:t>
                      </a:r>
                    </a:p>
                  </a:txBody>
                  <a:tcPr marL="95250" marR="0" marT="0"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82229601"/>
                  </a:ext>
                </a:extLst>
              </a:tr>
              <a:tr h="696061">
                <a:tc>
                  <a:txBody>
                    <a:bodyPr/>
                    <a:lstStyle/>
                    <a:p>
                      <a:pPr algn="l" fontAlgn="ctr"/>
                      <a:r>
                        <a:rPr lang="en-US" sz="1400" b="1" i="0" u="none" strike="noStrike" dirty="0">
                          <a:solidFill>
                            <a:schemeClr val="tx1"/>
                          </a:solidFill>
                          <a:effectLst/>
                          <a:latin typeface="Century Gothic" panose="020B0502020202020204" pitchFamily="34" charset="0"/>
                        </a:rPr>
                        <a:t>I - Informed</a:t>
                      </a:r>
                    </a:p>
                  </a:txBody>
                  <a:tcPr marL="95250" marR="0" marT="0"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lnTlToBr w="12700" cmpd="sng">
                      <a:noFill/>
                      <a:prstDash val="solid"/>
                    </a:lnTlToBr>
                    <a:lnBlToTr w="12700" cmpd="sng">
                      <a:noFill/>
                      <a:prstDash val="solid"/>
                    </a:lnBlToTr>
                    <a:solidFill>
                      <a:srgbClr val="70AD47"/>
                    </a:solidFill>
                  </a:tcPr>
                </a:tc>
                <a:tc>
                  <a:txBody>
                    <a:bodyPr/>
                    <a:lstStyle/>
                    <a:p>
                      <a:pPr algn="l" fontAlgn="ctr"/>
                      <a:r>
                        <a:rPr lang="en-US" sz="1400" b="0" i="0" u="none" strike="noStrike" dirty="0">
                          <a:solidFill>
                            <a:schemeClr val="tx1"/>
                          </a:solidFill>
                          <a:effectLst/>
                          <a:latin typeface="Century Gothic" panose="020B0502020202020204" pitchFamily="34" charset="0"/>
                        </a:rPr>
                        <a:t>Those who are kept up-to-date on progress; typically those affected by the outcome of the tasks</a:t>
                      </a:r>
                    </a:p>
                  </a:txBody>
                  <a:tcPr marL="95250" marR="0" marT="0"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21906602"/>
                  </a:ext>
                </a:extLst>
              </a:tr>
            </a:tbl>
          </a:graphicData>
        </a:graphic>
      </p:graphicFrame>
    </p:spTree>
    <p:extLst>
      <p:ext uri="{BB962C8B-B14F-4D97-AF65-F5344CB8AC3E}">
        <p14:creationId xmlns:p14="http://schemas.microsoft.com/office/powerpoint/2010/main" val="12838958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37173C0-C8FD-7964-306E-FC918AF9F99F}"/>
              </a:ext>
            </a:extLst>
          </p:cNvPr>
          <p:cNvSpPr txBox="1"/>
          <p:nvPr/>
        </p:nvSpPr>
        <p:spPr>
          <a:xfrm>
            <a:off x="335561" y="172798"/>
            <a:ext cx="7944373" cy="584775"/>
          </a:xfrm>
          <a:prstGeom prst="rect">
            <a:avLst/>
          </a:prstGeom>
          <a:noFill/>
        </p:spPr>
        <p:txBody>
          <a:bodyPr wrap="square">
            <a:spAutoFit/>
          </a:bodyPr>
          <a:lstStyle/>
          <a:p>
            <a:pPr rtl="0">
              <a:spcBef>
                <a:spcPts val="0"/>
              </a:spcBef>
              <a:spcAft>
                <a:spcPts val="0"/>
              </a:spcAft>
            </a:pPr>
            <a:r>
              <a:rPr lang="fr-FR" sz="3200" b="1" dirty="0">
                <a:solidFill>
                  <a:srgbClr val="011033"/>
                </a:solidFill>
                <a:latin typeface="Century Gothic"/>
                <a:ea typeface="Century Gothic"/>
                <a:cs typeface="Century Gothic"/>
                <a:sym typeface="Century Gothic"/>
              </a:rPr>
              <a:t>Emergency Response Escalation Matrix</a:t>
            </a:r>
            <a:endParaRPr lang="en-US" sz="3200" dirty="0"/>
          </a:p>
        </p:txBody>
      </p:sp>
      <p:graphicFrame>
        <p:nvGraphicFramePr>
          <p:cNvPr id="11" name="Table 10">
            <a:extLst>
              <a:ext uri="{FF2B5EF4-FFF2-40B4-BE49-F238E27FC236}">
                <a16:creationId xmlns:a16="http://schemas.microsoft.com/office/drawing/2014/main" id="{42FE8C6C-FD0D-7552-AE65-A100D07612D9}"/>
              </a:ext>
            </a:extLst>
          </p:cNvPr>
          <p:cNvGraphicFramePr>
            <a:graphicFrameLocks noGrp="1"/>
          </p:cNvGraphicFramePr>
          <p:nvPr>
            <p:extLst>
              <p:ext uri="{D42A27DB-BD31-4B8C-83A1-F6EECF244321}">
                <p14:modId xmlns:p14="http://schemas.microsoft.com/office/powerpoint/2010/main" val="1556585845"/>
              </p:ext>
            </p:extLst>
          </p:nvPr>
        </p:nvGraphicFramePr>
        <p:xfrm>
          <a:off x="383098" y="763398"/>
          <a:ext cx="11425805" cy="5242873"/>
        </p:xfrm>
        <a:graphic>
          <a:graphicData uri="http://schemas.openxmlformats.org/drawingml/2006/table">
            <a:tbl>
              <a:tblPr firstRow="1"/>
              <a:tblGrid>
                <a:gridCol w="1953797">
                  <a:extLst>
                    <a:ext uri="{9D8B030D-6E8A-4147-A177-3AD203B41FA5}">
                      <a16:colId xmlns:a16="http://schemas.microsoft.com/office/drawing/2014/main" val="3151143784"/>
                    </a:ext>
                  </a:extLst>
                </a:gridCol>
                <a:gridCol w="1578668">
                  <a:extLst>
                    <a:ext uri="{9D8B030D-6E8A-4147-A177-3AD203B41FA5}">
                      <a16:colId xmlns:a16="http://schemas.microsoft.com/office/drawing/2014/main" val="3319195333"/>
                    </a:ext>
                  </a:extLst>
                </a:gridCol>
                <a:gridCol w="1578668">
                  <a:extLst>
                    <a:ext uri="{9D8B030D-6E8A-4147-A177-3AD203B41FA5}">
                      <a16:colId xmlns:a16="http://schemas.microsoft.com/office/drawing/2014/main" val="2066272656"/>
                    </a:ext>
                  </a:extLst>
                </a:gridCol>
                <a:gridCol w="1578668">
                  <a:extLst>
                    <a:ext uri="{9D8B030D-6E8A-4147-A177-3AD203B41FA5}">
                      <a16:colId xmlns:a16="http://schemas.microsoft.com/office/drawing/2014/main" val="1026204835"/>
                    </a:ext>
                  </a:extLst>
                </a:gridCol>
                <a:gridCol w="1578668">
                  <a:extLst>
                    <a:ext uri="{9D8B030D-6E8A-4147-A177-3AD203B41FA5}">
                      <a16:colId xmlns:a16="http://schemas.microsoft.com/office/drawing/2014/main" val="1798996210"/>
                    </a:ext>
                  </a:extLst>
                </a:gridCol>
                <a:gridCol w="1578668">
                  <a:extLst>
                    <a:ext uri="{9D8B030D-6E8A-4147-A177-3AD203B41FA5}">
                      <a16:colId xmlns:a16="http://schemas.microsoft.com/office/drawing/2014/main" val="3346450640"/>
                    </a:ext>
                  </a:extLst>
                </a:gridCol>
                <a:gridCol w="1578668">
                  <a:extLst>
                    <a:ext uri="{9D8B030D-6E8A-4147-A177-3AD203B41FA5}">
                      <a16:colId xmlns:a16="http://schemas.microsoft.com/office/drawing/2014/main" val="2635009439"/>
                    </a:ext>
                  </a:extLst>
                </a:gridCol>
              </a:tblGrid>
              <a:tr h="268448">
                <a:tc>
                  <a:txBody>
                    <a:bodyPr/>
                    <a:lstStyle/>
                    <a:p>
                      <a:pPr algn="l" fontAlgn="ctr"/>
                      <a:r>
                        <a:rPr lang="en-US" sz="1000" b="0" i="0" u="none" strike="noStrike" dirty="0">
                          <a:solidFill>
                            <a:srgbClr val="FF5353"/>
                          </a:solidFill>
                          <a:effectLst/>
                          <a:highlight>
                            <a:srgbClr val="FFFFFF"/>
                          </a:highlight>
                          <a:latin typeface="Century Gothic" panose="020B0502020202020204" pitchFamily="34" charset="0"/>
                        </a:rPr>
                        <a:t> </a:t>
                      </a:r>
                    </a:p>
                  </a:txBody>
                  <a:tcPr marL="78261" marR="5217" marT="5217" marB="0" anchor="ctr">
                    <a:lnL>
                      <a:noFill/>
                    </a:lnL>
                    <a:lnR w="6350" cap="flat" cmpd="sng" algn="ctr">
                      <a:solidFill>
                        <a:srgbClr val="808080"/>
                      </a:solidFill>
                      <a:prstDash val="solid"/>
                      <a:round/>
                      <a:headEnd type="none" w="med" len="med"/>
                      <a:tailEnd type="none" w="med" len="med"/>
                    </a:lnR>
                    <a:lnT>
                      <a:noFill/>
                    </a:lnT>
                    <a:lnB>
                      <a:noFill/>
                    </a:lnB>
                    <a:solidFill>
                      <a:srgbClr val="FFFFFF"/>
                    </a:solidFill>
                  </a:tcPr>
                </a:tc>
                <a:tc>
                  <a:txBody>
                    <a:bodyPr/>
                    <a:lstStyle/>
                    <a:p>
                      <a:pPr algn="l" fontAlgn="ctr"/>
                      <a:r>
                        <a:rPr lang="en-US" sz="1100" b="1" i="0" u="none" strike="noStrike" dirty="0">
                          <a:solidFill>
                            <a:srgbClr val="0D0D0D"/>
                          </a:solidFill>
                          <a:effectLst/>
                          <a:highlight>
                            <a:srgbClr val="E7E6E6"/>
                          </a:highlight>
                          <a:latin typeface="Century Gothic" panose="020B0502020202020204" pitchFamily="34" charset="0"/>
                        </a:rPr>
                        <a:t>Phase 1 </a:t>
                      </a:r>
                    </a:p>
                  </a:txBody>
                  <a:tcPr marL="78261"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a:noFill/>
                    </a:lnB>
                    <a:solidFill>
                      <a:srgbClr val="E7E6E6"/>
                    </a:solidFill>
                  </a:tcPr>
                </a:tc>
                <a:tc>
                  <a:txBody>
                    <a:bodyPr/>
                    <a:lstStyle/>
                    <a:p>
                      <a:pPr algn="l" fontAlgn="ctr"/>
                      <a:r>
                        <a:rPr lang="en-US" sz="1100" b="1" i="0" u="none" strike="noStrike" dirty="0">
                          <a:solidFill>
                            <a:srgbClr val="0D0D0D"/>
                          </a:solidFill>
                          <a:effectLst/>
                          <a:highlight>
                            <a:srgbClr val="E7E6E6"/>
                          </a:highlight>
                          <a:latin typeface="Century Gothic" panose="020B0502020202020204" pitchFamily="34" charset="0"/>
                        </a:rPr>
                        <a:t>Phase 2</a:t>
                      </a:r>
                    </a:p>
                  </a:txBody>
                  <a:tcPr marL="78261"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a:noFill/>
                    </a:lnB>
                    <a:solidFill>
                      <a:srgbClr val="E7E6E6"/>
                    </a:solidFill>
                  </a:tcPr>
                </a:tc>
                <a:tc>
                  <a:txBody>
                    <a:bodyPr/>
                    <a:lstStyle/>
                    <a:p>
                      <a:pPr algn="l" fontAlgn="ctr"/>
                      <a:r>
                        <a:rPr lang="en-US" sz="1100" b="1" i="0" u="none" strike="noStrike" dirty="0">
                          <a:solidFill>
                            <a:srgbClr val="0D0D0D"/>
                          </a:solidFill>
                          <a:effectLst/>
                          <a:highlight>
                            <a:srgbClr val="E7E6E6"/>
                          </a:highlight>
                          <a:latin typeface="Century Gothic" panose="020B0502020202020204" pitchFamily="34" charset="0"/>
                        </a:rPr>
                        <a:t>Phase 3</a:t>
                      </a:r>
                    </a:p>
                  </a:txBody>
                  <a:tcPr marL="78261"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a:noFill/>
                    </a:lnB>
                    <a:solidFill>
                      <a:srgbClr val="E7E6E6"/>
                    </a:solidFill>
                  </a:tcPr>
                </a:tc>
                <a:tc>
                  <a:txBody>
                    <a:bodyPr/>
                    <a:lstStyle/>
                    <a:p>
                      <a:pPr algn="l" fontAlgn="ctr"/>
                      <a:r>
                        <a:rPr lang="en-US" sz="1100" b="1" i="0" u="none" strike="noStrike" dirty="0">
                          <a:solidFill>
                            <a:srgbClr val="0D0D0D"/>
                          </a:solidFill>
                          <a:effectLst/>
                          <a:highlight>
                            <a:srgbClr val="E7E6E6"/>
                          </a:highlight>
                          <a:latin typeface="Century Gothic" panose="020B0502020202020204" pitchFamily="34" charset="0"/>
                        </a:rPr>
                        <a:t>Phase 4</a:t>
                      </a:r>
                    </a:p>
                  </a:txBody>
                  <a:tcPr marL="78261"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a:noFill/>
                    </a:lnB>
                    <a:solidFill>
                      <a:srgbClr val="E7E6E6"/>
                    </a:solidFill>
                  </a:tcPr>
                </a:tc>
                <a:tc>
                  <a:txBody>
                    <a:bodyPr/>
                    <a:lstStyle/>
                    <a:p>
                      <a:pPr algn="l" fontAlgn="ctr"/>
                      <a:r>
                        <a:rPr lang="en-US" sz="1100" b="1" i="0" u="none" strike="noStrike">
                          <a:solidFill>
                            <a:srgbClr val="0D0D0D"/>
                          </a:solidFill>
                          <a:effectLst/>
                          <a:highlight>
                            <a:srgbClr val="E7E6E6"/>
                          </a:highlight>
                          <a:latin typeface="Century Gothic" panose="020B0502020202020204" pitchFamily="34" charset="0"/>
                        </a:rPr>
                        <a:t>Phase 5</a:t>
                      </a:r>
                    </a:p>
                  </a:txBody>
                  <a:tcPr marL="78261"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a:noFill/>
                    </a:lnB>
                    <a:solidFill>
                      <a:srgbClr val="E7E6E6"/>
                    </a:solidFill>
                  </a:tcPr>
                </a:tc>
                <a:tc>
                  <a:txBody>
                    <a:bodyPr/>
                    <a:lstStyle/>
                    <a:p>
                      <a:pPr algn="l" fontAlgn="ctr"/>
                      <a:r>
                        <a:rPr lang="en-US" sz="1100" b="1" i="0" u="none" strike="noStrike" dirty="0">
                          <a:solidFill>
                            <a:srgbClr val="0D0D0D"/>
                          </a:solidFill>
                          <a:effectLst/>
                          <a:highlight>
                            <a:srgbClr val="E7E6E6"/>
                          </a:highlight>
                          <a:latin typeface="Century Gothic" panose="020B0502020202020204" pitchFamily="34" charset="0"/>
                        </a:rPr>
                        <a:t>Phase 6</a:t>
                      </a:r>
                    </a:p>
                  </a:txBody>
                  <a:tcPr marL="78261"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a:noFill/>
                    </a:lnB>
                    <a:solidFill>
                      <a:srgbClr val="E7E6E6"/>
                    </a:solidFill>
                  </a:tcPr>
                </a:tc>
                <a:extLst>
                  <a:ext uri="{0D108BD9-81ED-4DB2-BD59-A6C34878D82A}">
                    <a16:rowId xmlns:a16="http://schemas.microsoft.com/office/drawing/2014/main" val="3337485789"/>
                  </a:ext>
                </a:extLst>
              </a:tr>
              <a:tr h="253486">
                <a:tc>
                  <a:txBody>
                    <a:bodyPr/>
                    <a:lstStyle/>
                    <a:p>
                      <a:pPr algn="l" fontAlgn="ctr"/>
                      <a:r>
                        <a:rPr lang="en-US" sz="1000" b="0" i="0" u="none" strike="noStrike">
                          <a:solidFill>
                            <a:srgbClr val="FF5353"/>
                          </a:solidFill>
                          <a:effectLst/>
                          <a:highlight>
                            <a:srgbClr val="FFFFFF"/>
                          </a:highlight>
                          <a:latin typeface="Century Gothic" panose="020B0502020202020204" pitchFamily="34" charset="0"/>
                        </a:rPr>
                        <a:t> </a:t>
                      </a:r>
                    </a:p>
                  </a:txBody>
                  <a:tcPr marL="78261" marR="5217" marT="5217" marB="0" anchor="ctr">
                    <a:lnL>
                      <a:noFill/>
                    </a:lnL>
                    <a:lnR w="6350" cap="flat" cmpd="sng" algn="ctr">
                      <a:solidFill>
                        <a:srgbClr val="808080"/>
                      </a:solidFill>
                      <a:prstDash val="solid"/>
                      <a:round/>
                      <a:headEnd type="none" w="med" len="med"/>
                      <a:tailEnd type="none" w="med" len="med"/>
                    </a:lnR>
                    <a:lnT>
                      <a:noFill/>
                    </a:lnT>
                    <a:lnB w="6350" cap="flat" cmpd="sng" algn="ctr">
                      <a:solidFill>
                        <a:srgbClr val="808080"/>
                      </a:solidFill>
                      <a:prstDash val="solid"/>
                      <a:round/>
                      <a:headEnd type="none" w="med" len="med"/>
                      <a:tailEnd type="none" w="med" len="med"/>
                    </a:lnB>
                    <a:solidFill>
                      <a:srgbClr val="FFFFFF"/>
                    </a:solidFill>
                  </a:tcPr>
                </a:tc>
                <a:tc>
                  <a:txBody>
                    <a:bodyPr/>
                    <a:lstStyle/>
                    <a:p>
                      <a:pPr algn="l" fontAlgn="t"/>
                      <a:r>
                        <a:rPr lang="en-US" sz="1100" b="0" i="0" u="none" strike="noStrike" dirty="0">
                          <a:solidFill>
                            <a:srgbClr val="0D0D0D"/>
                          </a:solidFill>
                          <a:effectLst/>
                          <a:highlight>
                            <a:srgbClr val="E7E6E6"/>
                          </a:highlight>
                          <a:latin typeface="Century Gothic" panose="020B0502020202020204" pitchFamily="34" charset="0"/>
                        </a:rPr>
                        <a:t>Initial Detection</a:t>
                      </a:r>
                    </a:p>
                  </a:txBody>
                  <a:tcPr marL="78261" marR="5217" marT="91440" marB="9144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a:noFill/>
                    </a:lnT>
                    <a:lnB w="6350" cap="flat" cmpd="sng" algn="ctr">
                      <a:solidFill>
                        <a:srgbClr val="808080"/>
                      </a:solidFill>
                      <a:prstDash val="solid"/>
                      <a:round/>
                      <a:headEnd type="none" w="med" len="med"/>
                      <a:tailEnd type="none" w="med" len="med"/>
                    </a:lnB>
                    <a:solidFill>
                      <a:srgbClr val="E7E6E6"/>
                    </a:solidFill>
                  </a:tcPr>
                </a:tc>
                <a:tc>
                  <a:txBody>
                    <a:bodyPr/>
                    <a:lstStyle/>
                    <a:p>
                      <a:pPr algn="l" fontAlgn="t"/>
                      <a:r>
                        <a:rPr lang="en-US" sz="1100" b="0" i="0" u="none" strike="noStrike" dirty="0">
                          <a:solidFill>
                            <a:srgbClr val="0D0D0D"/>
                          </a:solidFill>
                          <a:effectLst/>
                          <a:highlight>
                            <a:srgbClr val="E7E6E6"/>
                          </a:highlight>
                          <a:latin typeface="Century Gothic" panose="020B0502020202020204" pitchFamily="34" charset="0"/>
                        </a:rPr>
                        <a:t>Assessment</a:t>
                      </a:r>
                    </a:p>
                  </a:txBody>
                  <a:tcPr marL="78261" marR="5217" marT="91440" marB="9144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a:noFill/>
                    </a:lnT>
                    <a:lnB w="6350" cap="flat" cmpd="sng" algn="ctr">
                      <a:solidFill>
                        <a:srgbClr val="808080"/>
                      </a:solidFill>
                      <a:prstDash val="solid"/>
                      <a:round/>
                      <a:headEnd type="none" w="med" len="med"/>
                      <a:tailEnd type="none" w="med" len="med"/>
                    </a:lnB>
                    <a:solidFill>
                      <a:srgbClr val="E7E6E6"/>
                    </a:solidFill>
                  </a:tcPr>
                </a:tc>
                <a:tc>
                  <a:txBody>
                    <a:bodyPr/>
                    <a:lstStyle/>
                    <a:p>
                      <a:pPr algn="l" fontAlgn="t"/>
                      <a:r>
                        <a:rPr lang="en-US" sz="1100" b="0" i="0" u="none" strike="noStrike" dirty="0">
                          <a:solidFill>
                            <a:srgbClr val="0D0D0D"/>
                          </a:solidFill>
                          <a:effectLst/>
                          <a:highlight>
                            <a:srgbClr val="E7E6E6"/>
                          </a:highlight>
                          <a:latin typeface="Century Gothic" panose="020B0502020202020204" pitchFamily="34" charset="0"/>
                        </a:rPr>
                        <a:t>Containment</a:t>
                      </a:r>
                    </a:p>
                  </a:txBody>
                  <a:tcPr marL="78261" marR="5217" marT="91440" marB="9144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a:noFill/>
                    </a:lnT>
                    <a:lnB w="6350" cap="flat" cmpd="sng" algn="ctr">
                      <a:solidFill>
                        <a:srgbClr val="808080"/>
                      </a:solidFill>
                      <a:prstDash val="solid"/>
                      <a:round/>
                      <a:headEnd type="none" w="med" len="med"/>
                      <a:tailEnd type="none" w="med" len="med"/>
                    </a:lnB>
                    <a:solidFill>
                      <a:srgbClr val="E7E6E6"/>
                    </a:solidFill>
                  </a:tcPr>
                </a:tc>
                <a:tc>
                  <a:txBody>
                    <a:bodyPr/>
                    <a:lstStyle/>
                    <a:p>
                      <a:pPr algn="l" fontAlgn="t"/>
                      <a:r>
                        <a:rPr lang="en-US" sz="1100" b="0" i="0" u="none" strike="noStrike" dirty="0">
                          <a:solidFill>
                            <a:srgbClr val="0D0D0D"/>
                          </a:solidFill>
                          <a:effectLst/>
                          <a:highlight>
                            <a:srgbClr val="E7E6E6"/>
                          </a:highlight>
                          <a:latin typeface="Century Gothic" panose="020B0502020202020204" pitchFamily="34" charset="0"/>
                        </a:rPr>
                        <a:t>Resolution</a:t>
                      </a:r>
                    </a:p>
                  </a:txBody>
                  <a:tcPr marL="78261" marR="5217" marT="91440" marB="9144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a:noFill/>
                    </a:lnT>
                    <a:lnB w="6350" cap="flat" cmpd="sng" algn="ctr">
                      <a:solidFill>
                        <a:srgbClr val="808080"/>
                      </a:solidFill>
                      <a:prstDash val="solid"/>
                      <a:round/>
                      <a:headEnd type="none" w="med" len="med"/>
                      <a:tailEnd type="none" w="med" len="med"/>
                    </a:lnB>
                    <a:solidFill>
                      <a:srgbClr val="E7E6E6"/>
                    </a:solidFill>
                  </a:tcPr>
                </a:tc>
                <a:tc>
                  <a:txBody>
                    <a:bodyPr/>
                    <a:lstStyle/>
                    <a:p>
                      <a:pPr algn="l" fontAlgn="t"/>
                      <a:r>
                        <a:rPr lang="en-US" sz="1100" b="0" i="0" u="none" strike="noStrike" dirty="0">
                          <a:solidFill>
                            <a:srgbClr val="0D0D0D"/>
                          </a:solidFill>
                          <a:effectLst/>
                          <a:highlight>
                            <a:srgbClr val="E7E6E6"/>
                          </a:highlight>
                          <a:latin typeface="Century Gothic" panose="020B0502020202020204" pitchFamily="34" charset="0"/>
                        </a:rPr>
                        <a:t>Recovery</a:t>
                      </a:r>
                    </a:p>
                  </a:txBody>
                  <a:tcPr marL="78261" marR="5217" marT="91440" marB="9144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a:noFill/>
                    </a:lnT>
                    <a:lnB w="6350" cap="flat" cmpd="sng" algn="ctr">
                      <a:solidFill>
                        <a:srgbClr val="808080"/>
                      </a:solidFill>
                      <a:prstDash val="solid"/>
                      <a:round/>
                      <a:headEnd type="none" w="med" len="med"/>
                      <a:tailEnd type="none" w="med" len="med"/>
                    </a:lnB>
                    <a:solidFill>
                      <a:srgbClr val="E7E6E6"/>
                    </a:solidFill>
                  </a:tcPr>
                </a:tc>
                <a:tc>
                  <a:txBody>
                    <a:bodyPr/>
                    <a:lstStyle/>
                    <a:p>
                      <a:pPr algn="l" fontAlgn="t"/>
                      <a:r>
                        <a:rPr lang="en-US" sz="1100" b="0" i="0" u="none" strike="noStrike" dirty="0">
                          <a:solidFill>
                            <a:srgbClr val="0D0D0D"/>
                          </a:solidFill>
                          <a:effectLst/>
                          <a:highlight>
                            <a:srgbClr val="E7E6E6"/>
                          </a:highlight>
                          <a:latin typeface="Century Gothic" panose="020B0502020202020204" pitchFamily="34" charset="0"/>
                        </a:rPr>
                        <a:t>Review and Learn</a:t>
                      </a:r>
                    </a:p>
                  </a:txBody>
                  <a:tcPr marL="78261" marR="5217" marT="91440" marB="9144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a:noFill/>
                    </a:lnT>
                    <a:lnB w="6350" cap="flat" cmpd="sng" algn="ctr">
                      <a:solidFill>
                        <a:srgbClr val="808080"/>
                      </a:solidFill>
                      <a:prstDash val="solid"/>
                      <a:round/>
                      <a:headEnd type="none" w="med" len="med"/>
                      <a:tailEnd type="none" w="med" len="med"/>
                    </a:lnB>
                    <a:solidFill>
                      <a:srgbClr val="E7E6E6"/>
                    </a:solidFill>
                  </a:tcPr>
                </a:tc>
                <a:extLst>
                  <a:ext uri="{0D108BD9-81ED-4DB2-BD59-A6C34878D82A}">
                    <a16:rowId xmlns:a16="http://schemas.microsoft.com/office/drawing/2014/main" val="730063179"/>
                  </a:ext>
                </a:extLst>
              </a:tr>
              <a:tr h="420355">
                <a:tc>
                  <a:txBody>
                    <a:bodyPr/>
                    <a:lstStyle/>
                    <a:p>
                      <a:pPr algn="l" fontAlgn="ctr"/>
                      <a:r>
                        <a:rPr lang="en-US" sz="1050" b="0" i="0" u="none" strike="noStrike" dirty="0">
                          <a:solidFill>
                            <a:srgbClr val="0D0D0D"/>
                          </a:solidFill>
                          <a:effectLst/>
                          <a:highlight>
                            <a:srgbClr val="E7E6E6"/>
                          </a:highlight>
                          <a:latin typeface="Century Gothic" panose="020B0502020202020204" pitchFamily="34" charset="0"/>
                        </a:rPr>
                        <a:t>All Departments</a:t>
                      </a:r>
                    </a:p>
                  </a:txBody>
                  <a:tcPr marL="78261"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7E6E6"/>
                    </a:solidFill>
                  </a:tcPr>
                </a:tc>
                <a:tc>
                  <a:txBody>
                    <a:bodyPr/>
                    <a:lstStyle/>
                    <a:p>
                      <a:pPr algn="ctr" fontAlgn="ctr"/>
                      <a:r>
                        <a:rPr lang="en-US" sz="1300" b="1" i="0" u="none" strike="noStrike" dirty="0">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fontAlgn="ctr"/>
                      <a:r>
                        <a:rPr lang="en-US" sz="1300" b="1" i="0" u="none" strike="noStrike">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fontAlgn="ctr"/>
                      <a:r>
                        <a:rPr lang="en-US" sz="1300" b="1" i="0" u="none" strike="noStrike">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fontAlgn="ctr"/>
                      <a:r>
                        <a:rPr lang="en-US" sz="1300" b="1" i="0" u="none" strike="noStrike">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fontAlgn="ctr"/>
                      <a:r>
                        <a:rPr lang="en-US" sz="1300" b="1" i="0" u="none" strike="noStrike">
                          <a:solidFill>
                            <a:srgbClr val="FFFFFF"/>
                          </a:solidFill>
                          <a:effectLst/>
                          <a:latin typeface="Century Gothic" panose="020B0502020202020204" pitchFamily="34" charset="0"/>
                        </a:rPr>
                        <a:t>R</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0533C"/>
                    </a:solidFill>
                  </a:tcPr>
                </a:tc>
                <a:tc>
                  <a:txBody>
                    <a:bodyPr/>
                    <a:lstStyle/>
                    <a:p>
                      <a:pPr algn="ctr" fontAlgn="ctr"/>
                      <a:r>
                        <a:rPr lang="en-US" sz="1300" b="1" i="0" u="none" strike="noStrike">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177001700"/>
                  </a:ext>
                </a:extLst>
              </a:tr>
              <a:tr h="420355">
                <a:tc>
                  <a:txBody>
                    <a:bodyPr/>
                    <a:lstStyle/>
                    <a:p>
                      <a:pPr algn="l" fontAlgn="ctr"/>
                      <a:r>
                        <a:rPr lang="en-US" sz="1050" b="0" i="0" u="none" strike="noStrike">
                          <a:solidFill>
                            <a:srgbClr val="0D0D0D"/>
                          </a:solidFill>
                          <a:effectLst/>
                          <a:highlight>
                            <a:srgbClr val="E7E6E6"/>
                          </a:highlight>
                          <a:latin typeface="Century Gothic" panose="020B0502020202020204" pitchFamily="34" charset="0"/>
                        </a:rPr>
                        <a:t>All Employees</a:t>
                      </a:r>
                    </a:p>
                  </a:txBody>
                  <a:tcPr marL="78261"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7E6E6"/>
                    </a:solidFill>
                  </a:tcPr>
                </a:tc>
                <a:tc>
                  <a:txBody>
                    <a:bodyPr/>
                    <a:lstStyle/>
                    <a:p>
                      <a:pPr algn="ctr" fontAlgn="ctr"/>
                      <a:r>
                        <a:rPr lang="en-US" sz="1300" b="1" i="0" u="none" strike="noStrike">
                          <a:solidFill>
                            <a:srgbClr val="FFFFFF"/>
                          </a:solidFill>
                          <a:effectLst/>
                          <a:latin typeface="Century Gothic" panose="020B0502020202020204" pitchFamily="34" charset="0"/>
                        </a:rPr>
                        <a:t>I</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70AD47"/>
                    </a:solidFill>
                  </a:tcPr>
                </a:tc>
                <a:tc>
                  <a:txBody>
                    <a:bodyPr/>
                    <a:lstStyle/>
                    <a:p>
                      <a:pPr algn="ctr" fontAlgn="ctr"/>
                      <a:r>
                        <a:rPr lang="en-US" sz="1300" b="1" i="0" u="none" strike="noStrike">
                          <a:solidFill>
                            <a:srgbClr val="FFFFFF"/>
                          </a:solidFill>
                          <a:effectLst/>
                          <a:latin typeface="Century Gothic" panose="020B0502020202020204" pitchFamily="34" charset="0"/>
                        </a:rPr>
                        <a:t>I</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70AD47"/>
                    </a:solidFill>
                  </a:tcPr>
                </a:tc>
                <a:tc>
                  <a:txBody>
                    <a:bodyPr/>
                    <a:lstStyle/>
                    <a:p>
                      <a:pPr algn="ctr" fontAlgn="ctr"/>
                      <a:r>
                        <a:rPr lang="en-US" sz="1300" b="1" i="0" u="none" strike="noStrike">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fontAlgn="ctr"/>
                      <a:r>
                        <a:rPr lang="en-US" sz="1300" b="1" i="0" u="none" strike="noStrike">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fontAlgn="ctr"/>
                      <a:r>
                        <a:rPr lang="en-US" sz="1300" b="1" i="0" u="none" strike="noStrike">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fontAlgn="ctr"/>
                      <a:r>
                        <a:rPr lang="en-US" sz="1300" b="1" i="0" u="none" strike="noStrike">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19528860"/>
                  </a:ext>
                </a:extLst>
              </a:tr>
              <a:tr h="420355">
                <a:tc>
                  <a:txBody>
                    <a:bodyPr/>
                    <a:lstStyle/>
                    <a:p>
                      <a:pPr algn="l" fontAlgn="ctr"/>
                      <a:r>
                        <a:rPr lang="en-US" sz="1050" b="0" i="0" u="none" strike="noStrike">
                          <a:solidFill>
                            <a:srgbClr val="0D0D0D"/>
                          </a:solidFill>
                          <a:effectLst/>
                          <a:highlight>
                            <a:srgbClr val="E7E6E6"/>
                          </a:highlight>
                          <a:latin typeface="Century Gothic" panose="020B0502020202020204" pitchFamily="34" charset="0"/>
                        </a:rPr>
                        <a:t>All Staff</a:t>
                      </a:r>
                    </a:p>
                  </a:txBody>
                  <a:tcPr marL="78261"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7E6E6"/>
                    </a:solidFill>
                  </a:tcPr>
                </a:tc>
                <a:tc>
                  <a:txBody>
                    <a:bodyPr/>
                    <a:lstStyle/>
                    <a:p>
                      <a:pPr algn="ctr" fontAlgn="ctr"/>
                      <a:r>
                        <a:rPr lang="en-US" sz="1300" b="1" i="0" u="none" strike="noStrike" dirty="0">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fontAlgn="ctr"/>
                      <a:r>
                        <a:rPr lang="en-US" sz="1300" b="1" i="0" u="none" strike="noStrike">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fontAlgn="ctr"/>
                      <a:r>
                        <a:rPr lang="en-US" sz="1300" b="1" i="0" u="none" strike="noStrike">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fontAlgn="ctr"/>
                      <a:r>
                        <a:rPr lang="en-US" sz="1300" b="1" i="0" u="none" strike="noStrike">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fontAlgn="ctr"/>
                      <a:r>
                        <a:rPr lang="en-US" sz="1300" b="1" i="0" u="none" strike="noStrike">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fontAlgn="ctr"/>
                      <a:r>
                        <a:rPr lang="en-US" sz="1300" b="1" i="0" u="none" strike="noStrike">
                          <a:solidFill>
                            <a:srgbClr val="FFFFFF"/>
                          </a:solidFill>
                          <a:effectLst/>
                          <a:latin typeface="Century Gothic" panose="020B0502020202020204" pitchFamily="34" charset="0"/>
                        </a:rPr>
                        <a:t>C</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5B9BD5"/>
                    </a:solidFill>
                  </a:tcPr>
                </a:tc>
                <a:extLst>
                  <a:ext uri="{0D108BD9-81ED-4DB2-BD59-A6C34878D82A}">
                    <a16:rowId xmlns:a16="http://schemas.microsoft.com/office/drawing/2014/main" val="4081911077"/>
                  </a:ext>
                </a:extLst>
              </a:tr>
              <a:tr h="420355">
                <a:tc>
                  <a:txBody>
                    <a:bodyPr/>
                    <a:lstStyle/>
                    <a:p>
                      <a:pPr algn="l" fontAlgn="ctr"/>
                      <a:r>
                        <a:rPr lang="en-US" sz="1050" b="0" i="0" u="none" strike="noStrike">
                          <a:solidFill>
                            <a:srgbClr val="0D0D0D"/>
                          </a:solidFill>
                          <a:effectLst/>
                          <a:highlight>
                            <a:srgbClr val="E7E6E6"/>
                          </a:highlight>
                          <a:latin typeface="Century Gothic" panose="020B0502020202020204" pitchFamily="34" charset="0"/>
                        </a:rPr>
                        <a:t>Chief Executive Officer</a:t>
                      </a:r>
                    </a:p>
                  </a:txBody>
                  <a:tcPr marL="78261"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7E6E6"/>
                    </a:solidFill>
                  </a:tcPr>
                </a:tc>
                <a:tc>
                  <a:txBody>
                    <a:bodyPr/>
                    <a:lstStyle/>
                    <a:p>
                      <a:pPr algn="ctr" fontAlgn="ctr"/>
                      <a:r>
                        <a:rPr lang="en-US" sz="1300" b="1" i="0" u="none" strike="noStrike">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fontAlgn="ctr"/>
                      <a:r>
                        <a:rPr lang="en-US" sz="1300" b="1" i="0" u="none" strike="noStrike">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fontAlgn="ctr"/>
                      <a:r>
                        <a:rPr lang="en-US" sz="1300" b="1" i="0" u="none" strike="noStrike">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fontAlgn="ctr"/>
                      <a:r>
                        <a:rPr lang="en-US" sz="1300" b="1" i="0" u="none" strike="noStrike">
                          <a:solidFill>
                            <a:srgbClr val="FFFFFF"/>
                          </a:solidFill>
                          <a:effectLst/>
                          <a:latin typeface="Century Gothic" panose="020B0502020202020204" pitchFamily="34" charset="0"/>
                        </a:rPr>
                        <a:t>A</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D7D31"/>
                    </a:solidFill>
                  </a:tcPr>
                </a:tc>
                <a:tc>
                  <a:txBody>
                    <a:bodyPr/>
                    <a:lstStyle/>
                    <a:p>
                      <a:pPr algn="ctr" fontAlgn="ctr"/>
                      <a:r>
                        <a:rPr lang="en-US" sz="1300" b="1" i="0" u="none" strike="noStrike">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fontAlgn="ctr"/>
                      <a:r>
                        <a:rPr lang="en-US" sz="1300" b="1" i="0" u="none" strike="noStrike">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3700671587"/>
                  </a:ext>
                </a:extLst>
              </a:tr>
              <a:tr h="420355">
                <a:tc>
                  <a:txBody>
                    <a:bodyPr/>
                    <a:lstStyle/>
                    <a:p>
                      <a:pPr algn="l" fontAlgn="ctr"/>
                      <a:r>
                        <a:rPr lang="en-US" sz="1050" b="0" i="0" u="none" strike="noStrike">
                          <a:solidFill>
                            <a:srgbClr val="0D0D0D"/>
                          </a:solidFill>
                          <a:effectLst/>
                          <a:highlight>
                            <a:srgbClr val="E7E6E6"/>
                          </a:highlight>
                          <a:latin typeface="Century Gothic" panose="020B0502020202020204" pitchFamily="34" charset="0"/>
                        </a:rPr>
                        <a:t>Chief Financial Officer</a:t>
                      </a:r>
                    </a:p>
                  </a:txBody>
                  <a:tcPr marL="78261"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7E6E6"/>
                    </a:solidFill>
                  </a:tcPr>
                </a:tc>
                <a:tc>
                  <a:txBody>
                    <a:bodyPr/>
                    <a:lstStyle/>
                    <a:p>
                      <a:pPr algn="ctr" fontAlgn="ctr"/>
                      <a:r>
                        <a:rPr lang="en-US" sz="1300" b="1" i="0" u="none" strike="noStrike">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fontAlgn="ctr"/>
                      <a:r>
                        <a:rPr lang="en-US" sz="1300" b="1" i="0" u="none" strike="noStrike">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fontAlgn="ctr"/>
                      <a:r>
                        <a:rPr lang="en-US" sz="1300" b="1" i="0" u="none" strike="noStrike">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fontAlgn="ctr"/>
                      <a:r>
                        <a:rPr lang="en-US" sz="1300" b="1" i="0" u="none" strike="noStrike">
                          <a:solidFill>
                            <a:srgbClr val="FFFFFF"/>
                          </a:solidFill>
                          <a:effectLst/>
                          <a:latin typeface="Century Gothic" panose="020B0502020202020204" pitchFamily="34" charset="0"/>
                        </a:rPr>
                        <a:t>C</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5B9BD5"/>
                    </a:solidFill>
                  </a:tcPr>
                </a:tc>
                <a:tc>
                  <a:txBody>
                    <a:bodyPr/>
                    <a:lstStyle/>
                    <a:p>
                      <a:pPr algn="ctr" fontAlgn="ctr"/>
                      <a:r>
                        <a:rPr lang="en-US" sz="1300" b="1" i="0" u="none" strike="noStrike">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fontAlgn="ctr"/>
                      <a:r>
                        <a:rPr lang="en-US" sz="1300" b="1" i="0" u="none" strike="noStrike">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2753506000"/>
                  </a:ext>
                </a:extLst>
              </a:tr>
              <a:tr h="420355">
                <a:tc>
                  <a:txBody>
                    <a:bodyPr/>
                    <a:lstStyle/>
                    <a:p>
                      <a:pPr algn="l" fontAlgn="ctr"/>
                      <a:r>
                        <a:rPr lang="en-US" sz="1050" b="0" i="0" u="none" strike="noStrike">
                          <a:solidFill>
                            <a:srgbClr val="0D0D0D"/>
                          </a:solidFill>
                          <a:effectLst/>
                          <a:highlight>
                            <a:srgbClr val="E7E6E6"/>
                          </a:highlight>
                          <a:latin typeface="Century Gothic" panose="020B0502020202020204" pitchFamily="34" charset="0"/>
                        </a:rPr>
                        <a:t>Chief Operations Officer</a:t>
                      </a:r>
                    </a:p>
                  </a:txBody>
                  <a:tcPr marL="78261"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7E6E6"/>
                    </a:solidFill>
                  </a:tcPr>
                </a:tc>
                <a:tc>
                  <a:txBody>
                    <a:bodyPr/>
                    <a:lstStyle/>
                    <a:p>
                      <a:pPr algn="ctr" fontAlgn="ctr"/>
                      <a:r>
                        <a:rPr lang="en-US" sz="1300" b="1" i="0" u="none" strike="noStrike">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fontAlgn="ctr"/>
                      <a:r>
                        <a:rPr lang="en-US" sz="1300" b="1" i="0" u="none" strike="noStrike">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fontAlgn="ctr"/>
                      <a:r>
                        <a:rPr lang="en-US" sz="1300" b="1" i="0" u="none" strike="noStrike">
                          <a:solidFill>
                            <a:srgbClr val="FFFFFF"/>
                          </a:solidFill>
                          <a:effectLst/>
                          <a:latin typeface="Century Gothic" panose="020B0502020202020204" pitchFamily="34" charset="0"/>
                        </a:rPr>
                        <a:t>A</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D7D31"/>
                    </a:solidFill>
                  </a:tcPr>
                </a:tc>
                <a:tc>
                  <a:txBody>
                    <a:bodyPr/>
                    <a:lstStyle/>
                    <a:p>
                      <a:pPr algn="ctr" fontAlgn="ctr"/>
                      <a:r>
                        <a:rPr lang="en-US" sz="1300" b="1" i="0" u="none" strike="noStrike">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fontAlgn="ctr"/>
                      <a:r>
                        <a:rPr lang="en-US" sz="1300" b="1" i="0" u="none" strike="noStrike">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fontAlgn="ctr"/>
                      <a:r>
                        <a:rPr lang="en-US" sz="1300" b="1" i="0" u="none" strike="noStrike">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2295839468"/>
                  </a:ext>
                </a:extLst>
              </a:tr>
              <a:tr h="420355">
                <a:tc>
                  <a:txBody>
                    <a:bodyPr/>
                    <a:lstStyle/>
                    <a:p>
                      <a:pPr algn="l" fontAlgn="ctr"/>
                      <a:r>
                        <a:rPr lang="en-US" sz="1050" b="0" i="0" u="none" strike="noStrike">
                          <a:solidFill>
                            <a:srgbClr val="0D0D0D"/>
                          </a:solidFill>
                          <a:effectLst/>
                          <a:highlight>
                            <a:srgbClr val="E7E6E6"/>
                          </a:highlight>
                          <a:latin typeface="Century Gothic" panose="020B0502020202020204" pitchFamily="34" charset="0"/>
                        </a:rPr>
                        <a:t>Customers</a:t>
                      </a:r>
                    </a:p>
                  </a:txBody>
                  <a:tcPr marL="78261"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7E6E6"/>
                    </a:solidFill>
                  </a:tcPr>
                </a:tc>
                <a:tc>
                  <a:txBody>
                    <a:bodyPr/>
                    <a:lstStyle/>
                    <a:p>
                      <a:pPr algn="ctr" fontAlgn="ctr"/>
                      <a:r>
                        <a:rPr lang="en-US" sz="1300" b="1" i="0" u="none" strike="noStrike">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fontAlgn="ctr"/>
                      <a:r>
                        <a:rPr lang="en-US" sz="1300" b="1" i="0" u="none" strike="noStrike">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fontAlgn="ctr"/>
                      <a:r>
                        <a:rPr lang="en-US" sz="1300" b="1" i="0" u="none" strike="noStrike">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fontAlgn="ctr"/>
                      <a:r>
                        <a:rPr lang="en-US" sz="1300" b="1" i="0" u="none" strike="noStrike">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fontAlgn="ctr"/>
                      <a:r>
                        <a:rPr lang="en-US" sz="1300" b="1" i="0" u="none" strike="noStrike">
                          <a:solidFill>
                            <a:srgbClr val="FFFFFF"/>
                          </a:solidFill>
                          <a:effectLst/>
                          <a:latin typeface="Century Gothic" panose="020B0502020202020204" pitchFamily="34" charset="0"/>
                        </a:rPr>
                        <a:t>I</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70AD47"/>
                    </a:solidFill>
                  </a:tcPr>
                </a:tc>
                <a:tc>
                  <a:txBody>
                    <a:bodyPr/>
                    <a:lstStyle/>
                    <a:p>
                      <a:pPr algn="ctr" fontAlgn="ctr"/>
                      <a:r>
                        <a:rPr lang="en-US" sz="1300" b="1" i="0" u="none" strike="noStrike">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4117123151"/>
                  </a:ext>
                </a:extLst>
              </a:tr>
              <a:tr h="420355">
                <a:tc>
                  <a:txBody>
                    <a:bodyPr/>
                    <a:lstStyle/>
                    <a:p>
                      <a:pPr algn="l" fontAlgn="ctr"/>
                      <a:r>
                        <a:rPr lang="en-US" sz="1050" b="0" i="0" u="none" strike="noStrike">
                          <a:solidFill>
                            <a:srgbClr val="0D0D0D"/>
                          </a:solidFill>
                          <a:effectLst/>
                          <a:highlight>
                            <a:srgbClr val="E7E6E6"/>
                          </a:highlight>
                          <a:latin typeface="Century Gothic" panose="020B0502020202020204" pitchFamily="34" charset="0"/>
                        </a:rPr>
                        <a:t>Emergency Response Team</a:t>
                      </a:r>
                    </a:p>
                  </a:txBody>
                  <a:tcPr marL="78261"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7E6E6"/>
                    </a:solidFill>
                  </a:tcPr>
                </a:tc>
                <a:tc>
                  <a:txBody>
                    <a:bodyPr/>
                    <a:lstStyle/>
                    <a:p>
                      <a:pPr algn="ctr" fontAlgn="ctr"/>
                      <a:r>
                        <a:rPr lang="en-US" sz="1300" b="1" i="0" u="none" strike="noStrike">
                          <a:solidFill>
                            <a:srgbClr val="FFFFFF"/>
                          </a:solidFill>
                          <a:effectLst/>
                          <a:latin typeface="Century Gothic" panose="020B0502020202020204" pitchFamily="34" charset="0"/>
                        </a:rPr>
                        <a:t>C</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5B9BD5"/>
                    </a:solidFill>
                  </a:tcPr>
                </a:tc>
                <a:tc>
                  <a:txBody>
                    <a:bodyPr/>
                    <a:lstStyle/>
                    <a:p>
                      <a:pPr algn="ctr" fontAlgn="ctr"/>
                      <a:r>
                        <a:rPr lang="en-US" sz="1300" b="1" i="0" u="none" strike="noStrike">
                          <a:solidFill>
                            <a:srgbClr val="FFFFFF"/>
                          </a:solidFill>
                          <a:effectLst/>
                          <a:latin typeface="Century Gothic" panose="020B0502020202020204" pitchFamily="34" charset="0"/>
                        </a:rPr>
                        <a:t>R</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0533C"/>
                    </a:solidFill>
                  </a:tcPr>
                </a:tc>
                <a:tc>
                  <a:txBody>
                    <a:bodyPr/>
                    <a:lstStyle/>
                    <a:p>
                      <a:pPr algn="ctr" fontAlgn="ctr"/>
                      <a:r>
                        <a:rPr lang="en-US" sz="1300" b="1" i="0" u="none" strike="noStrike">
                          <a:solidFill>
                            <a:srgbClr val="FFFFFF"/>
                          </a:solidFill>
                          <a:effectLst/>
                          <a:latin typeface="Century Gothic" panose="020B0502020202020204" pitchFamily="34" charset="0"/>
                        </a:rPr>
                        <a:t>R</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0533C"/>
                    </a:solidFill>
                  </a:tcPr>
                </a:tc>
                <a:tc>
                  <a:txBody>
                    <a:bodyPr/>
                    <a:lstStyle/>
                    <a:p>
                      <a:pPr algn="ctr" fontAlgn="ctr"/>
                      <a:r>
                        <a:rPr lang="en-US" sz="1300" b="1" i="0" u="none" strike="noStrike">
                          <a:solidFill>
                            <a:srgbClr val="FFFFFF"/>
                          </a:solidFill>
                          <a:effectLst/>
                          <a:latin typeface="Century Gothic" panose="020B0502020202020204" pitchFamily="34" charset="0"/>
                        </a:rPr>
                        <a:t>R</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0533C"/>
                    </a:solidFill>
                  </a:tcPr>
                </a:tc>
                <a:tc>
                  <a:txBody>
                    <a:bodyPr/>
                    <a:lstStyle/>
                    <a:p>
                      <a:pPr algn="ctr" fontAlgn="ctr"/>
                      <a:r>
                        <a:rPr lang="en-US" sz="1300" b="1" i="0" u="none" strike="noStrike">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fontAlgn="ctr"/>
                      <a:r>
                        <a:rPr lang="en-US" sz="1300" b="1" i="0" u="none" strike="noStrike">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2030150109"/>
                  </a:ext>
                </a:extLst>
              </a:tr>
              <a:tr h="420355">
                <a:tc>
                  <a:txBody>
                    <a:bodyPr/>
                    <a:lstStyle/>
                    <a:p>
                      <a:pPr algn="l" fontAlgn="ctr"/>
                      <a:r>
                        <a:rPr lang="en-US" sz="1050" b="0" i="0" u="none" strike="noStrike">
                          <a:solidFill>
                            <a:srgbClr val="0D0D0D"/>
                          </a:solidFill>
                          <a:effectLst/>
                          <a:highlight>
                            <a:srgbClr val="E7E6E6"/>
                          </a:highlight>
                          <a:latin typeface="Century Gothic" panose="020B0502020202020204" pitchFamily="34" charset="0"/>
                        </a:rPr>
                        <a:t>Executive Management</a:t>
                      </a:r>
                    </a:p>
                  </a:txBody>
                  <a:tcPr marL="78261"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7E6E6"/>
                    </a:solidFill>
                  </a:tcPr>
                </a:tc>
                <a:tc>
                  <a:txBody>
                    <a:bodyPr/>
                    <a:lstStyle/>
                    <a:p>
                      <a:pPr algn="ctr" fontAlgn="ctr"/>
                      <a:r>
                        <a:rPr lang="en-US" sz="1300" b="1" i="0" u="none" strike="noStrike">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fontAlgn="ctr"/>
                      <a:r>
                        <a:rPr lang="en-US" sz="1300" b="1" i="0" u="none" strike="noStrike">
                          <a:solidFill>
                            <a:srgbClr val="FFFFFF"/>
                          </a:solidFill>
                          <a:effectLst/>
                          <a:latin typeface="Century Gothic" panose="020B0502020202020204" pitchFamily="34" charset="0"/>
                        </a:rPr>
                        <a:t>I</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70AD47"/>
                    </a:solidFill>
                  </a:tcPr>
                </a:tc>
                <a:tc>
                  <a:txBody>
                    <a:bodyPr/>
                    <a:lstStyle/>
                    <a:p>
                      <a:pPr algn="ctr" fontAlgn="ctr"/>
                      <a:r>
                        <a:rPr lang="en-US" sz="1300" b="1" i="0" u="none" strike="noStrike">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fontAlgn="ctr"/>
                      <a:r>
                        <a:rPr lang="en-US" sz="1300" b="1" i="0" u="none" strike="noStrike">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fontAlgn="ctr"/>
                      <a:r>
                        <a:rPr lang="en-US" sz="1300" b="1" i="0" u="none" strike="noStrike">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fontAlgn="ctr"/>
                      <a:r>
                        <a:rPr lang="en-US" sz="1300" b="1" i="0" u="none" strike="noStrike">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322611777"/>
                  </a:ext>
                </a:extLst>
              </a:tr>
              <a:tr h="420355">
                <a:tc>
                  <a:txBody>
                    <a:bodyPr/>
                    <a:lstStyle/>
                    <a:p>
                      <a:pPr algn="l" fontAlgn="ctr"/>
                      <a:r>
                        <a:rPr lang="en-US" sz="1050" b="0" i="0" u="none" strike="noStrike" dirty="0">
                          <a:solidFill>
                            <a:srgbClr val="0D0D0D"/>
                          </a:solidFill>
                          <a:effectLst/>
                          <a:highlight>
                            <a:srgbClr val="E7E6E6"/>
                          </a:highlight>
                          <a:latin typeface="Century Gothic" panose="020B0502020202020204" pitchFamily="34" charset="0"/>
                        </a:rPr>
                        <a:t>External Consultants</a:t>
                      </a:r>
                    </a:p>
                  </a:txBody>
                  <a:tcPr marL="78261"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7E6E6"/>
                    </a:solidFill>
                  </a:tcPr>
                </a:tc>
                <a:tc>
                  <a:txBody>
                    <a:bodyPr/>
                    <a:lstStyle/>
                    <a:p>
                      <a:pPr algn="ctr" fontAlgn="ctr"/>
                      <a:r>
                        <a:rPr lang="en-US" sz="1300" b="1" i="0" u="none" strike="noStrike" dirty="0">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fontAlgn="ctr"/>
                      <a:r>
                        <a:rPr lang="en-US" sz="1300" b="1" i="0" u="none" strike="noStrike" dirty="0">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fontAlgn="ctr"/>
                      <a:r>
                        <a:rPr lang="en-US" sz="1300" b="1" i="0" u="none" strike="noStrike" dirty="0">
                          <a:solidFill>
                            <a:srgbClr val="FFFFFF"/>
                          </a:solidFill>
                          <a:effectLst/>
                          <a:latin typeface="Century Gothic" panose="020B0502020202020204" pitchFamily="34" charset="0"/>
                        </a:rPr>
                        <a:t>C</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5B9BD5"/>
                    </a:solidFill>
                  </a:tcPr>
                </a:tc>
                <a:tc>
                  <a:txBody>
                    <a:bodyPr/>
                    <a:lstStyle/>
                    <a:p>
                      <a:pPr algn="ctr" fontAlgn="ctr"/>
                      <a:r>
                        <a:rPr lang="en-US" sz="1300" b="1" i="0" u="none" strike="noStrike" dirty="0">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fontAlgn="ctr"/>
                      <a:r>
                        <a:rPr lang="en-US" sz="1300" b="1" i="0" u="none" strike="noStrike">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fontAlgn="ctr"/>
                      <a:r>
                        <a:rPr lang="en-US" sz="1300" b="1" i="0" u="none" strike="noStrike" dirty="0">
                          <a:solidFill>
                            <a:srgbClr val="000000"/>
                          </a:solidFill>
                          <a:effectLst/>
                          <a:latin typeface="Century Gothic" panose="020B0502020202020204" pitchFamily="34" charset="0"/>
                        </a:rPr>
                        <a:t> </a:t>
                      </a:r>
                    </a:p>
                  </a:txBody>
                  <a:tcPr marL="5217"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2325627406"/>
                  </a:ext>
                </a:extLst>
              </a:tr>
              <a:tr h="420355">
                <a:tc>
                  <a:txBody>
                    <a:bodyPr/>
                    <a:lstStyle/>
                    <a:p>
                      <a:pPr algn="l" fontAlgn="ctr"/>
                      <a:r>
                        <a:rPr lang="en-US" sz="1100" b="0" i="0" u="none" strike="noStrike" dirty="0">
                          <a:solidFill>
                            <a:srgbClr val="0D0D0D"/>
                          </a:solidFill>
                          <a:effectLst/>
                          <a:highlight>
                            <a:srgbClr val="E7E6E6"/>
                          </a:highlight>
                          <a:latin typeface="Century Gothic" panose="020B0502020202020204" pitchFamily="34" charset="0"/>
                        </a:rPr>
                        <a:t>External Emergency Specialists</a:t>
                      </a:r>
                    </a:p>
                  </a:txBody>
                  <a:tcPr marL="952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7E6E6"/>
                    </a:solidFill>
                  </a:tcPr>
                </a:tc>
                <a:tc>
                  <a:txBody>
                    <a:bodyPr/>
                    <a:lstStyle/>
                    <a:p>
                      <a:pPr algn="ctr" fontAlgn="ctr"/>
                      <a:r>
                        <a:rPr lang="en-US" sz="1600" b="1" i="0" u="none" strike="noStrike">
                          <a:solidFill>
                            <a:srgbClr val="000000"/>
                          </a:solidFill>
                          <a:effectLst/>
                          <a:latin typeface="Century Gothic" panose="020B0502020202020204" pitchFamily="34" charset="0"/>
                        </a:rPr>
                        <a:t> </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fontAlgn="ctr"/>
                      <a:r>
                        <a:rPr lang="en-US" sz="1600" b="1" i="0" u="none" strike="noStrike" dirty="0">
                          <a:solidFill>
                            <a:srgbClr val="FFFFFF"/>
                          </a:solidFill>
                          <a:effectLst/>
                          <a:latin typeface="Century Gothic" panose="020B0502020202020204" pitchFamily="34" charset="0"/>
                        </a:rPr>
                        <a:t>C</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5B9BD5"/>
                    </a:solidFill>
                  </a:tcPr>
                </a:tc>
                <a:tc>
                  <a:txBody>
                    <a:bodyPr/>
                    <a:lstStyle/>
                    <a:p>
                      <a:pPr algn="ctr" fontAlgn="ctr"/>
                      <a:r>
                        <a:rPr lang="en-US" sz="1600" b="1" i="0" u="none" strike="noStrike" dirty="0">
                          <a:solidFill>
                            <a:srgbClr val="000000"/>
                          </a:solidFill>
                          <a:effectLst/>
                          <a:latin typeface="Century Gothic" panose="020B0502020202020204" pitchFamily="34" charset="0"/>
                        </a:rPr>
                        <a:t> </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rgbClr val="000000"/>
                          </a:solidFill>
                          <a:effectLst/>
                          <a:latin typeface="Century Gothic" panose="020B0502020202020204" pitchFamily="34" charset="0"/>
                        </a:rPr>
                        <a:t> </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fontAlgn="ctr"/>
                      <a:r>
                        <a:rPr lang="en-US" sz="1600" b="1" i="0" u="none" strike="noStrike">
                          <a:solidFill>
                            <a:srgbClr val="000000"/>
                          </a:solidFill>
                          <a:effectLst/>
                          <a:latin typeface="Century Gothic" panose="020B0502020202020204" pitchFamily="34" charset="0"/>
                        </a:rPr>
                        <a:t> </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ctr" fontAlgn="ctr"/>
                      <a:r>
                        <a:rPr lang="en-US" sz="1600" b="1" i="0" u="none" strike="noStrike" dirty="0">
                          <a:solidFill>
                            <a:srgbClr val="000000"/>
                          </a:solidFill>
                          <a:effectLst/>
                          <a:latin typeface="Century Gothic" panose="020B0502020202020204" pitchFamily="34" charset="0"/>
                        </a:rPr>
                        <a:t> </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3792393650"/>
                  </a:ext>
                </a:extLst>
              </a:tr>
            </a:tbl>
          </a:graphicData>
        </a:graphic>
      </p:graphicFrame>
      <p:graphicFrame>
        <p:nvGraphicFramePr>
          <p:cNvPr id="19" name="Table 18">
            <a:extLst>
              <a:ext uri="{FF2B5EF4-FFF2-40B4-BE49-F238E27FC236}">
                <a16:creationId xmlns:a16="http://schemas.microsoft.com/office/drawing/2014/main" id="{1BC2F910-5A33-3B3D-3F16-6B10C0F4F0BE}"/>
              </a:ext>
            </a:extLst>
          </p:cNvPr>
          <p:cNvGraphicFramePr>
            <a:graphicFrameLocks noGrp="1"/>
          </p:cNvGraphicFramePr>
          <p:nvPr>
            <p:extLst>
              <p:ext uri="{D42A27DB-BD31-4B8C-83A1-F6EECF244321}">
                <p14:modId xmlns:p14="http://schemas.microsoft.com/office/powerpoint/2010/main" val="3551082691"/>
              </p:ext>
            </p:extLst>
          </p:nvPr>
        </p:nvGraphicFramePr>
        <p:xfrm>
          <a:off x="1341120" y="6264847"/>
          <a:ext cx="9509760" cy="420355"/>
        </p:xfrm>
        <a:graphic>
          <a:graphicData uri="http://schemas.openxmlformats.org/drawingml/2006/table">
            <a:tbl>
              <a:tblPr/>
              <a:tblGrid>
                <a:gridCol w="548640">
                  <a:extLst>
                    <a:ext uri="{9D8B030D-6E8A-4147-A177-3AD203B41FA5}">
                      <a16:colId xmlns:a16="http://schemas.microsoft.com/office/drawing/2014/main" val="1578169858"/>
                    </a:ext>
                  </a:extLst>
                </a:gridCol>
                <a:gridCol w="1828800">
                  <a:extLst>
                    <a:ext uri="{9D8B030D-6E8A-4147-A177-3AD203B41FA5}">
                      <a16:colId xmlns:a16="http://schemas.microsoft.com/office/drawing/2014/main" val="428456739"/>
                    </a:ext>
                  </a:extLst>
                </a:gridCol>
                <a:gridCol w="548640">
                  <a:extLst>
                    <a:ext uri="{9D8B030D-6E8A-4147-A177-3AD203B41FA5}">
                      <a16:colId xmlns:a16="http://schemas.microsoft.com/office/drawing/2014/main" val="1458320998"/>
                    </a:ext>
                  </a:extLst>
                </a:gridCol>
                <a:gridCol w="1828800">
                  <a:extLst>
                    <a:ext uri="{9D8B030D-6E8A-4147-A177-3AD203B41FA5}">
                      <a16:colId xmlns:a16="http://schemas.microsoft.com/office/drawing/2014/main" val="3751127959"/>
                    </a:ext>
                  </a:extLst>
                </a:gridCol>
                <a:gridCol w="548640">
                  <a:extLst>
                    <a:ext uri="{9D8B030D-6E8A-4147-A177-3AD203B41FA5}">
                      <a16:colId xmlns:a16="http://schemas.microsoft.com/office/drawing/2014/main" val="3849318829"/>
                    </a:ext>
                  </a:extLst>
                </a:gridCol>
                <a:gridCol w="1828800">
                  <a:extLst>
                    <a:ext uri="{9D8B030D-6E8A-4147-A177-3AD203B41FA5}">
                      <a16:colId xmlns:a16="http://schemas.microsoft.com/office/drawing/2014/main" val="3223800669"/>
                    </a:ext>
                  </a:extLst>
                </a:gridCol>
                <a:gridCol w="548640">
                  <a:extLst>
                    <a:ext uri="{9D8B030D-6E8A-4147-A177-3AD203B41FA5}">
                      <a16:colId xmlns:a16="http://schemas.microsoft.com/office/drawing/2014/main" val="564483372"/>
                    </a:ext>
                  </a:extLst>
                </a:gridCol>
                <a:gridCol w="1828800">
                  <a:extLst>
                    <a:ext uri="{9D8B030D-6E8A-4147-A177-3AD203B41FA5}">
                      <a16:colId xmlns:a16="http://schemas.microsoft.com/office/drawing/2014/main" val="3382154802"/>
                    </a:ext>
                  </a:extLst>
                </a:gridCol>
              </a:tblGrid>
              <a:tr h="420355">
                <a:tc>
                  <a:txBody>
                    <a:bodyPr/>
                    <a:lstStyle/>
                    <a:p>
                      <a:pPr algn="ctr" fontAlgn="ctr"/>
                      <a:r>
                        <a:rPr lang="en-US" sz="1300" b="1" i="0" u="none" strike="noStrike" dirty="0">
                          <a:solidFill>
                            <a:schemeClr val="bg1"/>
                          </a:solidFill>
                          <a:effectLst/>
                          <a:latin typeface="Century Gothic" panose="020B0502020202020204" pitchFamily="34" charset="0"/>
                        </a:rPr>
                        <a:t>R</a:t>
                      </a:r>
                    </a:p>
                  </a:txBody>
                  <a:tcPr marL="5217" marR="5217" marT="521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0533C"/>
                    </a:solidFill>
                  </a:tcPr>
                </a:tc>
                <a:tc>
                  <a:txBody>
                    <a:bodyPr/>
                    <a:lstStyle/>
                    <a:p>
                      <a:pPr algn="l" fontAlgn="ctr"/>
                      <a:r>
                        <a:rPr lang="en-US" sz="1300" b="1" i="0" u="none" strike="noStrike" dirty="0">
                          <a:solidFill>
                            <a:schemeClr val="tx1"/>
                          </a:solidFill>
                          <a:effectLst/>
                          <a:latin typeface="Century Gothic" panose="020B0502020202020204" pitchFamily="34" charset="0"/>
                        </a:rPr>
                        <a:t>Responsible</a:t>
                      </a:r>
                    </a:p>
                  </a:txBody>
                  <a:tcPr marR="5217" marT="521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300" b="1" i="0" u="none" strike="noStrike" dirty="0">
                          <a:solidFill>
                            <a:schemeClr val="bg1"/>
                          </a:solidFill>
                          <a:effectLst/>
                          <a:latin typeface="Century Gothic" panose="020B0502020202020204" pitchFamily="34" charset="0"/>
                        </a:rPr>
                        <a:t>A </a:t>
                      </a:r>
                    </a:p>
                  </a:txBody>
                  <a:tcPr marL="5217" marR="5217" marT="521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D7D31"/>
                    </a:solidFill>
                  </a:tcPr>
                </a:tc>
                <a:tc>
                  <a:txBody>
                    <a:bodyPr/>
                    <a:lstStyle/>
                    <a:p>
                      <a:pPr algn="l" fontAlgn="ctr"/>
                      <a:r>
                        <a:rPr lang="en-US" sz="1300" b="1" i="0" u="none" strike="noStrike" kern="1200" dirty="0">
                          <a:solidFill>
                            <a:schemeClr val="tx1"/>
                          </a:solidFill>
                          <a:effectLst/>
                          <a:latin typeface="Century Gothic" panose="020B0502020202020204" pitchFamily="34" charset="0"/>
                          <a:ea typeface="+mn-ea"/>
                          <a:cs typeface="+mn-cs"/>
                        </a:rPr>
                        <a:t>Accountable</a:t>
                      </a:r>
                    </a:p>
                  </a:txBody>
                  <a:tcPr marR="0" marT="521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300" b="1" i="0" u="none" strike="noStrike" dirty="0">
                          <a:solidFill>
                            <a:schemeClr val="bg1"/>
                          </a:solidFill>
                          <a:effectLst/>
                          <a:latin typeface="Century Gothic" panose="020B0502020202020204" pitchFamily="34" charset="0"/>
                        </a:rPr>
                        <a:t>C</a:t>
                      </a:r>
                    </a:p>
                  </a:txBody>
                  <a:tcPr marL="5217" marR="5217" marT="521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5B9BD5"/>
                    </a:solidFill>
                  </a:tcPr>
                </a:tc>
                <a:tc>
                  <a:txBody>
                    <a:bodyPr/>
                    <a:lstStyle/>
                    <a:p>
                      <a:pPr algn="l" fontAlgn="ctr"/>
                      <a:r>
                        <a:rPr lang="en-US" sz="1300" b="1" i="0" u="none" strike="noStrike" dirty="0">
                          <a:solidFill>
                            <a:schemeClr val="tx1"/>
                          </a:solidFill>
                          <a:effectLst/>
                          <a:latin typeface="Century Gothic" panose="020B0502020202020204" pitchFamily="34" charset="0"/>
                        </a:rPr>
                        <a:t>Consulted</a:t>
                      </a:r>
                    </a:p>
                  </a:txBody>
                  <a:tcPr marR="5217" marT="521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300" b="1" i="0" u="none" strike="noStrike" dirty="0">
                          <a:solidFill>
                            <a:schemeClr val="bg1"/>
                          </a:solidFill>
                          <a:effectLst/>
                          <a:latin typeface="Century Gothic" panose="020B0502020202020204" pitchFamily="34" charset="0"/>
                        </a:rPr>
                        <a:t>I</a:t>
                      </a:r>
                    </a:p>
                  </a:txBody>
                  <a:tcPr marL="5217" marR="5217" marT="521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70AD47"/>
                    </a:solidFill>
                  </a:tcPr>
                </a:tc>
                <a:tc>
                  <a:txBody>
                    <a:bodyPr/>
                    <a:lstStyle/>
                    <a:p>
                      <a:pPr algn="l" fontAlgn="ctr"/>
                      <a:r>
                        <a:rPr lang="en-US" sz="1300" b="1" i="0" u="none" strike="noStrike" dirty="0">
                          <a:solidFill>
                            <a:schemeClr val="tx1"/>
                          </a:solidFill>
                          <a:effectLst/>
                          <a:latin typeface="Century Gothic" panose="020B0502020202020204" pitchFamily="34" charset="0"/>
                        </a:rPr>
                        <a:t>Informed</a:t>
                      </a:r>
                    </a:p>
                  </a:txBody>
                  <a:tcPr marR="5217" marT="521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01788986"/>
                  </a:ext>
                </a:extLst>
              </a:tr>
            </a:tbl>
          </a:graphicData>
        </a:graphic>
      </p:graphicFrame>
    </p:spTree>
    <p:extLst>
      <p:ext uri="{BB962C8B-B14F-4D97-AF65-F5344CB8AC3E}">
        <p14:creationId xmlns:p14="http://schemas.microsoft.com/office/powerpoint/2010/main" val="22154946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37173C0-C8FD-7964-306E-FC918AF9F99F}"/>
              </a:ext>
            </a:extLst>
          </p:cNvPr>
          <p:cNvSpPr txBox="1"/>
          <p:nvPr/>
        </p:nvSpPr>
        <p:spPr>
          <a:xfrm>
            <a:off x="335561" y="172798"/>
            <a:ext cx="7944373" cy="584775"/>
          </a:xfrm>
          <a:prstGeom prst="rect">
            <a:avLst/>
          </a:prstGeom>
          <a:noFill/>
        </p:spPr>
        <p:txBody>
          <a:bodyPr wrap="square">
            <a:spAutoFit/>
          </a:bodyPr>
          <a:lstStyle/>
          <a:p>
            <a:pPr rtl="0">
              <a:spcBef>
                <a:spcPts val="0"/>
              </a:spcBef>
              <a:spcAft>
                <a:spcPts val="0"/>
              </a:spcAft>
            </a:pPr>
            <a:r>
              <a:rPr lang="fr-FR" sz="3200" b="1" dirty="0">
                <a:solidFill>
                  <a:srgbClr val="011033"/>
                </a:solidFill>
                <a:latin typeface="Century Gothic"/>
                <a:ea typeface="Century Gothic"/>
                <a:cs typeface="Century Gothic"/>
                <a:sym typeface="Century Gothic"/>
              </a:rPr>
              <a:t>Emergency Response Escalation Matrix</a:t>
            </a:r>
            <a:endParaRPr lang="en-US" sz="3200" dirty="0"/>
          </a:p>
        </p:txBody>
      </p:sp>
      <p:graphicFrame>
        <p:nvGraphicFramePr>
          <p:cNvPr id="11" name="Table 10">
            <a:extLst>
              <a:ext uri="{FF2B5EF4-FFF2-40B4-BE49-F238E27FC236}">
                <a16:creationId xmlns:a16="http://schemas.microsoft.com/office/drawing/2014/main" id="{42FE8C6C-FD0D-7552-AE65-A100D07612D9}"/>
              </a:ext>
            </a:extLst>
          </p:cNvPr>
          <p:cNvGraphicFramePr>
            <a:graphicFrameLocks noGrp="1"/>
          </p:cNvGraphicFramePr>
          <p:nvPr>
            <p:extLst>
              <p:ext uri="{D42A27DB-BD31-4B8C-83A1-F6EECF244321}">
                <p14:modId xmlns:p14="http://schemas.microsoft.com/office/powerpoint/2010/main" val="2886001009"/>
              </p:ext>
            </p:extLst>
          </p:nvPr>
        </p:nvGraphicFramePr>
        <p:xfrm>
          <a:off x="383098" y="763398"/>
          <a:ext cx="11425805" cy="5242873"/>
        </p:xfrm>
        <a:graphic>
          <a:graphicData uri="http://schemas.openxmlformats.org/drawingml/2006/table">
            <a:tbl>
              <a:tblPr firstRow="1"/>
              <a:tblGrid>
                <a:gridCol w="1953797">
                  <a:extLst>
                    <a:ext uri="{9D8B030D-6E8A-4147-A177-3AD203B41FA5}">
                      <a16:colId xmlns:a16="http://schemas.microsoft.com/office/drawing/2014/main" val="3151143784"/>
                    </a:ext>
                  </a:extLst>
                </a:gridCol>
                <a:gridCol w="1578668">
                  <a:extLst>
                    <a:ext uri="{9D8B030D-6E8A-4147-A177-3AD203B41FA5}">
                      <a16:colId xmlns:a16="http://schemas.microsoft.com/office/drawing/2014/main" val="3319195333"/>
                    </a:ext>
                  </a:extLst>
                </a:gridCol>
                <a:gridCol w="1578668">
                  <a:extLst>
                    <a:ext uri="{9D8B030D-6E8A-4147-A177-3AD203B41FA5}">
                      <a16:colId xmlns:a16="http://schemas.microsoft.com/office/drawing/2014/main" val="2066272656"/>
                    </a:ext>
                  </a:extLst>
                </a:gridCol>
                <a:gridCol w="1578668">
                  <a:extLst>
                    <a:ext uri="{9D8B030D-6E8A-4147-A177-3AD203B41FA5}">
                      <a16:colId xmlns:a16="http://schemas.microsoft.com/office/drawing/2014/main" val="1026204835"/>
                    </a:ext>
                  </a:extLst>
                </a:gridCol>
                <a:gridCol w="1578668">
                  <a:extLst>
                    <a:ext uri="{9D8B030D-6E8A-4147-A177-3AD203B41FA5}">
                      <a16:colId xmlns:a16="http://schemas.microsoft.com/office/drawing/2014/main" val="1798996210"/>
                    </a:ext>
                  </a:extLst>
                </a:gridCol>
                <a:gridCol w="1578668">
                  <a:extLst>
                    <a:ext uri="{9D8B030D-6E8A-4147-A177-3AD203B41FA5}">
                      <a16:colId xmlns:a16="http://schemas.microsoft.com/office/drawing/2014/main" val="3346450640"/>
                    </a:ext>
                  </a:extLst>
                </a:gridCol>
                <a:gridCol w="1578668">
                  <a:extLst>
                    <a:ext uri="{9D8B030D-6E8A-4147-A177-3AD203B41FA5}">
                      <a16:colId xmlns:a16="http://schemas.microsoft.com/office/drawing/2014/main" val="2635009439"/>
                    </a:ext>
                  </a:extLst>
                </a:gridCol>
              </a:tblGrid>
              <a:tr h="268448">
                <a:tc>
                  <a:txBody>
                    <a:bodyPr/>
                    <a:lstStyle/>
                    <a:p>
                      <a:pPr algn="l" fontAlgn="ctr"/>
                      <a:r>
                        <a:rPr lang="en-US" sz="1000" b="0" i="0" u="none" strike="noStrike" dirty="0">
                          <a:solidFill>
                            <a:srgbClr val="FF5353"/>
                          </a:solidFill>
                          <a:effectLst/>
                          <a:highlight>
                            <a:srgbClr val="FFFFFF"/>
                          </a:highlight>
                          <a:latin typeface="Century Gothic" panose="020B0502020202020204" pitchFamily="34" charset="0"/>
                        </a:rPr>
                        <a:t> </a:t>
                      </a:r>
                    </a:p>
                  </a:txBody>
                  <a:tcPr marL="78261" marR="5217" marT="5217" marB="0" anchor="ctr">
                    <a:lnL>
                      <a:noFill/>
                    </a:lnL>
                    <a:lnR w="6350" cap="flat" cmpd="sng" algn="ctr">
                      <a:solidFill>
                        <a:srgbClr val="808080"/>
                      </a:solidFill>
                      <a:prstDash val="solid"/>
                      <a:round/>
                      <a:headEnd type="none" w="med" len="med"/>
                      <a:tailEnd type="none" w="med" len="med"/>
                    </a:lnR>
                    <a:lnT>
                      <a:noFill/>
                    </a:lnT>
                    <a:lnB>
                      <a:noFill/>
                    </a:lnB>
                    <a:solidFill>
                      <a:srgbClr val="FFFFFF"/>
                    </a:solidFill>
                  </a:tcPr>
                </a:tc>
                <a:tc>
                  <a:txBody>
                    <a:bodyPr/>
                    <a:lstStyle/>
                    <a:p>
                      <a:pPr algn="l" fontAlgn="ctr"/>
                      <a:r>
                        <a:rPr lang="en-US" sz="1100" b="1" i="0" u="none" strike="noStrike" dirty="0">
                          <a:solidFill>
                            <a:srgbClr val="0D0D0D"/>
                          </a:solidFill>
                          <a:effectLst/>
                          <a:highlight>
                            <a:srgbClr val="E7E6E6"/>
                          </a:highlight>
                          <a:latin typeface="Century Gothic" panose="020B0502020202020204" pitchFamily="34" charset="0"/>
                        </a:rPr>
                        <a:t>Phase 1 </a:t>
                      </a:r>
                    </a:p>
                  </a:txBody>
                  <a:tcPr marL="78261"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a:noFill/>
                    </a:lnB>
                    <a:solidFill>
                      <a:srgbClr val="E7E6E6"/>
                    </a:solidFill>
                  </a:tcPr>
                </a:tc>
                <a:tc>
                  <a:txBody>
                    <a:bodyPr/>
                    <a:lstStyle/>
                    <a:p>
                      <a:pPr algn="l" fontAlgn="ctr"/>
                      <a:r>
                        <a:rPr lang="en-US" sz="1100" b="1" i="0" u="none" strike="noStrike" dirty="0">
                          <a:solidFill>
                            <a:srgbClr val="0D0D0D"/>
                          </a:solidFill>
                          <a:effectLst/>
                          <a:highlight>
                            <a:srgbClr val="E7E6E6"/>
                          </a:highlight>
                          <a:latin typeface="Century Gothic" panose="020B0502020202020204" pitchFamily="34" charset="0"/>
                        </a:rPr>
                        <a:t>Phase 2</a:t>
                      </a:r>
                    </a:p>
                  </a:txBody>
                  <a:tcPr marL="78261"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a:noFill/>
                    </a:lnB>
                    <a:solidFill>
                      <a:srgbClr val="E7E6E6"/>
                    </a:solidFill>
                  </a:tcPr>
                </a:tc>
                <a:tc>
                  <a:txBody>
                    <a:bodyPr/>
                    <a:lstStyle/>
                    <a:p>
                      <a:pPr algn="l" fontAlgn="ctr"/>
                      <a:r>
                        <a:rPr lang="en-US" sz="1100" b="1" i="0" u="none" strike="noStrike" dirty="0">
                          <a:solidFill>
                            <a:srgbClr val="0D0D0D"/>
                          </a:solidFill>
                          <a:effectLst/>
                          <a:highlight>
                            <a:srgbClr val="E7E6E6"/>
                          </a:highlight>
                          <a:latin typeface="Century Gothic" panose="020B0502020202020204" pitchFamily="34" charset="0"/>
                        </a:rPr>
                        <a:t>Phase 3</a:t>
                      </a:r>
                    </a:p>
                  </a:txBody>
                  <a:tcPr marL="78261"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a:noFill/>
                    </a:lnB>
                    <a:solidFill>
                      <a:srgbClr val="E7E6E6"/>
                    </a:solidFill>
                  </a:tcPr>
                </a:tc>
                <a:tc>
                  <a:txBody>
                    <a:bodyPr/>
                    <a:lstStyle/>
                    <a:p>
                      <a:pPr algn="l" fontAlgn="ctr"/>
                      <a:r>
                        <a:rPr lang="en-US" sz="1100" b="1" i="0" u="none" strike="noStrike" dirty="0">
                          <a:solidFill>
                            <a:srgbClr val="0D0D0D"/>
                          </a:solidFill>
                          <a:effectLst/>
                          <a:highlight>
                            <a:srgbClr val="E7E6E6"/>
                          </a:highlight>
                          <a:latin typeface="Century Gothic" panose="020B0502020202020204" pitchFamily="34" charset="0"/>
                        </a:rPr>
                        <a:t>Phase 4</a:t>
                      </a:r>
                    </a:p>
                  </a:txBody>
                  <a:tcPr marL="78261"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a:noFill/>
                    </a:lnB>
                    <a:solidFill>
                      <a:srgbClr val="E7E6E6"/>
                    </a:solidFill>
                  </a:tcPr>
                </a:tc>
                <a:tc>
                  <a:txBody>
                    <a:bodyPr/>
                    <a:lstStyle/>
                    <a:p>
                      <a:pPr algn="l" fontAlgn="ctr"/>
                      <a:r>
                        <a:rPr lang="en-US" sz="1100" b="1" i="0" u="none" strike="noStrike">
                          <a:solidFill>
                            <a:srgbClr val="0D0D0D"/>
                          </a:solidFill>
                          <a:effectLst/>
                          <a:highlight>
                            <a:srgbClr val="E7E6E6"/>
                          </a:highlight>
                          <a:latin typeface="Century Gothic" panose="020B0502020202020204" pitchFamily="34" charset="0"/>
                        </a:rPr>
                        <a:t>Phase 5</a:t>
                      </a:r>
                    </a:p>
                  </a:txBody>
                  <a:tcPr marL="78261"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a:noFill/>
                    </a:lnB>
                    <a:solidFill>
                      <a:srgbClr val="E7E6E6"/>
                    </a:solidFill>
                  </a:tcPr>
                </a:tc>
                <a:tc>
                  <a:txBody>
                    <a:bodyPr/>
                    <a:lstStyle/>
                    <a:p>
                      <a:pPr algn="l" fontAlgn="ctr"/>
                      <a:r>
                        <a:rPr lang="en-US" sz="1100" b="1" i="0" u="none" strike="noStrike" dirty="0">
                          <a:solidFill>
                            <a:srgbClr val="0D0D0D"/>
                          </a:solidFill>
                          <a:effectLst/>
                          <a:highlight>
                            <a:srgbClr val="E7E6E6"/>
                          </a:highlight>
                          <a:latin typeface="Century Gothic" panose="020B0502020202020204" pitchFamily="34" charset="0"/>
                        </a:rPr>
                        <a:t>Phase 6</a:t>
                      </a:r>
                    </a:p>
                  </a:txBody>
                  <a:tcPr marL="78261"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a:noFill/>
                    </a:lnB>
                    <a:solidFill>
                      <a:srgbClr val="E7E6E6"/>
                    </a:solidFill>
                  </a:tcPr>
                </a:tc>
                <a:extLst>
                  <a:ext uri="{0D108BD9-81ED-4DB2-BD59-A6C34878D82A}">
                    <a16:rowId xmlns:a16="http://schemas.microsoft.com/office/drawing/2014/main" val="3337485789"/>
                  </a:ext>
                </a:extLst>
              </a:tr>
              <a:tr h="253486">
                <a:tc>
                  <a:txBody>
                    <a:bodyPr/>
                    <a:lstStyle/>
                    <a:p>
                      <a:pPr algn="l" fontAlgn="ctr"/>
                      <a:r>
                        <a:rPr lang="en-US" sz="1000" b="0" i="0" u="none" strike="noStrike">
                          <a:solidFill>
                            <a:srgbClr val="FF5353"/>
                          </a:solidFill>
                          <a:effectLst/>
                          <a:highlight>
                            <a:srgbClr val="FFFFFF"/>
                          </a:highlight>
                          <a:latin typeface="Century Gothic" panose="020B0502020202020204" pitchFamily="34" charset="0"/>
                        </a:rPr>
                        <a:t> </a:t>
                      </a:r>
                    </a:p>
                  </a:txBody>
                  <a:tcPr marL="78261" marR="5217" marT="5217" marB="0" anchor="ctr">
                    <a:lnL>
                      <a:noFill/>
                    </a:lnL>
                    <a:lnR w="6350" cap="flat" cmpd="sng" algn="ctr">
                      <a:solidFill>
                        <a:srgbClr val="808080"/>
                      </a:solidFill>
                      <a:prstDash val="solid"/>
                      <a:round/>
                      <a:headEnd type="none" w="med" len="med"/>
                      <a:tailEnd type="none" w="med" len="med"/>
                    </a:lnR>
                    <a:lnT>
                      <a:noFill/>
                    </a:lnT>
                    <a:lnB w="6350" cap="flat" cmpd="sng" algn="ctr">
                      <a:solidFill>
                        <a:srgbClr val="808080"/>
                      </a:solidFill>
                      <a:prstDash val="solid"/>
                      <a:round/>
                      <a:headEnd type="none" w="med" len="med"/>
                      <a:tailEnd type="none" w="med" len="med"/>
                    </a:lnB>
                    <a:solidFill>
                      <a:srgbClr val="FFFFFF"/>
                    </a:solidFill>
                  </a:tcPr>
                </a:tc>
                <a:tc>
                  <a:txBody>
                    <a:bodyPr/>
                    <a:lstStyle/>
                    <a:p>
                      <a:pPr algn="l" fontAlgn="t"/>
                      <a:r>
                        <a:rPr lang="en-US" sz="1100" b="0" i="0" u="none" strike="noStrike" dirty="0">
                          <a:solidFill>
                            <a:srgbClr val="0D0D0D"/>
                          </a:solidFill>
                          <a:effectLst/>
                          <a:highlight>
                            <a:srgbClr val="E7E6E6"/>
                          </a:highlight>
                          <a:latin typeface="Century Gothic" panose="020B0502020202020204" pitchFamily="34" charset="0"/>
                        </a:rPr>
                        <a:t>Initial Detection</a:t>
                      </a:r>
                    </a:p>
                  </a:txBody>
                  <a:tcPr marL="78261" marR="5217" marT="91440" marB="9144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a:noFill/>
                    </a:lnT>
                    <a:lnB w="6350" cap="flat" cmpd="sng" algn="ctr">
                      <a:solidFill>
                        <a:srgbClr val="808080"/>
                      </a:solidFill>
                      <a:prstDash val="solid"/>
                      <a:round/>
                      <a:headEnd type="none" w="med" len="med"/>
                      <a:tailEnd type="none" w="med" len="med"/>
                    </a:lnB>
                    <a:solidFill>
                      <a:srgbClr val="E7E6E6"/>
                    </a:solidFill>
                  </a:tcPr>
                </a:tc>
                <a:tc>
                  <a:txBody>
                    <a:bodyPr/>
                    <a:lstStyle/>
                    <a:p>
                      <a:pPr algn="l" fontAlgn="t"/>
                      <a:r>
                        <a:rPr lang="en-US" sz="1100" b="0" i="0" u="none" strike="noStrike" dirty="0">
                          <a:solidFill>
                            <a:srgbClr val="0D0D0D"/>
                          </a:solidFill>
                          <a:effectLst/>
                          <a:highlight>
                            <a:srgbClr val="E7E6E6"/>
                          </a:highlight>
                          <a:latin typeface="Century Gothic" panose="020B0502020202020204" pitchFamily="34" charset="0"/>
                        </a:rPr>
                        <a:t>Assessment</a:t>
                      </a:r>
                    </a:p>
                  </a:txBody>
                  <a:tcPr marL="78261" marR="5217" marT="91440" marB="9144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a:noFill/>
                    </a:lnT>
                    <a:lnB w="6350" cap="flat" cmpd="sng" algn="ctr">
                      <a:solidFill>
                        <a:srgbClr val="808080"/>
                      </a:solidFill>
                      <a:prstDash val="solid"/>
                      <a:round/>
                      <a:headEnd type="none" w="med" len="med"/>
                      <a:tailEnd type="none" w="med" len="med"/>
                    </a:lnB>
                    <a:solidFill>
                      <a:srgbClr val="E7E6E6"/>
                    </a:solidFill>
                  </a:tcPr>
                </a:tc>
                <a:tc>
                  <a:txBody>
                    <a:bodyPr/>
                    <a:lstStyle/>
                    <a:p>
                      <a:pPr algn="l" fontAlgn="t"/>
                      <a:r>
                        <a:rPr lang="en-US" sz="1100" b="0" i="0" u="none" strike="noStrike" dirty="0">
                          <a:solidFill>
                            <a:srgbClr val="0D0D0D"/>
                          </a:solidFill>
                          <a:effectLst/>
                          <a:highlight>
                            <a:srgbClr val="E7E6E6"/>
                          </a:highlight>
                          <a:latin typeface="Century Gothic" panose="020B0502020202020204" pitchFamily="34" charset="0"/>
                        </a:rPr>
                        <a:t>Containment</a:t>
                      </a:r>
                    </a:p>
                  </a:txBody>
                  <a:tcPr marL="78261" marR="5217" marT="91440" marB="9144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a:noFill/>
                    </a:lnT>
                    <a:lnB w="6350" cap="flat" cmpd="sng" algn="ctr">
                      <a:solidFill>
                        <a:srgbClr val="808080"/>
                      </a:solidFill>
                      <a:prstDash val="solid"/>
                      <a:round/>
                      <a:headEnd type="none" w="med" len="med"/>
                      <a:tailEnd type="none" w="med" len="med"/>
                    </a:lnB>
                    <a:solidFill>
                      <a:srgbClr val="E7E6E6"/>
                    </a:solidFill>
                  </a:tcPr>
                </a:tc>
                <a:tc>
                  <a:txBody>
                    <a:bodyPr/>
                    <a:lstStyle/>
                    <a:p>
                      <a:pPr algn="l" fontAlgn="t"/>
                      <a:r>
                        <a:rPr lang="en-US" sz="1100" b="0" i="0" u="none" strike="noStrike" dirty="0">
                          <a:solidFill>
                            <a:srgbClr val="0D0D0D"/>
                          </a:solidFill>
                          <a:effectLst/>
                          <a:highlight>
                            <a:srgbClr val="E7E6E6"/>
                          </a:highlight>
                          <a:latin typeface="Century Gothic" panose="020B0502020202020204" pitchFamily="34" charset="0"/>
                        </a:rPr>
                        <a:t>Resolution</a:t>
                      </a:r>
                    </a:p>
                  </a:txBody>
                  <a:tcPr marL="78261" marR="5217" marT="91440" marB="9144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a:noFill/>
                    </a:lnT>
                    <a:lnB w="6350" cap="flat" cmpd="sng" algn="ctr">
                      <a:solidFill>
                        <a:srgbClr val="808080"/>
                      </a:solidFill>
                      <a:prstDash val="solid"/>
                      <a:round/>
                      <a:headEnd type="none" w="med" len="med"/>
                      <a:tailEnd type="none" w="med" len="med"/>
                    </a:lnB>
                    <a:solidFill>
                      <a:srgbClr val="E7E6E6"/>
                    </a:solidFill>
                  </a:tcPr>
                </a:tc>
                <a:tc>
                  <a:txBody>
                    <a:bodyPr/>
                    <a:lstStyle/>
                    <a:p>
                      <a:pPr algn="l" fontAlgn="t"/>
                      <a:r>
                        <a:rPr lang="en-US" sz="1100" b="0" i="0" u="none" strike="noStrike" dirty="0">
                          <a:solidFill>
                            <a:srgbClr val="0D0D0D"/>
                          </a:solidFill>
                          <a:effectLst/>
                          <a:highlight>
                            <a:srgbClr val="E7E6E6"/>
                          </a:highlight>
                          <a:latin typeface="Century Gothic" panose="020B0502020202020204" pitchFamily="34" charset="0"/>
                        </a:rPr>
                        <a:t>Recovery</a:t>
                      </a:r>
                    </a:p>
                  </a:txBody>
                  <a:tcPr marL="78261" marR="5217" marT="91440" marB="9144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a:noFill/>
                    </a:lnT>
                    <a:lnB w="6350" cap="flat" cmpd="sng" algn="ctr">
                      <a:solidFill>
                        <a:srgbClr val="808080"/>
                      </a:solidFill>
                      <a:prstDash val="solid"/>
                      <a:round/>
                      <a:headEnd type="none" w="med" len="med"/>
                      <a:tailEnd type="none" w="med" len="med"/>
                    </a:lnB>
                    <a:solidFill>
                      <a:srgbClr val="E7E6E6"/>
                    </a:solidFill>
                  </a:tcPr>
                </a:tc>
                <a:tc>
                  <a:txBody>
                    <a:bodyPr/>
                    <a:lstStyle/>
                    <a:p>
                      <a:pPr algn="l" fontAlgn="t"/>
                      <a:r>
                        <a:rPr lang="en-US" sz="1100" b="0" i="0" u="none" strike="noStrike" dirty="0">
                          <a:solidFill>
                            <a:srgbClr val="0D0D0D"/>
                          </a:solidFill>
                          <a:effectLst/>
                          <a:highlight>
                            <a:srgbClr val="E7E6E6"/>
                          </a:highlight>
                          <a:latin typeface="Century Gothic" panose="020B0502020202020204" pitchFamily="34" charset="0"/>
                        </a:rPr>
                        <a:t>Review and Learn</a:t>
                      </a:r>
                    </a:p>
                  </a:txBody>
                  <a:tcPr marL="78261" marR="5217" marT="91440" marB="9144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a:noFill/>
                    </a:lnT>
                    <a:lnB w="6350" cap="flat" cmpd="sng" algn="ctr">
                      <a:solidFill>
                        <a:srgbClr val="808080"/>
                      </a:solidFill>
                      <a:prstDash val="solid"/>
                      <a:round/>
                      <a:headEnd type="none" w="med" len="med"/>
                      <a:tailEnd type="none" w="med" len="med"/>
                    </a:lnB>
                    <a:solidFill>
                      <a:srgbClr val="E7E6E6"/>
                    </a:solidFill>
                  </a:tcPr>
                </a:tc>
                <a:extLst>
                  <a:ext uri="{0D108BD9-81ED-4DB2-BD59-A6C34878D82A}">
                    <a16:rowId xmlns:a16="http://schemas.microsoft.com/office/drawing/2014/main" val="730063179"/>
                  </a:ext>
                </a:extLst>
              </a:tr>
              <a:tr h="420355">
                <a:tc>
                  <a:txBody>
                    <a:bodyPr/>
                    <a:lstStyle/>
                    <a:p>
                      <a:pPr algn="l" fontAlgn="ctr"/>
                      <a:r>
                        <a:rPr lang="en-US" sz="1100" b="0" i="0" u="none" strike="noStrike">
                          <a:solidFill>
                            <a:srgbClr val="0D0D0D"/>
                          </a:solidFill>
                          <a:effectLst/>
                          <a:highlight>
                            <a:srgbClr val="E7E6E6"/>
                          </a:highlight>
                          <a:latin typeface="Century Gothic" panose="020B0502020202020204" pitchFamily="34" charset="0"/>
                        </a:rPr>
                        <a:t>Financial Advisor</a:t>
                      </a:r>
                    </a:p>
                  </a:txBody>
                  <a:tcPr marL="952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7E6E6"/>
                    </a:solidFill>
                  </a:tcPr>
                </a:tc>
                <a:tc>
                  <a:txBody>
                    <a:bodyPr/>
                    <a:lstStyle/>
                    <a:p>
                      <a:pPr algn="ctr" fontAlgn="ctr"/>
                      <a:r>
                        <a:rPr lang="en-US" sz="1600" b="1" i="0" u="none" strike="noStrike" dirty="0">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dirty="0">
                          <a:solidFill>
                            <a:schemeClr val="bg1"/>
                          </a:solidFill>
                          <a:effectLst/>
                          <a:latin typeface="Century Gothic" panose="020B0502020202020204" pitchFamily="34" charset="0"/>
                        </a:rPr>
                        <a:t>C</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5B9BD5"/>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extLst>
                  <a:ext uri="{0D108BD9-81ED-4DB2-BD59-A6C34878D82A}">
                    <a16:rowId xmlns:a16="http://schemas.microsoft.com/office/drawing/2014/main" val="177001700"/>
                  </a:ext>
                </a:extLst>
              </a:tr>
              <a:tr h="420355">
                <a:tc>
                  <a:txBody>
                    <a:bodyPr/>
                    <a:lstStyle/>
                    <a:p>
                      <a:pPr algn="l" fontAlgn="ctr"/>
                      <a:r>
                        <a:rPr lang="en-US" sz="1100" b="0" i="0" u="none" strike="noStrike">
                          <a:solidFill>
                            <a:srgbClr val="0D0D0D"/>
                          </a:solidFill>
                          <a:effectLst/>
                          <a:highlight>
                            <a:srgbClr val="E7E6E6"/>
                          </a:highlight>
                          <a:latin typeface="Century Gothic" panose="020B0502020202020204" pitchFamily="34" charset="0"/>
                        </a:rPr>
                        <a:t>Human Resources</a:t>
                      </a:r>
                    </a:p>
                  </a:txBody>
                  <a:tcPr marL="952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7E6E6"/>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dirty="0">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dirty="0">
                          <a:solidFill>
                            <a:schemeClr val="bg1"/>
                          </a:solidFill>
                          <a:effectLst/>
                          <a:latin typeface="Century Gothic" panose="020B0502020202020204" pitchFamily="34" charset="0"/>
                        </a:rPr>
                        <a:t>C</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5B9BD5"/>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extLst>
                  <a:ext uri="{0D108BD9-81ED-4DB2-BD59-A6C34878D82A}">
                    <a16:rowId xmlns:a16="http://schemas.microsoft.com/office/drawing/2014/main" val="19528860"/>
                  </a:ext>
                </a:extLst>
              </a:tr>
              <a:tr h="420355">
                <a:tc>
                  <a:txBody>
                    <a:bodyPr/>
                    <a:lstStyle/>
                    <a:p>
                      <a:pPr algn="l" fontAlgn="ctr"/>
                      <a:r>
                        <a:rPr lang="en-US" sz="1100" b="0" i="0" u="none" strike="noStrike">
                          <a:solidFill>
                            <a:srgbClr val="0D0D0D"/>
                          </a:solidFill>
                          <a:effectLst/>
                          <a:highlight>
                            <a:srgbClr val="E7E6E6"/>
                          </a:highlight>
                          <a:latin typeface="Century Gothic" panose="020B0502020202020204" pitchFamily="34" charset="0"/>
                        </a:rPr>
                        <a:t>Industry Peers</a:t>
                      </a:r>
                    </a:p>
                  </a:txBody>
                  <a:tcPr marL="952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7E6E6"/>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dirty="0">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dirty="0">
                          <a:solidFill>
                            <a:schemeClr val="bg1"/>
                          </a:solidFill>
                          <a:effectLst/>
                          <a:latin typeface="Century Gothic" panose="020B0502020202020204" pitchFamily="34" charset="0"/>
                        </a:rPr>
                        <a:t>I</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70AD47"/>
                    </a:solidFill>
                  </a:tcPr>
                </a:tc>
                <a:extLst>
                  <a:ext uri="{0D108BD9-81ED-4DB2-BD59-A6C34878D82A}">
                    <a16:rowId xmlns:a16="http://schemas.microsoft.com/office/drawing/2014/main" val="4081911077"/>
                  </a:ext>
                </a:extLst>
              </a:tr>
              <a:tr h="420355">
                <a:tc>
                  <a:txBody>
                    <a:bodyPr/>
                    <a:lstStyle/>
                    <a:p>
                      <a:pPr algn="l" fontAlgn="ctr"/>
                      <a:r>
                        <a:rPr lang="en-US" sz="1100" b="0" i="0" u="none" strike="noStrike">
                          <a:solidFill>
                            <a:srgbClr val="0D0D0D"/>
                          </a:solidFill>
                          <a:effectLst/>
                          <a:highlight>
                            <a:srgbClr val="E7E6E6"/>
                          </a:highlight>
                          <a:latin typeface="Century Gothic" panose="020B0502020202020204" pitchFamily="34" charset="0"/>
                        </a:rPr>
                        <a:t>Legal Advisor</a:t>
                      </a:r>
                    </a:p>
                  </a:txBody>
                  <a:tcPr marL="952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7E6E6"/>
                    </a:solidFill>
                  </a:tcPr>
                </a:tc>
                <a:tc>
                  <a:txBody>
                    <a:bodyPr/>
                    <a:lstStyle/>
                    <a:p>
                      <a:pPr algn="ctr" fontAlgn="ctr"/>
                      <a:r>
                        <a:rPr lang="en-US" sz="1600" b="1" i="0" u="none" strike="noStrike" dirty="0">
                          <a:solidFill>
                            <a:schemeClr val="bg1"/>
                          </a:solidFill>
                          <a:effectLst/>
                          <a:latin typeface="Century Gothic" panose="020B0502020202020204" pitchFamily="34" charset="0"/>
                        </a:rPr>
                        <a:t>C</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5B9BD5"/>
                    </a:solidFill>
                  </a:tcPr>
                </a:tc>
                <a:tc>
                  <a:txBody>
                    <a:bodyPr/>
                    <a:lstStyle/>
                    <a:p>
                      <a:pPr algn="ctr" fontAlgn="ctr"/>
                      <a:r>
                        <a:rPr lang="en-US" sz="1600" b="1" i="0" u="none" strike="noStrike" dirty="0">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dirty="0">
                          <a:solidFill>
                            <a:schemeClr val="bg1"/>
                          </a:solidFill>
                          <a:effectLst/>
                          <a:latin typeface="Century Gothic" panose="020B0502020202020204" pitchFamily="34" charset="0"/>
                        </a:rPr>
                        <a:t>C</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5B9BD5"/>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extLst>
                  <a:ext uri="{0D108BD9-81ED-4DB2-BD59-A6C34878D82A}">
                    <a16:rowId xmlns:a16="http://schemas.microsoft.com/office/drawing/2014/main" val="3700671587"/>
                  </a:ext>
                </a:extLst>
              </a:tr>
              <a:tr h="420355">
                <a:tc>
                  <a:txBody>
                    <a:bodyPr/>
                    <a:lstStyle/>
                    <a:p>
                      <a:pPr algn="l" fontAlgn="ctr"/>
                      <a:r>
                        <a:rPr lang="en-US" sz="1100" b="0" i="0" u="none" strike="noStrike">
                          <a:solidFill>
                            <a:srgbClr val="0D0D0D"/>
                          </a:solidFill>
                          <a:effectLst/>
                          <a:highlight>
                            <a:srgbClr val="E7E6E6"/>
                          </a:highlight>
                          <a:latin typeface="Century Gothic" panose="020B0502020202020204" pitchFamily="34" charset="0"/>
                        </a:rPr>
                        <a:t>Local Emergency Services</a:t>
                      </a:r>
                    </a:p>
                  </a:txBody>
                  <a:tcPr marL="952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7E6E6"/>
                    </a:solidFill>
                  </a:tcPr>
                </a:tc>
                <a:tc>
                  <a:txBody>
                    <a:bodyPr/>
                    <a:lstStyle/>
                    <a:p>
                      <a:pPr algn="ctr" fontAlgn="ctr"/>
                      <a:r>
                        <a:rPr lang="en-US" sz="1600" b="1" i="0" u="none" strike="noStrike" dirty="0">
                          <a:solidFill>
                            <a:schemeClr val="bg1"/>
                          </a:solidFill>
                          <a:effectLst/>
                          <a:latin typeface="Century Gothic" panose="020B0502020202020204" pitchFamily="34" charset="0"/>
                        </a:rPr>
                        <a:t>I</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70AD47"/>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dirty="0">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extLst>
                  <a:ext uri="{0D108BD9-81ED-4DB2-BD59-A6C34878D82A}">
                    <a16:rowId xmlns:a16="http://schemas.microsoft.com/office/drawing/2014/main" val="2753506000"/>
                  </a:ext>
                </a:extLst>
              </a:tr>
              <a:tr h="420355">
                <a:tc>
                  <a:txBody>
                    <a:bodyPr/>
                    <a:lstStyle/>
                    <a:p>
                      <a:pPr algn="l" fontAlgn="ctr"/>
                      <a:r>
                        <a:rPr lang="en-US" sz="1100" b="0" i="0" u="none" strike="noStrike">
                          <a:solidFill>
                            <a:srgbClr val="0D0D0D"/>
                          </a:solidFill>
                          <a:effectLst/>
                          <a:highlight>
                            <a:srgbClr val="E7E6E6"/>
                          </a:highlight>
                          <a:latin typeface="Century Gothic" panose="020B0502020202020204" pitchFamily="34" charset="0"/>
                        </a:rPr>
                        <a:t>Local Government Authorities</a:t>
                      </a:r>
                    </a:p>
                  </a:txBody>
                  <a:tcPr marL="952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7E6E6"/>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dirty="0">
                          <a:solidFill>
                            <a:schemeClr val="bg1"/>
                          </a:solidFill>
                          <a:effectLst/>
                          <a:latin typeface="Century Gothic" panose="020B0502020202020204" pitchFamily="34" charset="0"/>
                        </a:rPr>
                        <a:t>I</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70AD47"/>
                    </a:solidFill>
                  </a:tcPr>
                </a:tc>
                <a:tc>
                  <a:txBody>
                    <a:bodyPr/>
                    <a:lstStyle/>
                    <a:p>
                      <a:pPr algn="ctr" fontAlgn="ctr"/>
                      <a:r>
                        <a:rPr lang="en-US" sz="1600" b="1" i="0" u="none" strike="noStrike" dirty="0">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extLst>
                  <a:ext uri="{0D108BD9-81ED-4DB2-BD59-A6C34878D82A}">
                    <a16:rowId xmlns:a16="http://schemas.microsoft.com/office/drawing/2014/main" val="2295839468"/>
                  </a:ext>
                </a:extLst>
              </a:tr>
              <a:tr h="420355">
                <a:tc>
                  <a:txBody>
                    <a:bodyPr/>
                    <a:lstStyle/>
                    <a:p>
                      <a:pPr algn="l" fontAlgn="ctr"/>
                      <a:r>
                        <a:rPr lang="en-US" sz="1100" b="0" i="0" u="none" strike="noStrike" dirty="0">
                          <a:solidFill>
                            <a:srgbClr val="0D0D0D"/>
                          </a:solidFill>
                          <a:effectLst/>
                          <a:highlight>
                            <a:srgbClr val="E7E6E6"/>
                          </a:highlight>
                          <a:latin typeface="Century Gothic" panose="020B0502020202020204" pitchFamily="34" charset="0"/>
                        </a:rPr>
                        <a:t>On-site Security Team</a:t>
                      </a:r>
                    </a:p>
                  </a:txBody>
                  <a:tcPr marL="952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7E6E6"/>
                    </a:solidFill>
                  </a:tcPr>
                </a:tc>
                <a:tc>
                  <a:txBody>
                    <a:bodyPr/>
                    <a:lstStyle/>
                    <a:p>
                      <a:pPr algn="ctr" fontAlgn="ctr"/>
                      <a:r>
                        <a:rPr lang="en-US" sz="1600" b="1" i="0" u="none" strike="noStrike" dirty="0">
                          <a:solidFill>
                            <a:schemeClr val="bg1"/>
                          </a:solidFill>
                          <a:effectLst/>
                          <a:latin typeface="Century Gothic" panose="020B0502020202020204" pitchFamily="34" charset="0"/>
                        </a:rPr>
                        <a:t>R</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0533C"/>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dirty="0">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extLst>
                  <a:ext uri="{0D108BD9-81ED-4DB2-BD59-A6C34878D82A}">
                    <a16:rowId xmlns:a16="http://schemas.microsoft.com/office/drawing/2014/main" val="4117123151"/>
                  </a:ext>
                </a:extLst>
              </a:tr>
              <a:tr h="420355">
                <a:tc>
                  <a:txBody>
                    <a:bodyPr/>
                    <a:lstStyle/>
                    <a:p>
                      <a:pPr algn="l" fontAlgn="ctr"/>
                      <a:r>
                        <a:rPr lang="en-US" sz="1100" b="0" i="0" u="none" strike="noStrike">
                          <a:solidFill>
                            <a:srgbClr val="0D0D0D"/>
                          </a:solidFill>
                          <a:effectLst/>
                          <a:highlight>
                            <a:srgbClr val="E7E6E6"/>
                          </a:highlight>
                          <a:latin typeface="Century Gothic" panose="020B0502020202020204" pitchFamily="34" charset="0"/>
                        </a:rPr>
                        <a:t>Public Relations</a:t>
                      </a:r>
                    </a:p>
                  </a:txBody>
                  <a:tcPr marL="952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7E6E6"/>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dirty="0">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dirty="0">
                          <a:solidFill>
                            <a:schemeClr val="bg1"/>
                          </a:solidFill>
                          <a:effectLst/>
                          <a:latin typeface="Century Gothic" panose="020B0502020202020204" pitchFamily="34" charset="0"/>
                        </a:rPr>
                        <a:t>I</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70AD47"/>
                    </a:solidFill>
                  </a:tcPr>
                </a:tc>
                <a:tc>
                  <a:txBody>
                    <a:bodyPr/>
                    <a:lstStyle/>
                    <a:p>
                      <a:pPr algn="ctr" fontAlgn="ctr"/>
                      <a:r>
                        <a:rPr lang="en-US" sz="1600" b="1" i="0" u="none" strike="noStrike" dirty="0">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dirty="0">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extLst>
                  <a:ext uri="{0D108BD9-81ED-4DB2-BD59-A6C34878D82A}">
                    <a16:rowId xmlns:a16="http://schemas.microsoft.com/office/drawing/2014/main" val="2030150109"/>
                  </a:ext>
                </a:extLst>
              </a:tr>
              <a:tr h="420355">
                <a:tc>
                  <a:txBody>
                    <a:bodyPr/>
                    <a:lstStyle/>
                    <a:p>
                      <a:pPr algn="l" fontAlgn="ctr"/>
                      <a:r>
                        <a:rPr lang="en-US" sz="1100" b="0" i="0" u="none" strike="noStrike">
                          <a:solidFill>
                            <a:srgbClr val="0D0D0D"/>
                          </a:solidFill>
                          <a:effectLst/>
                          <a:highlight>
                            <a:srgbClr val="E7E6E6"/>
                          </a:highlight>
                          <a:latin typeface="Century Gothic" panose="020B0502020202020204" pitchFamily="34" charset="0"/>
                        </a:rPr>
                        <a:t>Quality Assurance Manager</a:t>
                      </a:r>
                    </a:p>
                  </a:txBody>
                  <a:tcPr marL="952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7E6E6"/>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dirty="0">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dirty="0">
                          <a:solidFill>
                            <a:schemeClr val="bg1"/>
                          </a:solidFill>
                          <a:effectLst/>
                          <a:latin typeface="Century Gothic" panose="020B0502020202020204" pitchFamily="34" charset="0"/>
                        </a:rPr>
                        <a:t>A</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D7D31"/>
                    </a:solidFill>
                  </a:tcPr>
                </a:tc>
                <a:extLst>
                  <a:ext uri="{0D108BD9-81ED-4DB2-BD59-A6C34878D82A}">
                    <a16:rowId xmlns:a16="http://schemas.microsoft.com/office/drawing/2014/main" val="322611777"/>
                  </a:ext>
                </a:extLst>
              </a:tr>
              <a:tr h="420355">
                <a:tc>
                  <a:txBody>
                    <a:bodyPr/>
                    <a:lstStyle/>
                    <a:p>
                      <a:pPr algn="l" fontAlgn="ctr"/>
                      <a:r>
                        <a:rPr lang="en-US" sz="1100" b="0" i="0" u="none" strike="noStrike">
                          <a:solidFill>
                            <a:srgbClr val="0D0D0D"/>
                          </a:solidFill>
                          <a:effectLst/>
                          <a:highlight>
                            <a:srgbClr val="E7E6E6"/>
                          </a:highlight>
                          <a:latin typeface="Century Gothic" panose="020B0502020202020204" pitchFamily="34" charset="0"/>
                        </a:rPr>
                        <a:t>Recovery Manager</a:t>
                      </a:r>
                    </a:p>
                  </a:txBody>
                  <a:tcPr marL="952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7E6E6"/>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dirty="0">
                          <a:solidFill>
                            <a:schemeClr val="bg1"/>
                          </a:solidFill>
                          <a:effectLst/>
                          <a:latin typeface="Century Gothic" panose="020B0502020202020204" pitchFamily="34" charset="0"/>
                        </a:rPr>
                        <a:t>A</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D7D31"/>
                    </a:solidFill>
                  </a:tcPr>
                </a:tc>
                <a:tc>
                  <a:txBody>
                    <a:bodyPr/>
                    <a:lstStyle/>
                    <a:p>
                      <a:pPr algn="ctr" fontAlgn="ctr"/>
                      <a:r>
                        <a:rPr lang="en-US" sz="1600" b="1" i="0" u="none" strike="noStrike" dirty="0">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extLst>
                  <a:ext uri="{0D108BD9-81ED-4DB2-BD59-A6C34878D82A}">
                    <a16:rowId xmlns:a16="http://schemas.microsoft.com/office/drawing/2014/main" val="2325627406"/>
                  </a:ext>
                </a:extLst>
              </a:tr>
              <a:tr h="420355">
                <a:tc>
                  <a:txBody>
                    <a:bodyPr/>
                    <a:lstStyle/>
                    <a:p>
                      <a:pPr algn="l" fontAlgn="ctr"/>
                      <a:r>
                        <a:rPr lang="en-US" sz="1100" b="0" i="0" u="none" strike="noStrike" dirty="0">
                          <a:solidFill>
                            <a:srgbClr val="0D0D0D"/>
                          </a:solidFill>
                          <a:effectLst/>
                          <a:highlight>
                            <a:srgbClr val="E7E6E6"/>
                          </a:highlight>
                          <a:latin typeface="Century Gothic" panose="020B0502020202020204" pitchFamily="34" charset="0"/>
                        </a:rPr>
                        <a:t>Regulatory Bodies</a:t>
                      </a:r>
                    </a:p>
                  </a:txBody>
                  <a:tcPr marL="952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7E6E6"/>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dirty="0">
                          <a:solidFill>
                            <a:schemeClr val="bg1"/>
                          </a:solidFill>
                          <a:effectLst/>
                          <a:latin typeface="Century Gothic" panose="020B0502020202020204" pitchFamily="34" charset="0"/>
                        </a:rPr>
                        <a:t>I</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70AD47"/>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dirty="0">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extLst>
                  <a:ext uri="{0D108BD9-81ED-4DB2-BD59-A6C34878D82A}">
                    <a16:rowId xmlns:a16="http://schemas.microsoft.com/office/drawing/2014/main" val="3792393650"/>
                  </a:ext>
                </a:extLst>
              </a:tr>
            </a:tbl>
          </a:graphicData>
        </a:graphic>
      </p:graphicFrame>
      <p:graphicFrame>
        <p:nvGraphicFramePr>
          <p:cNvPr id="4" name="Table 3">
            <a:extLst>
              <a:ext uri="{FF2B5EF4-FFF2-40B4-BE49-F238E27FC236}">
                <a16:creationId xmlns:a16="http://schemas.microsoft.com/office/drawing/2014/main" id="{9851EEE2-2845-E102-7B4E-6819E05AF821}"/>
              </a:ext>
            </a:extLst>
          </p:cNvPr>
          <p:cNvGraphicFramePr>
            <a:graphicFrameLocks noGrp="1"/>
          </p:cNvGraphicFramePr>
          <p:nvPr>
            <p:extLst>
              <p:ext uri="{D42A27DB-BD31-4B8C-83A1-F6EECF244321}">
                <p14:modId xmlns:p14="http://schemas.microsoft.com/office/powerpoint/2010/main" val="898542494"/>
              </p:ext>
            </p:extLst>
          </p:nvPr>
        </p:nvGraphicFramePr>
        <p:xfrm>
          <a:off x="1341120" y="6264847"/>
          <a:ext cx="9509760" cy="420355"/>
        </p:xfrm>
        <a:graphic>
          <a:graphicData uri="http://schemas.openxmlformats.org/drawingml/2006/table">
            <a:tbl>
              <a:tblPr/>
              <a:tblGrid>
                <a:gridCol w="548640">
                  <a:extLst>
                    <a:ext uri="{9D8B030D-6E8A-4147-A177-3AD203B41FA5}">
                      <a16:colId xmlns:a16="http://schemas.microsoft.com/office/drawing/2014/main" val="1578169858"/>
                    </a:ext>
                  </a:extLst>
                </a:gridCol>
                <a:gridCol w="1828800">
                  <a:extLst>
                    <a:ext uri="{9D8B030D-6E8A-4147-A177-3AD203B41FA5}">
                      <a16:colId xmlns:a16="http://schemas.microsoft.com/office/drawing/2014/main" val="428456739"/>
                    </a:ext>
                  </a:extLst>
                </a:gridCol>
                <a:gridCol w="548640">
                  <a:extLst>
                    <a:ext uri="{9D8B030D-6E8A-4147-A177-3AD203B41FA5}">
                      <a16:colId xmlns:a16="http://schemas.microsoft.com/office/drawing/2014/main" val="1458320998"/>
                    </a:ext>
                  </a:extLst>
                </a:gridCol>
                <a:gridCol w="1828800">
                  <a:extLst>
                    <a:ext uri="{9D8B030D-6E8A-4147-A177-3AD203B41FA5}">
                      <a16:colId xmlns:a16="http://schemas.microsoft.com/office/drawing/2014/main" val="3751127959"/>
                    </a:ext>
                  </a:extLst>
                </a:gridCol>
                <a:gridCol w="548640">
                  <a:extLst>
                    <a:ext uri="{9D8B030D-6E8A-4147-A177-3AD203B41FA5}">
                      <a16:colId xmlns:a16="http://schemas.microsoft.com/office/drawing/2014/main" val="3849318829"/>
                    </a:ext>
                  </a:extLst>
                </a:gridCol>
                <a:gridCol w="1828800">
                  <a:extLst>
                    <a:ext uri="{9D8B030D-6E8A-4147-A177-3AD203B41FA5}">
                      <a16:colId xmlns:a16="http://schemas.microsoft.com/office/drawing/2014/main" val="3223800669"/>
                    </a:ext>
                  </a:extLst>
                </a:gridCol>
                <a:gridCol w="548640">
                  <a:extLst>
                    <a:ext uri="{9D8B030D-6E8A-4147-A177-3AD203B41FA5}">
                      <a16:colId xmlns:a16="http://schemas.microsoft.com/office/drawing/2014/main" val="564483372"/>
                    </a:ext>
                  </a:extLst>
                </a:gridCol>
                <a:gridCol w="1828800">
                  <a:extLst>
                    <a:ext uri="{9D8B030D-6E8A-4147-A177-3AD203B41FA5}">
                      <a16:colId xmlns:a16="http://schemas.microsoft.com/office/drawing/2014/main" val="3382154802"/>
                    </a:ext>
                  </a:extLst>
                </a:gridCol>
              </a:tblGrid>
              <a:tr h="420355">
                <a:tc>
                  <a:txBody>
                    <a:bodyPr/>
                    <a:lstStyle/>
                    <a:p>
                      <a:pPr algn="ctr" fontAlgn="ctr"/>
                      <a:r>
                        <a:rPr lang="en-US" sz="1300" b="1" i="0" u="none" strike="noStrike" dirty="0">
                          <a:solidFill>
                            <a:schemeClr val="bg1"/>
                          </a:solidFill>
                          <a:effectLst/>
                          <a:latin typeface="Century Gothic" panose="020B0502020202020204" pitchFamily="34" charset="0"/>
                        </a:rPr>
                        <a:t>R</a:t>
                      </a:r>
                    </a:p>
                  </a:txBody>
                  <a:tcPr marL="5217" marR="5217" marT="521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0533C"/>
                    </a:solidFill>
                  </a:tcPr>
                </a:tc>
                <a:tc>
                  <a:txBody>
                    <a:bodyPr/>
                    <a:lstStyle/>
                    <a:p>
                      <a:pPr algn="l" fontAlgn="ctr"/>
                      <a:r>
                        <a:rPr lang="en-US" sz="1300" b="1" i="0" u="none" strike="noStrike" dirty="0">
                          <a:solidFill>
                            <a:schemeClr val="tx1"/>
                          </a:solidFill>
                          <a:effectLst/>
                          <a:latin typeface="Century Gothic" panose="020B0502020202020204" pitchFamily="34" charset="0"/>
                        </a:rPr>
                        <a:t>Responsible</a:t>
                      </a:r>
                    </a:p>
                  </a:txBody>
                  <a:tcPr marR="5217" marT="521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300" b="1" i="0" u="none" strike="noStrike" dirty="0">
                          <a:solidFill>
                            <a:schemeClr val="bg1"/>
                          </a:solidFill>
                          <a:effectLst/>
                          <a:latin typeface="Century Gothic" panose="020B0502020202020204" pitchFamily="34" charset="0"/>
                        </a:rPr>
                        <a:t>A </a:t>
                      </a:r>
                    </a:p>
                  </a:txBody>
                  <a:tcPr marL="5217" marR="5217" marT="521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D7D31"/>
                    </a:solidFill>
                  </a:tcPr>
                </a:tc>
                <a:tc>
                  <a:txBody>
                    <a:bodyPr/>
                    <a:lstStyle/>
                    <a:p>
                      <a:pPr algn="l" fontAlgn="ctr"/>
                      <a:r>
                        <a:rPr lang="en-US" sz="1300" b="1" i="0" u="none" strike="noStrike" kern="1200" dirty="0">
                          <a:solidFill>
                            <a:schemeClr val="tx1"/>
                          </a:solidFill>
                          <a:effectLst/>
                          <a:latin typeface="Century Gothic" panose="020B0502020202020204" pitchFamily="34" charset="0"/>
                          <a:ea typeface="+mn-ea"/>
                          <a:cs typeface="+mn-cs"/>
                        </a:rPr>
                        <a:t>Accountable</a:t>
                      </a:r>
                    </a:p>
                  </a:txBody>
                  <a:tcPr marR="0" marT="521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300" b="1" i="0" u="none" strike="noStrike" dirty="0">
                          <a:solidFill>
                            <a:schemeClr val="bg1"/>
                          </a:solidFill>
                          <a:effectLst/>
                          <a:latin typeface="Century Gothic" panose="020B0502020202020204" pitchFamily="34" charset="0"/>
                        </a:rPr>
                        <a:t>C</a:t>
                      </a:r>
                    </a:p>
                  </a:txBody>
                  <a:tcPr marL="5217" marR="5217" marT="521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5B9BD5"/>
                    </a:solidFill>
                  </a:tcPr>
                </a:tc>
                <a:tc>
                  <a:txBody>
                    <a:bodyPr/>
                    <a:lstStyle/>
                    <a:p>
                      <a:pPr algn="l" fontAlgn="ctr"/>
                      <a:r>
                        <a:rPr lang="en-US" sz="1300" b="1" i="0" u="none" strike="noStrike" dirty="0">
                          <a:solidFill>
                            <a:schemeClr val="tx1"/>
                          </a:solidFill>
                          <a:effectLst/>
                          <a:latin typeface="Century Gothic" panose="020B0502020202020204" pitchFamily="34" charset="0"/>
                        </a:rPr>
                        <a:t>Consulted</a:t>
                      </a:r>
                    </a:p>
                  </a:txBody>
                  <a:tcPr marR="5217" marT="521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300" b="1" i="0" u="none" strike="noStrike" dirty="0">
                          <a:solidFill>
                            <a:schemeClr val="bg1"/>
                          </a:solidFill>
                          <a:effectLst/>
                          <a:latin typeface="Century Gothic" panose="020B0502020202020204" pitchFamily="34" charset="0"/>
                        </a:rPr>
                        <a:t>I</a:t>
                      </a:r>
                    </a:p>
                  </a:txBody>
                  <a:tcPr marL="5217" marR="5217" marT="521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70AD47"/>
                    </a:solidFill>
                  </a:tcPr>
                </a:tc>
                <a:tc>
                  <a:txBody>
                    <a:bodyPr/>
                    <a:lstStyle/>
                    <a:p>
                      <a:pPr algn="l" fontAlgn="ctr"/>
                      <a:r>
                        <a:rPr lang="en-US" sz="1300" b="1" i="0" u="none" strike="noStrike" dirty="0">
                          <a:solidFill>
                            <a:schemeClr val="tx1"/>
                          </a:solidFill>
                          <a:effectLst/>
                          <a:latin typeface="Century Gothic" panose="020B0502020202020204" pitchFamily="34" charset="0"/>
                        </a:rPr>
                        <a:t>Informed</a:t>
                      </a:r>
                    </a:p>
                  </a:txBody>
                  <a:tcPr marR="5217" marT="521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01788986"/>
                  </a:ext>
                </a:extLst>
              </a:tr>
            </a:tbl>
          </a:graphicData>
        </a:graphic>
      </p:graphicFrame>
    </p:spTree>
    <p:extLst>
      <p:ext uri="{BB962C8B-B14F-4D97-AF65-F5344CB8AC3E}">
        <p14:creationId xmlns:p14="http://schemas.microsoft.com/office/powerpoint/2010/main" val="33734520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37173C0-C8FD-7964-306E-FC918AF9F99F}"/>
              </a:ext>
            </a:extLst>
          </p:cNvPr>
          <p:cNvSpPr txBox="1"/>
          <p:nvPr/>
        </p:nvSpPr>
        <p:spPr>
          <a:xfrm>
            <a:off x="335561" y="172798"/>
            <a:ext cx="7944373" cy="584775"/>
          </a:xfrm>
          <a:prstGeom prst="rect">
            <a:avLst/>
          </a:prstGeom>
          <a:noFill/>
        </p:spPr>
        <p:txBody>
          <a:bodyPr wrap="square">
            <a:spAutoFit/>
          </a:bodyPr>
          <a:lstStyle/>
          <a:p>
            <a:pPr rtl="0">
              <a:spcBef>
                <a:spcPts val="0"/>
              </a:spcBef>
              <a:spcAft>
                <a:spcPts val="0"/>
              </a:spcAft>
            </a:pPr>
            <a:r>
              <a:rPr lang="fr-FR" sz="3200" b="1" dirty="0">
                <a:solidFill>
                  <a:srgbClr val="011033"/>
                </a:solidFill>
                <a:latin typeface="Century Gothic"/>
                <a:ea typeface="Century Gothic"/>
                <a:cs typeface="Century Gothic"/>
                <a:sym typeface="Century Gothic"/>
              </a:rPr>
              <a:t>Emergency Response Escalation Matrix</a:t>
            </a:r>
            <a:endParaRPr lang="en-US" sz="3200" dirty="0"/>
          </a:p>
        </p:txBody>
      </p:sp>
      <p:graphicFrame>
        <p:nvGraphicFramePr>
          <p:cNvPr id="11" name="Table 10">
            <a:extLst>
              <a:ext uri="{FF2B5EF4-FFF2-40B4-BE49-F238E27FC236}">
                <a16:creationId xmlns:a16="http://schemas.microsoft.com/office/drawing/2014/main" id="{42FE8C6C-FD0D-7552-AE65-A100D07612D9}"/>
              </a:ext>
            </a:extLst>
          </p:cNvPr>
          <p:cNvGraphicFramePr>
            <a:graphicFrameLocks noGrp="1"/>
          </p:cNvGraphicFramePr>
          <p:nvPr>
            <p:extLst>
              <p:ext uri="{D42A27DB-BD31-4B8C-83A1-F6EECF244321}">
                <p14:modId xmlns:p14="http://schemas.microsoft.com/office/powerpoint/2010/main" val="4065469045"/>
              </p:ext>
            </p:extLst>
          </p:nvPr>
        </p:nvGraphicFramePr>
        <p:xfrm>
          <a:off x="383098" y="763398"/>
          <a:ext cx="11425805" cy="3561453"/>
        </p:xfrm>
        <a:graphic>
          <a:graphicData uri="http://schemas.openxmlformats.org/drawingml/2006/table">
            <a:tbl>
              <a:tblPr firstRow="1"/>
              <a:tblGrid>
                <a:gridCol w="1953797">
                  <a:extLst>
                    <a:ext uri="{9D8B030D-6E8A-4147-A177-3AD203B41FA5}">
                      <a16:colId xmlns:a16="http://schemas.microsoft.com/office/drawing/2014/main" val="3151143784"/>
                    </a:ext>
                  </a:extLst>
                </a:gridCol>
                <a:gridCol w="1578668">
                  <a:extLst>
                    <a:ext uri="{9D8B030D-6E8A-4147-A177-3AD203B41FA5}">
                      <a16:colId xmlns:a16="http://schemas.microsoft.com/office/drawing/2014/main" val="3319195333"/>
                    </a:ext>
                  </a:extLst>
                </a:gridCol>
                <a:gridCol w="1578668">
                  <a:extLst>
                    <a:ext uri="{9D8B030D-6E8A-4147-A177-3AD203B41FA5}">
                      <a16:colId xmlns:a16="http://schemas.microsoft.com/office/drawing/2014/main" val="2066272656"/>
                    </a:ext>
                  </a:extLst>
                </a:gridCol>
                <a:gridCol w="1578668">
                  <a:extLst>
                    <a:ext uri="{9D8B030D-6E8A-4147-A177-3AD203B41FA5}">
                      <a16:colId xmlns:a16="http://schemas.microsoft.com/office/drawing/2014/main" val="1026204835"/>
                    </a:ext>
                  </a:extLst>
                </a:gridCol>
                <a:gridCol w="1578668">
                  <a:extLst>
                    <a:ext uri="{9D8B030D-6E8A-4147-A177-3AD203B41FA5}">
                      <a16:colId xmlns:a16="http://schemas.microsoft.com/office/drawing/2014/main" val="1798996210"/>
                    </a:ext>
                  </a:extLst>
                </a:gridCol>
                <a:gridCol w="1578668">
                  <a:extLst>
                    <a:ext uri="{9D8B030D-6E8A-4147-A177-3AD203B41FA5}">
                      <a16:colId xmlns:a16="http://schemas.microsoft.com/office/drawing/2014/main" val="3346450640"/>
                    </a:ext>
                  </a:extLst>
                </a:gridCol>
                <a:gridCol w="1578668">
                  <a:extLst>
                    <a:ext uri="{9D8B030D-6E8A-4147-A177-3AD203B41FA5}">
                      <a16:colId xmlns:a16="http://schemas.microsoft.com/office/drawing/2014/main" val="2635009439"/>
                    </a:ext>
                  </a:extLst>
                </a:gridCol>
              </a:tblGrid>
              <a:tr h="268448">
                <a:tc>
                  <a:txBody>
                    <a:bodyPr/>
                    <a:lstStyle/>
                    <a:p>
                      <a:pPr algn="l" fontAlgn="ctr"/>
                      <a:r>
                        <a:rPr lang="en-US" sz="1000" b="0" i="0" u="none" strike="noStrike" dirty="0">
                          <a:solidFill>
                            <a:srgbClr val="FF5353"/>
                          </a:solidFill>
                          <a:effectLst/>
                          <a:highlight>
                            <a:srgbClr val="FFFFFF"/>
                          </a:highlight>
                          <a:latin typeface="Century Gothic" panose="020B0502020202020204" pitchFamily="34" charset="0"/>
                        </a:rPr>
                        <a:t> </a:t>
                      </a:r>
                    </a:p>
                  </a:txBody>
                  <a:tcPr marL="78261" marR="5217" marT="5217" marB="0" anchor="ctr">
                    <a:lnL>
                      <a:noFill/>
                    </a:lnL>
                    <a:lnR w="6350" cap="flat" cmpd="sng" algn="ctr">
                      <a:solidFill>
                        <a:srgbClr val="808080"/>
                      </a:solidFill>
                      <a:prstDash val="solid"/>
                      <a:round/>
                      <a:headEnd type="none" w="med" len="med"/>
                      <a:tailEnd type="none" w="med" len="med"/>
                    </a:lnR>
                    <a:lnT>
                      <a:noFill/>
                    </a:lnT>
                    <a:lnB>
                      <a:noFill/>
                    </a:lnB>
                    <a:solidFill>
                      <a:srgbClr val="FFFFFF"/>
                    </a:solidFill>
                  </a:tcPr>
                </a:tc>
                <a:tc>
                  <a:txBody>
                    <a:bodyPr/>
                    <a:lstStyle/>
                    <a:p>
                      <a:pPr algn="l" fontAlgn="ctr"/>
                      <a:r>
                        <a:rPr lang="en-US" sz="1100" b="1" i="0" u="none" strike="noStrike" dirty="0">
                          <a:solidFill>
                            <a:srgbClr val="0D0D0D"/>
                          </a:solidFill>
                          <a:effectLst/>
                          <a:highlight>
                            <a:srgbClr val="E7E6E6"/>
                          </a:highlight>
                          <a:latin typeface="Century Gothic" panose="020B0502020202020204" pitchFamily="34" charset="0"/>
                        </a:rPr>
                        <a:t>Phase 1 </a:t>
                      </a:r>
                    </a:p>
                  </a:txBody>
                  <a:tcPr marL="78261"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a:noFill/>
                    </a:lnB>
                    <a:solidFill>
                      <a:srgbClr val="E7E6E6"/>
                    </a:solidFill>
                  </a:tcPr>
                </a:tc>
                <a:tc>
                  <a:txBody>
                    <a:bodyPr/>
                    <a:lstStyle/>
                    <a:p>
                      <a:pPr algn="l" fontAlgn="ctr"/>
                      <a:r>
                        <a:rPr lang="en-US" sz="1100" b="1" i="0" u="none" strike="noStrike" dirty="0">
                          <a:solidFill>
                            <a:srgbClr val="0D0D0D"/>
                          </a:solidFill>
                          <a:effectLst/>
                          <a:highlight>
                            <a:srgbClr val="E7E6E6"/>
                          </a:highlight>
                          <a:latin typeface="Century Gothic" panose="020B0502020202020204" pitchFamily="34" charset="0"/>
                        </a:rPr>
                        <a:t>Phase 2</a:t>
                      </a:r>
                    </a:p>
                  </a:txBody>
                  <a:tcPr marL="78261"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a:noFill/>
                    </a:lnB>
                    <a:solidFill>
                      <a:srgbClr val="E7E6E6"/>
                    </a:solidFill>
                  </a:tcPr>
                </a:tc>
                <a:tc>
                  <a:txBody>
                    <a:bodyPr/>
                    <a:lstStyle/>
                    <a:p>
                      <a:pPr algn="l" fontAlgn="ctr"/>
                      <a:r>
                        <a:rPr lang="en-US" sz="1100" b="1" i="0" u="none" strike="noStrike" dirty="0">
                          <a:solidFill>
                            <a:srgbClr val="0D0D0D"/>
                          </a:solidFill>
                          <a:effectLst/>
                          <a:highlight>
                            <a:srgbClr val="E7E6E6"/>
                          </a:highlight>
                          <a:latin typeface="Century Gothic" panose="020B0502020202020204" pitchFamily="34" charset="0"/>
                        </a:rPr>
                        <a:t>Phase 3</a:t>
                      </a:r>
                    </a:p>
                  </a:txBody>
                  <a:tcPr marL="78261"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a:noFill/>
                    </a:lnB>
                    <a:solidFill>
                      <a:srgbClr val="E7E6E6"/>
                    </a:solidFill>
                  </a:tcPr>
                </a:tc>
                <a:tc>
                  <a:txBody>
                    <a:bodyPr/>
                    <a:lstStyle/>
                    <a:p>
                      <a:pPr algn="l" fontAlgn="ctr"/>
                      <a:r>
                        <a:rPr lang="en-US" sz="1100" b="1" i="0" u="none" strike="noStrike" dirty="0">
                          <a:solidFill>
                            <a:srgbClr val="0D0D0D"/>
                          </a:solidFill>
                          <a:effectLst/>
                          <a:highlight>
                            <a:srgbClr val="E7E6E6"/>
                          </a:highlight>
                          <a:latin typeface="Century Gothic" panose="020B0502020202020204" pitchFamily="34" charset="0"/>
                        </a:rPr>
                        <a:t>Phase 4</a:t>
                      </a:r>
                    </a:p>
                  </a:txBody>
                  <a:tcPr marL="78261"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a:noFill/>
                    </a:lnB>
                    <a:solidFill>
                      <a:srgbClr val="E7E6E6"/>
                    </a:solidFill>
                  </a:tcPr>
                </a:tc>
                <a:tc>
                  <a:txBody>
                    <a:bodyPr/>
                    <a:lstStyle/>
                    <a:p>
                      <a:pPr algn="l" fontAlgn="ctr"/>
                      <a:r>
                        <a:rPr lang="en-US" sz="1100" b="1" i="0" u="none" strike="noStrike">
                          <a:solidFill>
                            <a:srgbClr val="0D0D0D"/>
                          </a:solidFill>
                          <a:effectLst/>
                          <a:highlight>
                            <a:srgbClr val="E7E6E6"/>
                          </a:highlight>
                          <a:latin typeface="Century Gothic" panose="020B0502020202020204" pitchFamily="34" charset="0"/>
                        </a:rPr>
                        <a:t>Phase 5</a:t>
                      </a:r>
                    </a:p>
                  </a:txBody>
                  <a:tcPr marL="78261"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a:noFill/>
                    </a:lnB>
                    <a:solidFill>
                      <a:srgbClr val="E7E6E6"/>
                    </a:solidFill>
                  </a:tcPr>
                </a:tc>
                <a:tc>
                  <a:txBody>
                    <a:bodyPr/>
                    <a:lstStyle/>
                    <a:p>
                      <a:pPr algn="l" fontAlgn="ctr"/>
                      <a:r>
                        <a:rPr lang="en-US" sz="1100" b="1" i="0" u="none" strike="noStrike" dirty="0">
                          <a:solidFill>
                            <a:srgbClr val="0D0D0D"/>
                          </a:solidFill>
                          <a:effectLst/>
                          <a:highlight>
                            <a:srgbClr val="E7E6E6"/>
                          </a:highlight>
                          <a:latin typeface="Century Gothic" panose="020B0502020202020204" pitchFamily="34" charset="0"/>
                        </a:rPr>
                        <a:t>Phase 6</a:t>
                      </a:r>
                    </a:p>
                  </a:txBody>
                  <a:tcPr marL="78261" marR="5217" marT="5217"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a:noFill/>
                    </a:lnB>
                    <a:solidFill>
                      <a:srgbClr val="E7E6E6"/>
                    </a:solidFill>
                  </a:tcPr>
                </a:tc>
                <a:extLst>
                  <a:ext uri="{0D108BD9-81ED-4DB2-BD59-A6C34878D82A}">
                    <a16:rowId xmlns:a16="http://schemas.microsoft.com/office/drawing/2014/main" val="3337485789"/>
                  </a:ext>
                </a:extLst>
              </a:tr>
              <a:tr h="253486">
                <a:tc>
                  <a:txBody>
                    <a:bodyPr/>
                    <a:lstStyle/>
                    <a:p>
                      <a:pPr algn="l" fontAlgn="ctr"/>
                      <a:r>
                        <a:rPr lang="en-US" sz="1000" b="0" i="0" u="none" strike="noStrike">
                          <a:solidFill>
                            <a:srgbClr val="FF5353"/>
                          </a:solidFill>
                          <a:effectLst/>
                          <a:highlight>
                            <a:srgbClr val="FFFFFF"/>
                          </a:highlight>
                          <a:latin typeface="Century Gothic" panose="020B0502020202020204" pitchFamily="34" charset="0"/>
                        </a:rPr>
                        <a:t> </a:t>
                      </a:r>
                    </a:p>
                  </a:txBody>
                  <a:tcPr marL="78261" marR="5217" marT="5217" marB="0" anchor="ctr">
                    <a:lnL>
                      <a:noFill/>
                    </a:lnL>
                    <a:lnR w="6350" cap="flat" cmpd="sng" algn="ctr">
                      <a:solidFill>
                        <a:srgbClr val="808080"/>
                      </a:solidFill>
                      <a:prstDash val="solid"/>
                      <a:round/>
                      <a:headEnd type="none" w="med" len="med"/>
                      <a:tailEnd type="none" w="med" len="med"/>
                    </a:lnR>
                    <a:lnT>
                      <a:noFill/>
                    </a:lnT>
                    <a:lnB w="6350" cap="flat" cmpd="sng" algn="ctr">
                      <a:solidFill>
                        <a:srgbClr val="808080"/>
                      </a:solidFill>
                      <a:prstDash val="solid"/>
                      <a:round/>
                      <a:headEnd type="none" w="med" len="med"/>
                      <a:tailEnd type="none" w="med" len="med"/>
                    </a:lnB>
                    <a:solidFill>
                      <a:srgbClr val="FFFFFF"/>
                    </a:solidFill>
                  </a:tcPr>
                </a:tc>
                <a:tc>
                  <a:txBody>
                    <a:bodyPr/>
                    <a:lstStyle/>
                    <a:p>
                      <a:pPr algn="l" fontAlgn="t"/>
                      <a:r>
                        <a:rPr lang="en-US" sz="1100" b="0" i="0" u="none" strike="noStrike" dirty="0">
                          <a:solidFill>
                            <a:srgbClr val="0D0D0D"/>
                          </a:solidFill>
                          <a:effectLst/>
                          <a:highlight>
                            <a:srgbClr val="E7E6E6"/>
                          </a:highlight>
                          <a:latin typeface="Century Gothic" panose="020B0502020202020204" pitchFamily="34" charset="0"/>
                        </a:rPr>
                        <a:t>Initial Detection</a:t>
                      </a:r>
                    </a:p>
                  </a:txBody>
                  <a:tcPr marL="78261" marR="5217" marT="91440" marB="9144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a:noFill/>
                    </a:lnT>
                    <a:lnB w="6350" cap="flat" cmpd="sng" algn="ctr">
                      <a:solidFill>
                        <a:srgbClr val="808080"/>
                      </a:solidFill>
                      <a:prstDash val="solid"/>
                      <a:round/>
                      <a:headEnd type="none" w="med" len="med"/>
                      <a:tailEnd type="none" w="med" len="med"/>
                    </a:lnB>
                    <a:solidFill>
                      <a:srgbClr val="E7E6E6"/>
                    </a:solidFill>
                  </a:tcPr>
                </a:tc>
                <a:tc>
                  <a:txBody>
                    <a:bodyPr/>
                    <a:lstStyle/>
                    <a:p>
                      <a:pPr algn="l" fontAlgn="t"/>
                      <a:r>
                        <a:rPr lang="en-US" sz="1100" b="0" i="0" u="none" strike="noStrike" dirty="0">
                          <a:solidFill>
                            <a:srgbClr val="0D0D0D"/>
                          </a:solidFill>
                          <a:effectLst/>
                          <a:highlight>
                            <a:srgbClr val="E7E6E6"/>
                          </a:highlight>
                          <a:latin typeface="Century Gothic" panose="020B0502020202020204" pitchFamily="34" charset="0"/>
                        </a:rPr>
                        <a:t>Assessment</a:t>
                      </a:r>
                    </a:p>
                  </a:txBody>
                  <a:tcPr marL="78261" marR="5217" marT="91440" marB="9144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a:noFill/>
                    </a:lnT>
                    <a:lnB w="6350" cap="flat" cmpd="sng" algn="ctr">
                      <a:solidFill>
                        <a:srgbClr val="808080"/>
                      </a:solidFill>
                      <a:prstDash val="solid"/>
                      <a:round/>
                      <a:headEnd type="none" w="med" len="med"/>
                      <a:tailEnd type="none" w="med" len="med"/>
                    </a:lnB>
                    <a:solidFill>
                      <a:srgbClr val="E7E6E6"/>
                    </a:solidFill>
                  </a:tcPr>
                </a:tc>
                <a:tc>
                  <a:txBody>
                    <a:bodyPr/>
                    <a:lstStyle/>
                    <a:p>
                      <a:pPr algn="l" fontAlgn="t"/>
                      <a:r>
                        <a:rPr lang="en-US" sz="1100" b="0" i="0" u="none" strike="noStrike" dirty="0">
                          <a:solidFill>
                            <a:srgbClr val="0D0D0D"/>
                          </a:solidFill>
                          <a:effectLst/>
                          <a:highlight>
                            <a:srgbClr val="E7E6E6"/>
                          </a:highlight>
                          <a:latin typeface="Century Gothic" panose="020B0502020202020204" pitchFamily="34" charset="0"/>
                        </a:rPr>
                        <a:t>Containment</a:t>
                      </a:r>
                    </a:p>
                  </a:txBody>
                  <a:tcPr marL="78261" marR="5217" marT="91440" marB="9144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a:noFill/>
                    </a:lnT>
                    <a:lnB w="6350" cap="flat" cmpd="sng" algn="ctr">
                      <a:solidFill>
                        <a:srgbClr val="808080"/>
                      </a:solidFill>
                      <a:prstDash val="solid"/>
                      <a:round/>
                      <a:headEnd type="none" w="med" len="med"/>
                      <a:tailEnd type="none" w="med" len="med"/>
                    </a:lnB>
                    <a:solidFill>
                      <a:srgbClr val="E7E6E6"/>
                    </a:solidFill>
                  </a:tcPr>
                </a:tc>
                <a:tc>
                  <a:txBody>
                    <a:bodyPr/>
                    <a:lstStyle/>
                    <a:p>
                      <a:pPr algn="l" fontAlgn="t"/>
                      <a:r>
                        <a:rPr lang="en-US" sz="1100" b="0" i="0" u="none" strike="noStrike" dirty="0">
                          <a:solidFill>
                            <a:srgbClr val="0D0D0D"/>
                          </a:solidFill>
                          <a:effectLst/>
                          <a:highlight>
                            <a:srgbClr val="E7E6E6"/>
                          </a:highlight>
                          <a:latin typeface="Century Gothic" panose="020B0502020202020204" pitchFamily="34" charset="0"/>
                        </a:rPr>
                        <a:t>Resolution</a:t>
                      </a:r>
                    </a:p>
                  </a:txBody>
                  <a:tcPr marL="78261" marR="5217" marT="91440" marB="9144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a:noFill/>
                    </a:lnT>
                    <a:lnB w="6350" cap="flat" cmpd="sng" algn="ctr">
                      <a:solidFill>
                        <a:srgbClr val="808080"/>
                      </a:solidFill>
                      <a:prstDash val="solid"/>
                      <a:round/>
                      <a:headEnd type="none" w="med" len="med"/>
                      <a:tailEnd type="none" w="med" len="med"/>
                    </a:lnB>
                    <a:solidFill>
                      <a:srgbClr val="E7E6E6"/>
                    </a:solidFill>
                  </a:tcPr>
                </a:tc>
                <a:tc>
                  <a:txBody>
                    <a:bodyPr/>
                    <a:lstStyle/>
                    <a:p>
                      <a:pPr algn="l" fontAlgn="t"/>
                      <a:r>
                        <a:rPr lang="en-US" sz="1100" b="0" i="0" u="none" strike="noStrike" dirty="0">
                          <a:solidFill>
                            <a:srgbClr val="0D0D0D"/>
                          </a:solidFill>
                          <a:effectLst/>
                          <a:highlight>
                            <a:srgbClr val="E7E6E6"/>
                          </a:highlight>
                          <a:latin typeface="Century Gothic" panose="020B0502020202020204" pitchFamily="34" charset="0"/>
                        </a:rPr>
                        <a:t>Recovery</a:t>
                      </a:r>
                    </a:p>
                  </a:txBody>
                  <a:tcPr marL="78261" marR="5217" marT="91440" marB="9144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a:noFill/>
                    </a:lnT>
                    <a:lnB w="6350" cap="flat" cmpd="sng" algn="ctr">
                      <a:solidFill>
                        <a:srgbClr val="808080"/>
                      </a:solidFill>
                      <a:prstDash val="solid"/>
                      <a:round/>
                      <a:headEnd type="none" w="med" len="med"/>
                      <a:tailEnd type="none" w="med" len="med"/>
                    </a:lnB>
                    <a:solidFill>
                      <a:srgbClr val="E7E6E6"/>
                    </a:solidFill>
                  </a:tcPr>
                </a:tc>
                <a:tc>
                  <a:txBody>
                    <a:bodyPr/>
                    <a:lstStyle/>
                    <a:p>
                      <a:pPr algn="l" fontAlgn="t"/>
                      <a:r>
                        <a:rPr lang="en-US" sz="1100" b="0" i="0" u="none" strike="noStrike" dirty="0">
                          <a:solidFill>
                            <a:srgbClr val="0D0D0D"/>
                          </a:solidFill>
                          <a:effectLst/>
                          <a:highlight>
                            <a:srgbClr val="E7E6E6"/>
                          </a:highlight>
                          <a:latin typeface="Century Gothic" panose="020B0502020202020204" pitchFamily="34" charset="0"/>
                        </a:rPr>
                        <a:t>Review and Learn</a:t>
                      </a:r>
                    </a:p>
                  </a:txBody>
                  <a:tcPr marL="78261" marR="5217" marT="91440" marB="9144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a:noFill/>
                    </a:lnT>
                    <a:lnB w="6350" cap="flat" cmpd="sng" algn="ctr">
                      <a:solidFill>
                        <a:srgbClr val="808080"/>
                      </a:solidFill>
                      <a:prstDash val="solid"/>
                      <a:round/>
                      <a:headEnd type="none" w="med" len="med"/>
                      <a:tailEnd type="none" w="med" len="med"/>
                    </a:lnB>
                    <a:solidFill>
                      <a:srgbClr val="E7E6E6"/>
                    </a:solidFill>
                  </a:tcPr>
                </a:tc>
                <a:extLst>
                  <a:ext uri="{0D108BD9-81ED-4DB2-BD59-A6C34878D82A}">
                    <a16:rowId xmlns:a16="http://schemas.microsoft.com/office/drawing/2014/main" val="730063179"/>
                  </a:ext>
                </a:extLst>
              </a:tr>
              <a:tr h="420355">
                <a:tc>
                  <a:txBody>
                    <a:bodyPr/>
                    <a:lstStyle/>
                    <a:p>
                      <a:pPr algn="l" fontAlgn="ctr"/>
                      <a:r>
                        <a:rPr lang="en-US" sz="1100" b="0" i="0" u="none" strike="noStrike">
                          <a:solidFill>
                            <a:srgbClr val="0D0D0D"/>
                          </a:solidFill>
                          <a:effectLst/>
                          <a:highlight>
                            <a:srgbClr val="E7E6E6"/>
                          </a:highlight>
                          <a:latin typeface="Century Gothic" panose="020B0502020202020204" pitchFamily="34" charset="0"/>
                        </a:rPr>
                        <a:t>Review Committee</a:t>
                      </a:r>
                    </a:p>
                  </a:txBody>
                  <a:tcPr marL="9525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7E6E6"/>
                    </a:solidFill>
                  </a:tcPr>
                </a:tc>
                <a:tc>
                  <a:txBody>
                    <a:bodyPr/>
                    <a:lstStyle/>
                    <a:p>
                      <a:pPr algn="ctr" fontAlgn="ctr"/>
                      <a:r>
                        <a:rPr lang="en-US" sz="1600" b="1" i="0" u="none" strike="noStrike" dirty="0">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dirty="0">
                          <a:solidFill>
                            <a:schemeClr val="bg1"/>
                          </a:solidFill>
                          <a:effectLst/>
                          <a:latin typeface="Century Gothic" panose="020B0502020202020204" pitchFamily="34" charset="0"/>
                        </a:rPr>
                        <a:t>R</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0533C"/>
                    </a:solidFill>
                  </a:tcPr>
                </a:tc>
                <a:extLst>
                  <a:ext uri="{0D108BD9-81ED-4DB2-BD59-A6C34878D82A}">
                    <a16:rowId xmlns:a16="http://schemas.microsoft.com/office/drawing/2014/main" val="177001700"/>
                  </a:ext>
                </a:extLst>
              </a:tr>
              <a:tr h="420355">
                <a:tc>
                  <a:txBody>
                    <a:bodyPr/>
                    <a:lstStyle/>
                    <a:p>
                      <a:pPr algn="l" fontAlgn="ctr"/>
                      <a:r>
                        <a:rPr lang="en-US" sz="1100" b="0" i="0" u="none" strike="noStrike">
                          <a:solidFill>
                            <a:srgbClr val="0D0D0D"/>
                          </a:solidFill>
                          <a:effectLst/>
                          <a:highlight>
                            <a:srgbClr val="E7E6E6"/>
                          </a:highlight>
                          <a:latin typeface="Century Gothic" panose="020B0502020202020204" pitchFamily="34" charset="0"/>
                        </a:rPr>
                        <a:t>Risk Management</a:t>
                      </a:r>
                    </a:p>
                  </a:txBody>
                  <a:tcPr marL="9525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7E6E6"/>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dirty="0">
                          <a:solidFill>
                            <a:schemeClr val="bg1"/>
                          </a:solidFill>
                          <a:effectLst/>
                          <a:latin typeface="Century Gothic" panose="020B0502020202020204" pitchFamily="34" charset="0"/>
                        </a:rPr>
                        <a:t>C</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5B9BD5"/>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extLst>
                  <a:ext uri="{0D108BD9-81ED-4DB2-BD59-A6C34878D82A}">
                    <a16:rowId xmlns:a16="http://schemas.microsoft.com/office/drawing/2014/main" val="19528860"/>
                  </a:ext>
                </a:extLst>
              </a:tr>
              <a:tr h="420355">
                <a:tc>
                  <a:txBody>
                    <a:bodyPr/>
                    <a:lstStyle/>
                    <a:p>
                      <a:pPr algn="l" fontAlgn="ctr"/>
                      <a:r>
                        <a:rPr lang="en-US" sz="1100" b="0" i="0" u="none" strike="noStrike">
                          <a:solidFill>
                            <a:srgbClr val="0D0D0D"/>
                          </a:solidFill>
                          <a:effectLst/>
                          <a:highlight>
                            <a:srgbClr val="E7E6E6"/>
                          </a:highlight>
                          <a:latin typeface="Century Gothic" panose="020B0502020202020204" pitchFamily="34" charset="0"/>
                        </a:rPr>
                        <a:t>Safety Officer</a:t>
                      </a:r>
                    </a:p>
                  </a:txBody>
                  <a:tcPr marL="9525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7E6E6"/>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dirty="0">
                          <a:solidFill>
                            <a:schemeClr val="bg1"/>
                          </a:solidFill>
                          <a:effectLst/>
                          <a:latin typeface="Century Gothic" panose="020B0502020202020204" pitchFamily="34" charset="0"/>
                        </a:rPr>
                        <a:t>A</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D7D31"/>
                    </a:solidFill>
                  </a:tcPr>
                </a:tc>
                <a:tc>
                  <a:txBody>
                    <a:bodyPr/>
                    <a:lstStyle/>
                    <a:p>
                      <a:pPr algn="ctr" fontAlgn="ctr"/>
                      <a:r>
                        <a:rPr lang="en-US" sz="1600" b="1" i="0" u="none" strike="noStrike" dirty="0">
                          <a:solidFill>
                            <a:schemeClr val="bg1"/>
                          </a:solidFill>
                          <a:effectLst/>
                          <a:latin typeface="Century Gothic" panose="020B0502020202020204" pitchFamily="34" charset="0"/>
                        </a:rPr>
                        <a:t>R</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0533C"/>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extLst>
                  <a:ext uri="{0D108BD9-81ED-4DB2-BD59-A6C34878D82A}">
                    <a16:rowId xmlns:a16="http://schemas.microsoft.com/office/drawing/2014/main" val="4081911077"/>
                  </a:ext>
                </a:extLst>
              </a:tr>
              <a:tr h="420355">
                <a:tc>
                  <a:txBody>
                    <a:bodyPr/>
                    <a:lstStyle/>
                    <a:p>
                      <a:pPr algn="l" fontAlgn="ctr"/>
                      <a:r>
                        <a:rPr lang="en-US" sz="1100" b="0" i="0" u="none" strike="noStrike">
                          <a:solidFill>
                            <a:srgbClr val="0D0D0D"/>
                          </a:solidFill>
                          <a:effectLst/>
                          <a:highlight>
                            <a:srgbClr val="E7E6E6"/>
                          </a:highlight>
                          <a:latin typeface="Century Gothic" panose="020B0502020202020204" pitchFamily="34" charset="0"/>
                        </a:rPr>
                        <a:t>Security Manager</a:t>
                      </a:r>
                    </a:p>
                  </a:txBody>
                  <a:tcPr marL="9525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7E6E6"/>
                    </a:solidFill>
                  </a:tcPr>
                </a:tc>
                <a:tc>
                  <a:txBody>
                    <a:bodyPr/>
                    <a:lstStyle/>
                    <a:p>
                      <a:pPr algn="ctr" fontAlgn="ctr"/>
                      <a:r>
                        <a:rPr lang="en-US" sz="1600" b="1" i="0" u="none" strike="noStrike" dirty="0">
                          <a:solidFill>
                            <a:schemeClr val="bg1"/>
                          </a:solidFill>
                          <a:effectLst/>
                          <a:latin typeface="Century Gothic" panose="020B0502020202020204" pitchFamily="34" charset="0"/>
                        </a:rPr>
                        <a:t>A</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D7D31"/>
                    </a:solidFill>
                  </a:tcPr>
                </a:tc>
                <a:tc>
                  <a:txBody>
                    <a:bodyPr/>
                    <a:lstStyle/>
                    <a:p>
                      <a:pPr algn="ctr" fontAlgn="ctr"/>
                      <a:r>
                        <a:rPr lang="en-US" sz="1600" b="1" i="0" u="none" strike="noStrike" dirty="0">
                          <a:solidFill>
                            <a:schemeClr val="bg1"/>
                          </a:solidFill>
                          <a:effectLst/>
                          <a:latin typeface="Century Gothic" panose="020B0502020202020204" pitchFamily="34" charset="0"/>
                        </a:rPr>
                        <a:t>C</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5B9BD5"/>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extLst>
                  <a:ext uri="{0D108BD9-81ED-4DB2-BD59-A6C34878D82A}">
                    <a16:rowId xmlns:a16="http://schemas.microsoft.com/office/drawing/2014/main" val="3700671587"/>
                  </a:ext>
                </a:extLst>
              </a:tr>
              <a:tr h="420355">
                <a:tc>
                  <a:txBody>
                    <a:bodyPr/>
                    <a:lstStyle/>
                    <a:p>
                      <a:pPr algn="l" fontAlgn="ctr"/>
                      <a:r>
                        <a:rPr lang="en-US" sz="1100" b="0" i="0" u="none" strike="noStrike">
                          <a:solidFill>
                            <a:srgbClr val="0D0D0D"/>
                          </a:solidFill>
                          <a:effectLst/>
                          <a:highlight>
                            <a:srgbClr val="E7E6E6"/>
                          </a:highlight>
                          <a:latin typeface="Century Gothic" panose="020B0502020202020204" pitchFamily="34" charset="0"/>
                        </a:rPr>
                        <a:t>Shareholders</a:t>
                      </a:r>
                    </a:p>
                  </a:txBody>
                  <a:tcPr marL="9525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7E6E6"/>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dirty="0">
                          <a:solidFill>
                            <a:schemeClr val="bg1"/>
                          </a:solidFill>
                          <a:effectLst/>
                          <a:latin typeface="Century Gothic" panose="020B0502020202020204" pitchFamily="34" charset="0"/>
                        </a:rPr>
                        <a:t>I</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70AD47"/>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extLst>
                  <a:ext uri="{0D108BD9-81ED-4DB2-BD59-A6C34878D82A}">
                    <a16:rowId xmlns:a16="http://schemas.microsoft.com/office/drawing/2014/main" val="2753506000"/>
                  </a:ext>
                </a:extLst>
              </a:tr>
              <a:tr h="420355">
                <a:tc>
                  <a:txBody>
                    <a:bodyPr/>
                    <a:lstStyle/>
                    <a:p>
                      <a:pPr algn="l" fontAlgn="ctr"/>
                      <a:r>
                        <a:rPr lang="en-US" sz="1100" b="0" i="0" u="none" strike="noStrike">
                          <a:solidFill>
                            <a:srgbClr val="0D0D0D"/>
                          </a:solidFill>
                          <a:effectLst/>
                          <a:highlight>
                            <a:srgbClr val="E7E6E6"/>
                          </a:highlight>
                          <a:latin typeface="Century Gothic" panose="020B0502020202020204" pitchFamily="34" charset="0"/>
                        </a:rPr>
                        <a:t>Suppliers</a:t>
                      </a:r>
                    </a:p>
                  </a:txBody>
                  <a:tcPr marL="9525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7E6E6"/>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dirty="0">
                          <a:solidFill>
                            <a:schemeClr val="bg1"/>
                          </a:solidFill>
                          <a:effectLst/>
                          <a:latin typeface="Century Gothic" panose="020B0502020202020204" pitchFamily="34" charset="0"/>
                        </a:rPr>
                        <a:t>I</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70AD47"/>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extLst>
                  <a:ext uri="{0D108BD9-81ED-4DB2-BD59-A6C34878D82A}">
                    <a16:rowId xmlns:a16="http://schemas.microsoft.com/office/drawing/2014/main" val="2295839468"/>
                  </a:ext>
                </a:extLst>
              </a:tr>
              <a:tr h="420355">
                <a:tc>
                  <a:txBody>
                    <a:bodyPr/>
                    <a:lstStyle/>
                    <a:p>
                      <a:pPr algn="l" fontAlgn="ctr"/>
                      <a:r>
                        <a:rPr lang="en-US" sz="1100" b="0" i="0" u="none" strike="noStrike">
                          <a:solidFill>
                            <a:srgbClr val="0D0D0D"/>
                          </a:solidFill>
                          <a:effectLst/>
                          <a:highlight>
                            <a:srgbClr val="E7E6E6"/>
                          </a:highlight>
                          <a:latin typeface="Century Gothic" panose="020B0502020202020204" pitchFamily="34" charset="0"/>
                        </a:rPr>
                        <a:t>Technical Teams</a:t>
                      </a:r>
                    </a:p>
                  </a:txBody>
                  <a:tcPr marL="9525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7E6E6"/>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dirty="0">
                          <a:solidFill>
                            <a:schemeClr val="bg1"/>
                          </a:solidFill>
                          <a:effectLst/>
                          <a:latin typeface="Century Gothic" panose="020B0502020202020204" pitchFamily="34" charset="0"/>
                        </a:rPr>
                        <a:t>R</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0533C"/>
                    </a:solidFill>
                  </a:tcPr>
                </a:tc>
                <a:tc>
                  <a:txBody>
                    <a:bodyPr/>
                    <a:lstStyle/>
                    <a:p>
                      <a:pPr algn="ctr" fontAlgn="ctr"/>
                      <a:r>
                        <a:rPr lang="en-US" sz="1600" b="1" i="0" u="none" strike="noStrike">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tc>
                  <a:txBody>
                    <a:bodyPr/>
                    <a:lstStyle/>
                    <a:p>
                      <a:pPr algn="ctr" fontAlgn="ctr"/>
                      <a:r>
                        <a:rPr lang="en-US" sz="1600" b="1" i="0" u="none" strike="noStrike" dirty="0">
                          <a:solidFill>
                            <a:schemeClr val="bg1"/>
                          </a:solidFill>
                          <a:effectLst/>
                          <a:latin typeface="Century Gothic" panose="020B0502020202020204" pitchFamily="34" charset="0"/>
                        </a:rPr>
                        <a:t> </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bg1"/>
                    </a:solidFill>
                  </a:tcPr>
                </a:tc>
                <a:extLst>
                  <a:ext uri="{0D108BD9-81ED-4DB2-BD59-A6C34878D82A}">
                    <a16:rowId xmlns:a16="http://schemas.microsoft.com/office/drawing/2014/main" val="4117123151"/>
                  </a:ext>
                </a:extLst>
              </a:tr>
            </a:tbl>
          </a:graphicData>
        </a:graphic>
      </p:graphicFrame>
      <p:graphicFrame>
        <p:nvGraphicFramePr>
          <p:cNvPr id="18" name="Table 17">
            <a:extLst>
              <a:ext uri="{FF2B5EF4-FFF2-40B4-BE49-F238E27FC236}">
                <a16:creationId xmlns:a16="http://schemas.microsoft.com/office/drawing/2014/main" id="{32CDD27F-5715-107A-D76B-9F6CEC847DCD}"/>
              </a:ext>
            </a:extLst>
          </p:cNvPr>
          <p:cNvGraphicFramePr>
            <a:graphicFrameLocks noGrp="1"/>
          </p:cNvGraphicFramePr>
          <p:nvPr>
            <p:extLst>
              <p:ext uri="{D42A27DB-BD31-4B8C-83A1-F6EECF244321}">
                <p14:modId xmlns:p14="http://schemas.microsoft.com/office/powerpoint/2010/main" val="856144074"/>
              </p:ext>
            </p:extLst>
          </p:nvPr>
        </p:nvGraphicFramePr>
        <p:xfrm>
          <a:off x="1341120" y="6264847"/>
          <a:ext cx="9509760" cy="420355"/>
        </p:xfrm>
        <a:graphic>
          <a:graphicData uri="http://schemas.openxmlformats.org/drawingml/2006/table">
            <a:tbl>
              <a:tblPr/>
              <a:tblGrid>
                <a:gridCol w="548640">
                  <a:extLst>
                    <a:ext uri="{9D8B030D-6E8A-4147-A177-3AD203B41FA5}">
                      <a16:colId xmlns:a16="http://schemas.microsoft.com/office/drawing/2014/main" val="1578169858"/>
                    </a:ext>
                  </a:extLst>
                </a:gridCol>
                <a:gridCol w="1828800">
                  <a:extLst>
                    <a:ext uri="{9D8B030D-6E8A-4147-A177-3AD203B41FA5}">
                      <a16:colId xmlns:a16="http://schemas.microsoft.com/office/drawing/2014/main" val="428456739"/>
                    </a:ext>
                  </a:extLst>
                </a:gridCol>
                <a:gridCol w="548640">
                  <a:extLst>
                    <a:ext uri="{9D8B030D-6E8A-4147-A177-3AD203B41FA5}">
                      <a16:colId xmlns:a16="http://schemas.microsoft.com/office/drawing/2014/main" val="1458320998"/>
                    </a:ext>
                  </a:extLst>
                </a:gridCol>
                <a:gridCol w="1828800">
                  <a:extLst>
                    <a:ext uri="{9D8B030D-6E8A-4147-A177-3AD203B41FA5}">
                      <a16:colId xmlns:a16="http://schemas.microsoft.com/office/drawing/2014/main" val="3751127959"/>
                    </a:ext>
                  </a:extLst>
                </a:gridCol>
                <a:gridCol w="548640">
                  <a:extLst>
                    <a:ext uri="{9D8B030D-6E8A-4147-A177-3AD203B41FA5}">
                      <a16:colId xmlns:a16="http://schemas.microsoft.com/office/drawing/2014/main" val="3849318829"/>
                    </a:ext>
                  </a:extLst>
                </a:gridCol>
                <a:gridCol w="1828800">
                  <a:extLst>
                    <a:ext uri="{9D8B030D-6E8A-4147-A177-3AD203B41FA5}">
                      <a16:colId xmlns:a16="http://schemas.microsoft.com/office/drawing/2014/main" val="3223800669"/>
                    </a:ext>
                  </a:extLst>
                </a:gridCol>
                <a:gridCol w="548640">
                  <a:extLst>
                    <a:ext uri="{9D8B030D-6E8A-4147-A177-3AD203B41FA5}">
                      <a16:colId xmlns:a16="http://schemas.microsoft.com/office/drawing/2014/main" val="564483372"/>
                    </a:ext>
                  </a:extLst>
                </a:gridCol>
                <a:gridCol w="1828800">
                  <a:extLst>
                    <a:ext uri="{9D8B030D-6E8A-4147-A177-3AD203B41FA5}">
                      <a16:colId xmlns:a16="http://schemas.microsoft.com/office/drawing/2014/main" val="3382154802"/>
                    </a:ext>
                  </a:extLst>
                </a:gridCol>
              </a:tblGrid>
              <a:tr h="420355">
                <a:tc>
                  <a:txBody>
                    <a:bodyPr/>
                    <a:lstStyle/>
                    <a:p>
                      <a:pPr algn="ctr" fontAlgn="ctr"/>
                      <a:r>
                        <a:rPr lang="en-US" sz="1300" b="1" i="0" u="none" strike="noStrike" dirty="0">
                          <a:solidFill>
                            <a:schemeClr val="bg1"/>
                          </a:solidFill>
                          <a:effectLst/>
                          <a:latin typeface="Century Gothic" panose="020B0502020202020204" pitchFamily="34" charset="0"/>
                        </a:rPr>
                        <a:t>R</a:t>
                      </a:r>
                    </a:p>
                  </a:txBody>
                  <a:tcPr marL="5217" marR="5217" marT="521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0533C"/>
                    </a:solidFill>
                  </a:tcPr>
                </a:tc>
                <a:tc>
                  <a:txBody>
                    <a:bodyPr/>
                    <a:lstStyle/>
                    <a:p>
                      <a:pPr algn="l" fontAlgn="ctr"/>
                      <a:r>
                        <a:rPr lang="en-US" sz="1300" b="1" i="0" u="none" strike="noStrike" dirty="0">
                          <a:solidFill>
                            <a:schemeClr val="tx1"/>
                          </a:solidFill>
                          <a:effectLst/>
                          <a:latin typeface="Century Gothic" panose="020B0502020202020204" pitchFamily="34" charset="0"/>
                        </a:rPr>
                        <a:t>Responsible</a:t>
                      </a:r>
                    </a:p>
                  </a:txBody>
                  <a:tcPr marR="5217" marT="521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300" b="1" i="0" u="none" strike="noStrike" dirty="0">
                          <a:solidFill>
                            <a:schemeClr val="bg1"/>
                          </a:solidFill>
                          <a:effectLst/>
                          <a:latin typeface="Century Gothic" panose="020B0502020202020204" pitchFamily="34" charset="0"/>
                        </a:rPr>
                        <a:t>A </a:t>
                      </a:r>
                    </a:p>
                  </a:txBody>
                  <a:tcPr marL="5217" marR="5217" marT="521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D7D31"/>
                    </a:solidFill>
                  </a:tcPr>
                </a:tc>
                <a:tc>
                  <a:txBody>
                    <a:bodyPr/>
                    <a:lstStyle/>
                    <a:p>
                      <a:pPr algn="l" fontAlgn="ctr"/>
                      <a:r>
                        <a:rPr lang="en-US" sz="1300" b="1" i="0" u="none" strike="noStrike" kern="1200" dirty="0">
                          <a:solidFill>
                            <a:schemeClr val="tx1"/>
                          </a:solidFill>
                          <a:effectLst/>
                          <a:latin typeface="Century Gothic" panose="020B0502020202020204" pitchFamily="34" charset="0"/>
                          <a:ea typeface="+mn-ea"/>
                          <a:cs typeface="+mn-cs"/>
                        </a:rPr>
                        <a:t>Accountable</a:t>
                      </a:r>
                    </a:p>
                  </a:txBody>
                  <a:tcPr marR="0" marT="521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300" b="1" i="0" u="none" strike="noStrike" dirty="0">
                          <a:solidFill>
                            <a:schemeClr val="bg1"/>
                          </a:solidFill>
                          <a:effectLst/>
                          <a:latin typeface="Century Gothic" panose="020B0502020202020204" pitchFamily="34" charset="0"/>
                        </a:rPr>
                        <a:t>C</a:t>
                      </a:r>
                    </a:p>
                  </a:txBody>
                  <a:tcPr marL="5217" marR="5217" marT="521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5B9BD5"/>
                    </a:solidFill>
                  </a:tcPr>
                </a:tc>
                <a:tc>
                  <a:txBody>
                    <a:bodyPr/>
                    <a:lstStyle/>
                    <a:p>
                      <a:pPr algn="l" fontAlgn="ctr"/>
                      <a:r>
                        <a:rPr lang="en-US" sz="1300" b="1" i="0" u="none" strike="noStrike" dirty="0">
                          <a:solidFill>
                            <a:schemeClr val="tx1"/>
                          </a:solidFill>
                          <a:effectLst/>
                          <a:latin typeface="Century Gothic" panose="020B0502020202020204" pitchFamily="34" charset="0"/>
                        </a:rPr>
                        <a:t>Consulted</a:t>
                      </a:r>
                    </a:p>
                  </a:txBody>
                  <a:tcPr marR="5217" marT="521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300" b="1" i="0" u="none" strike="noStrike" dirty="0">
                          <a:solidFill>
                            <a:schemeClr val="bg1"/>
                          </a:solidFill>
                          <a:effectLst/>
                          <a:latin typeface="Century Gothic" panose="020B0502020202020204" pitchFamily="34" charset="0"/>
                        </a:rPr>
                        <a:t>I</a:t>
                      </a:r>
                    </a:p>
                  </a:txBody>
                  <a:tcPr marL="5217" marR="5217" marT="521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70AD47"/>
                    </a:solidFill>
                  </a:tcPr>
                </a:tc>
                <a:tc>
                  <a:txBody>
                    <a:bodyPr/>
                    <a:lstStyle/>
                    <a:p>
                      <a:pPr algn="l" fontAlgn="ctr"/>
                      <a:r>
                        <a:rPr lang="en-US" sz="1300" b="1" i="0" u="none" strike="noStrike" dirty="0">
                          <a:solidFill>
                            <a:schemeClr val="tx1"/>
                          </a:solidFill>
                          <a:effectLst/>
                          <a:latin typeface="Century Gothic" panose="020B0502020202020204" pitchFamily="34" charset="0"/>
                        </a:rPr>
                        <a:t>Informed</a:t>
                      </a:r>
                    </a:p>
                  </a:txBody>
                  <a:tcPr marR="5217" marT="521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01788986"/>
                  </a:ext>
                </a:extLst>
              </a:tr>
            </a:tbl>
          </a:graphicData>
        </a:graphic>
      </p:graphicFrame>
    </p:spTree>
    <p:extLst>
      <p:ext uri="{BB962C8B-B14F-4D97-AF65-F5344CB8AC3E}">
        <p14:creationId xmlns:p14="http://schemas.microsoft.com/office/powerpoint/2010/main" val="27151410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194</TotalTime>
  <Words>622</Words>
  <Application>Microsoft Macintosh PowerPoint</Application>
  <PresentationFormat>Widescreen</PresentationFormat>
  <Paragraphs>292</Paragraphs>
  <Slides>6</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Aptos</vt:lpstr>
      <vt:lpstr>Aptos Display</vt:lpstr>
      <vt:lpstr>Arial</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Agustina Moschcovich</dc:creator>
  <cp:lastModifiedBy>Megan Herchold</cp:lastModifiedBy>
  <cp:revision>57</cp:revision>
  <dcterms:created xsi:type="dcterms:W3CDTF">2024-06-23T02:36:30Z</dcterms:created>
  <dcterms:modified xsi:type="dcterms:W3CDTF">2024-07-14T02:28:55Z</dcterms:modified>
</cp:coreProperties>
</file>