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97" r:id="rId2"/>
    <p:sldId id="299"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FF"/>
    <a:srgbClr val="EF8B47"/>
    <a:srgbClr val="8EA9DB"/>
    <a:srgbClr val="32A5DE"/>
    <a:srgbClr val="0099FF"/>
    <a:srgbClr val="F9DC7C"/>
    <a:srgbClr val="F2A16A"/>
    <a:srgbClr val="68BCE6"/>
    <a:srgbClr val="FFD757"/>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98" autoAdjust="0"/>
    <p:restoredTop sz="94651"/>
  </p:normalViewPr>
  <p:slideViewPr>
    <p:cSldViewPr snapToGrid="0">
      <p:cViewPr varScale="1">
        <p:scale>
          <a:sx n="105" d="100"/>
          <a:sy n="105" d="100"/>
        </p:scale>
        <p:origin x="944"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B7025-4018-49F6-B050-59D8F10E5030}" type="datetimeFigureOut">
              <a:rPr lang="en-US" smtClean="0"/>
              <a:t>7/13/24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2D7A5B-DC59-4C1D-AF2E-A7C5BA8F20FA}" type="slidenum">
              <a:rPr lang="en-US" smtClean="0"/>
              <a:t>‹#›</a:t>
            </a:fld>
            <a:endParaRPr lang="en-US"/>
          </a:p>
        </p:txBody>
      </p:sp>
    </p:spTree>
    <p:extLst>
      <p:ext uri="{BB962C8B-B14F-4D97-AF65-F5344CB8AC3E}">
        <p14:creationId xmlns:p14="http://schemas.microsoft.com/office/powerpoint/2010/main" val="2221807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e79d9e627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e79d9e6279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g2e79d9e6279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2D7A6-44BD-D6A9-D55B-B5901B834D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5EAD59-4519-9FCD-B39C-187D6AF6CC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45110F-1EE8-124F-A9B0-C87D86F1FD6D}"/>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0B96A349-B1E8-D267-6F22-19AF2686F9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687765-B180-2FE9-4959-9717F81A64DA}"/>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040682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15B4A-238F-7DD8-9008-AB9E737DB57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F576227-3CFA-4CA4-E90F-BF7EC30C3B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3508E3-78C3-C128-5BA1-63F00AD3338E}"/>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64D50FDA-1150-F2CE-9570-6EF3DDB12C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5CA881-1EB5-113B-5564-24D96B2D0A50}"/>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932678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FBD56C-1158-1330-B18E-6E5EED108E8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49280F-F22F-0D38-7A1D-6D533F0E18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D0EB41-FA28-65C0-8FD6-5B045AC78F1A}"/>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76471C96-E78C-66B3-424A-429615C8AC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DEF0FB-652D-7D13-E3CB-41FA05FF1AF0}"/>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504756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FE4CC-91D0-23BE-B341-CA0BA8C770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D5B640-BF25-831C-AE6B-24BA33A6A6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987CAB-9CCC-5073-D260-F74FD1200D33}"/>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5FF03CE5-66C8-0F37-1BCB-F677542200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24C3CE-901D-6506-12C6-9D227C707A55}"/>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03840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6967A-2B7E-27F7-6FB6-E756E73A206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E7B5F3-2EE0-4C03-65BD-59779E53CDC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3982A7-A780-B568-1E19-9C4DFDA9E8C9}"/>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5597BE06-C164-E462-E7FC-A8BA391001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D636C-24C4-E3CA-3320-0A9F4557A471}"/>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84225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FAAD2-37BE-F9CB-214B-B412C76050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000116-014B-6263-F4E2-630EC65454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17B0F2D-8A14-0F9F-E979-657904083B8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7659D1-E8B8-6D3F-08B6-0AB093D6DC8F}"/>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1E9807FD-E0AF-8961-F864-B6CB93E645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6493FB-0F2C-2AEC-3F0F-DCDC849605E1}"/>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228679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0BB92-0B4A-4459-2307-CB85CDEEAF6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ACAD220-A626-4AD7-EEDB-7297C0A2F8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3054B2-E284-C60C-CFFF-435AAD9F8F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457D66-B664-9076-336E-597882CE98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4BD92D0-1AD4-036D-7E6D-5D9C585250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A2BDA72-8887-E2A7-D70F-A3B84CBCF264}"/>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8" name="Footer Placeholder 7">
            <a:extLst>
              <a:ext uri="{FF2B5EF4-FFF2-40B4-BE49-F238E27FC236}">
                <a16:creationId xmlns:a16="http://schemas.microsoft.com/office/drawing/2014/main" id="{EBC463FF-63FE-411E-820E-90AFA9D48AB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DC1345-2487-8CD8-C7BE-750607621782}"/>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606346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FC71C-ECDC-4E0B-035B-14BA1FB764D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65225A-A95D-E532-DD6F-7D5B67EC3AE3}"/>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4" name="Footer Placeholder 3">
            <a:extLst>
              <a:ext uri="{FF2B5EF4-FFF2-40B4-BE49-F238E27FC236}">
                <a16:creationId xmlns:a16="http://schemas.microsoft.com/office/drawing/2014/main" id="{930F1EB7-DD64-A56E-D65C-08AFA0830C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E8B374C-8FB3-3858-EBF8-26A22DFBF9B9}"/>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3563237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35E991-EAE9-63A9-9D01-8633888FD980}"/>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3" name="Footer Placeholder 2">
            <a:extLst>
              <a:ext uri="{FF2B5EF4-FFF2-40B4-BE49-F238E27FC236}">
                <a16:creationId xmlns:a16="http://schemas.microsoft.com/office/drawing/2014/main" id="{39E2FA4C-0A8A-81D2-F176-2209C7E869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A4C79BB-39F1-DC4B-DF1C-895B06489BF9}"/>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626703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3FC58-C7CB-DA18-8EAC-E77CDAB6AD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D351F3F-B32E-02F1-F395-AB64EB6247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ECF226-9817-20FB-7E62-461AE41CB9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A8364A-C3DD-B9FA-29B2-FB6F3FAD6430}"/>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E66BB917-862C-00A6-5DB4-ABC4386F59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9BDBA3-CA6A-25EE-42A7-EC7044ED101E}"/>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2181895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980A4-EF5C-C09F-705A-FE0586E3BE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29B3D25-C201-26FE-B4D5-FC2B1298EC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283C74-C571-FF1D-5151-36B2443F71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4B2BDC-2992-C7BD-6C63-8AC200524A36}"/>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E485DD9E-76CC-CB4D-D27E-67EEA3FA96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FF54F1-71B6-6AF2-65B4-ABB249D696BF}"/>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523304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AA5F9E-D0E2-06E6-5BBA-ED33E5B158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CE71F33-6D35-FF6F-AB7C-4E8EB9880D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EABCB7-21D8-9DAF-B59B-25D902AE28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696C322A-E287-F097-A6D5-EFB9616E0A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0C23976-799C-A377-4815-94AB941CAB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803649-8F28-4ADE-8A7F-AF0847E9D09B}" type="slidenum">
              <a:rPr lang="en-US" smtClean="0"/>
              <a:t>‹#›</a:t>
            </a:fld>
            <a:endParaRPr lang="en-US"/>
          </a:p>
        </p:txBody>
      </p:sp>
    </p:spTree>
    <p:extLst>
      <p:ext uri="{BB962C8B-B14F-4D97-AF65-F5344CB8AC3E}">
        <p14:creationId xmlns:p14="http://schemas.microsoft.com/office/powerpoint/2010/main" val="4216301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07&amp;utm_source=template-powerpoint&amp;utm_medium=content&amp;utm_campaign=Healthcare+Escalation+Matrix-powerpoint-12107&amp;lpa=Healthcare+Escalation+Matrix+powerpoint+12107"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18000">
              <a:schemeClr val="accent4">
                <a:lumMod val="40000"/>
                <a:lumOff val="60000"/>
                <a:alpha val="43000"/>
              </a:schemeClr>
            </a:gs>
            <a:gs pos="100000">
              <a:schemeClr val="accent4">
                <a:lumMod val="60000"/>
                <a:lumOff val="40000"/>
              </a:schemeClr>
            </a:gs>
          </a:gsLst>
          <a:path path="circle">
            <a:fillToRect t="100000" r="100000"/>
          </a:path>
          <a:tileRect l="-100000" b="-100000"/>
        </a:gradFill>
        <a:effectLst/>
      </p:bgPr>
    </p:bg>
    <p:spTree>
      <p:nvGrpSpPr>
        <p:cNvPr id="1" name="Shape 88"/>
        <p:cNvGrpSpPr/>
        <p:nvPr/>
      </p:nvGrpSpPr>
      <p:grpSpPr>
        <a:xfrm>
          <a:off x="0" y="0"/>
          <a:ext cx="0" cy="0"/>
          <a:chOff x="0" y="0"/>
          <a:chExt cx="0" cy="0"/>
        </a:xfrm>
      </p:grpSpPr>
      <p:sp>
        <p:nvSpPr>
          <p:cNvPr id="2" name="TextBox 1">
            <a:extLst>
              <a:ext uri="{FF2B5EF4-FFF2-40B4-BE49-F238E27FC236}">
                <a16:creationId xmlns:a16="http://schemas.microsoft.com/office/drawing/2014/main" id="{EDC4AD65-1A1A-5D38-30AC-4EF78B2D8807}"/>
              </a:ext>
            </a:extLst>
          </p:cNvPr>
          <p:cNvSpPr txBox="1"/>
          <p:nvPr/>
        </p:nvSpPr>
        <p:spPr>
          <a:xfrm>
            <a:off x="361544" y="1596083"/>
            <a:ext cx="4145142" cy="4729564"/>
          </a:xfrm>
          <a:prstGeom prst="rect">
            <a:avLst/>
          </a:prstGeom>
          <a:noFill/>
        </p:spPr>
        <p:txBody>
          <a:bodyPr wrap="square" rtlCol="0">
            <a:spAutoFit/>
          </a:bodyPr>
          <a:lstStyle/>
          <a:p>
            <a:pPr algn="l" rtl="0">
              <a:lnSpc>
                <a:spcPct val="150000"/>
              </a:lnSpc>
              <a:spcBef>
                <a:spcPts val="0"/>
              </a:spcBef>
              <a:spcAft>
                <a:spcPts val="1200"/>
              </a:spcAft>
            </a:pPr>
            <a:r>
              <a:rPr lang="en-US" sz="1400" b="1" i="0" u="none" strike="noStrike" dirty="0">
                <a:solidFill>
                  <a:srgbClr val="000000"/>
                </a:solidFill>
                <a:effectLst/>
                <a:latin typeface="Century Gothic" panose="020B0502020202020204" pitchFamily="34" charset="0"/>
              </a:rPr>
              <a:t>When To Use This Template: </a:t>
            </a:r>
            <a:br>
              <a:rPr lang="en-US" sz="1400" b="1" i="0" u="none" strike="noStrike" dirty="0">
                <a:solidFill>
                  <a:srgbClr val="000000"/>
                </a:solidFill>
                <a:effectLst/>
                <a:latin typeface="Century Gothic" panose="020B0502020202020204" pitchFamily="34" charset="0"/>
              </a:rPr>
            </a:br>
            <a:r>
              <a:rPr lang="en-US" sz="1400" dirty="0">
                <a:solidFill>
                  <a:srgbClr val="000000"/>
                </a:solidFill>
                <a:latin typeface="Century Gothic" panose="020B0502020202020204" pitchFamily="34" charset="0"/>
              </a:rPr>
              <a:t>Use this template to manage and escalate healthcare issues efficiently, ensuring that patient care concerns are addressed promptly by the appropriate personnel according to established standards. </a:t>
            </a:r>
          </a:p>
          <a:p>
            <a:pPr algn="l" rtl="0">
              <a:lnSpc>
                <a:spcPct val="150000"/>
              </a:lnSpc>
              <a:spcBef>
                <a:spcPts val="0"/>
              </a:spcBef>
              <a:spcAft>
                <a:spcPts val="1200"/>
              </a:spcAft>
            </a:pPr>
            <a:r>
              <a:rPr lang="en-US" sz="1400" b="1" i="0" u="none" strike="noStrike" dirty="0">
                <a:solidFill>
                  <a:srgbClr val="000000"/>
                </a:solidFill>
                <a:effectLst/>
                <a:latin typeface="Century Gothic" panose="020B0502020202020204" pitchFamily="34" charset="0"/>
              </a:rPr>
              <a:t>Notable Templates Features: </a:t>
            </a:r>
            <a:br>
              <a:rPr lang="en-US" sz="1400" b="1" i="0" u="none" strike="noStrike" dirty="0">
                <a:solidFill>
                  <a:srgbClr val="000000"/>
                </a:solidFill>
                <a:effectLst/>
                <a:latin typeface="Century Gothic" panose="020B0502020202020204" pitchFamily="34" charset="0"/>
              </a:rPr>
            </a:br>
            <a:r>
              <a:rPr lang="en-US" sz="1400" i="0" u="none" strike="noStrike" dirty="0">
                <a:solidFill>
                  <a:srgbClr val="000000"/>
                </a:solidFill>
                <a:effectLst/>
                <a:latin typeface="Century Gothic" panose="020B0502020202020204" pitchFamily="34" charset="0"/>
              </a:rPr>
              <a:t>This template includes columns for Escalation Tiers, Escalation Standards, and Participants (e.g., healthcare-related individuals and their roles/titles), providing a clear framework for defining the levels of escalation, the standards to follow, and the roles involved in each tier. </a:t>
            </a:r>
          </a:p>
        </p:txBody>
      </p:sp>
      <p:pic>
        <p:nvPicPr>
          <p:cNvPr id="90" name="Google Shape;90;p13">
            <a:hlinkClick r:id="rId3"/>
          </p:cNvPr>
          <p:cNvPicPr preferRelativeResize="0"/>
          <p:nvPr/>
        </p:nvPicPr>
        <p:blipFill>
          <a:blip r:embed="rId4">
            <a:alphaModFix/>
          </a:blip>
          <a:stretch>
            <a:fillRect/>
          </a:stretch>
        </p:blipFill>
        <p:spPr>
          <a:xfrm>
            <a:off x="7969937" y="496430"/>
            <a:ext cx="3744624" cy="744775"/>
          </a:xfrm>
          <a:prstGeom prst="rect">
            <a:avLst/>
          </a:prstGeom>
          <a:noFill/>
          <a:ln>
            <a:noFill/>
          </a:ln>
        </p:spPr>
      </p:pic>
      <p:sp>
        <p:nvSpPr>
          <p:cNvPr id="91" name="Google Shape;91;p13"/>
          <p:cNvSpPr txBox="1"/>
          <p:nvPr/>
        </p:nvSpPr>
        <p:spPr>
          <a:xfrm>
            <a:off x="361544" y="258507"/>
            <a:ext cx="7280827" cy="1292631"/>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FR" sz="3600" b="1" dirty="0">
                <a:solidFill>
                  <a:srgbClr val="011033"/>
                </a:solidFill>
                <a:latin typeface="Century Gothic"/>
                <a:ea typeface="Century Gothic"/>
                <a:cs typeface="Century Gothic"/>
                <a:sym typeface="Century Gothic"/>
              </a:rPr>
              <a:t>Healthcare Escalation Matrix Template</a:t>
            </a:r>
          </a:p>
        </p:txBody>
      </p:sp>
      <p:pic>
        <p:nvPicPr>
          <p:cNvPr id="5" name="Picture 4">
            <a:extLst>
              <a:ext uri="{FF2B5EF4-FFF2-40B4-BE49-F238E27FC236}">
                <a16:creationId xmlns:a16="http://schemas.microsoft.com/office/drawing/2014/main" id="{F0B06C32-8F67-F7C4-AB09-081CC6055A57}"/>
              </a:ext>
            </a:extLst>
          </p:cNvPr>
          <p:cNvPicPr>
            <a:picLocks noChangeAspect="1"/>
          </p:cNvPicPr>
          <p:nvPr/>
        </p:nvPicPr>
        <p:blipFill>
          <a:blip r:embed="rId5"/>
          <a:stretch>
            <a:fillRect/>
          </a:stretch>
        </p:blipFill>
        <p:spPr>
          <a:xfrm>
            <a:off x="5243853" y="1900553"/>
            <a:ext cx="6470708" cy="3291785"/>
          </a:xfrm>
          <a:prstGeom prst="rect">
            <a:avLst/>
          </a:prstGeom>
          <a:effectLst>
            <a:outerShdw blurRad="50800" dist="101600" dir="8100000" algn="tr"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37173C0-C8FD-7964-306E-FC918AF9F99F}"/>
              </a:ext>
            </a:extLst>
          </p:cNvPr>
          <p:cNvSpPr txBox="1"/>
          <p:nvPr/>
        </p:nvSpPr>
        <p:spPr>
          <a:xfrm>
            <a:off x="335561" y="172798"/>
            <a:ext cx="5984147" cy="584775"/>
          </a:xfrm>
          <a:prstGeom prst="rect">
            <a:avLst/>
          </a:prstGeom>
          <a:noFill/>
        </p:spPr>
        <p:txBody>
          <a:bodyPr wrap="square">
            <a:spAutoFit/>
          </a:bodyPr>
          <a:lstStyle/>
          <a:p>
            <a:pPr rtl="0">
              <a:spcBef>
                <a:spcPts val="0"/>
              </a:spcBef>
              <a:spcAft>
                <a:spcPts val="0"/>
              </a:spcAft>
            </a:pPr>
            <a:r>
              <a:rPr lang="fr-FR" sz="3200" b="1" dirty="0">
                <a:solidFill>
                  <a:srgbClr val="011033"/>
                </a:solidFill>
                <a:latin typeface="Century Gothic"/>
                <a:ea typeface="Century Gothic"/>
                <a:cs typeface="Century Gothic"/>
                <a:sym typeface="Century Gothic"/>
              </a:rPr>
              <a:t>Healthcare Escalation Matrix</a:t>
            </a:r>
            <a:endParaRPr lang="en-US" sz="3200" dirty="0"/>
          </a:p>
        </p:txBody>
      </p:sp>
      <p:graphicFrame>
        <p:nvGraphicFramePr>
          <p:cNvPr id="2" name="Table 1">
            <a:extLst>
              <a:ext uri="{FF2B5EF4-FFF2-40B4-BE49-F238E27FC236}">
                <a16:creationId xmlns:a16="http://schemas.microsoft.com/office/drawing/2014/main" id="{D6BF3C59-034A-41C4-B243-B90E6E52B8C9}"/>
              </a:ext>
            </a:extLst>
          </p:cNvPr>
          <p:cNvGraphicFramePr>
            <a:graphicFrameLocks noGrp="1"/>
          </p:cNvGraphicFramePr>
          <p:nvPr>
            <p:extLst>
              <p:ext uri="{D42A27DB-BD31-4B8C-83A1-F6EECF244321}">
                <p14:modId xmlns:p14="http://schemas.microsoft.com/office/powerpoint/2010/main" val="2762039145"/>
              </p:ext>
            </p:extLst>
          </p:nvPr>
        </p:nvGraphicFramePr>
        <p:xfrm>
          <a:off x="335562" y="885147"/>
          <a:ext cx="11467748" cy="5805722"/>
        </p:xfrm>
        <a:graphic>
          <a:graphicData uri="http://schemas.openxmlformats.org/drawingml/2006/table">
            <a:tbl>
              <a:tblPr firstRow="1" firstCol="1" bandRow="1"/>
              <a:tblGrid>
                <a:gridCol w="2648855">
                  <a:extLst>
                    <a:ext uri="{9D8B030D-6E8A-4147-A177-3AD203B41FA5}">
                      <a16:colId xmlns:a16="http://schemas.microsoft.com/office/drawing/2014/main" val="3869124336"/>
                    </a:ext>
                  </a:extLst>
                </a:gridCol>
                <a:gridCol w="2867933">
                  <a:extLst>
                    <a:ext uri="{9D8B030D-6E8A-4147-A177-3AD203B41FA5}">
                      <a16:colId xmlns:a16="http://schemas.microsoft.com/office/drawing/2014/main" val="1264865384"/>
                    </a:ext>
                  </a:extLst>
                </a:gridCol>
                <a:gridCol w="2939631">
                  <a:extLst>
                    <a:ext uri="{9D8B030D-6E8A-4147-A177-3AD203B41FA5}">
                      <a16:colId xmlns:a16="http://schemas.microsoft.com/office/drawing/2014/main" val="438442591"/>
                    </a:ext>
                  </a:extLst>
                </a:gridCol>
                <a:gridCol w="3011329">
                  <a:extLst>
                    <a:ext uri="{9D8B030D-6E8A-4147-A177-3AD203B41FA5}">
                      <a16:colId xmlns:a16="http://schemas.microsoft.com/office/drawing/2014/main" val="925669782"/>
                    </a:ext>
                  </a:extLst>
                </a:gridCol>
              </a:tblGrid>
              <a:tr h="557759">
                <a:tc>
                  <a:txBody>
                    <a:bodyPr/>
                    <a:lstStyle/>
                    <a:p>
                      <a:pPr marL="0" marR="0" algn="ctr">
                        <a:lnSpc>
                          <a:spcPct val="107000"/>
                        </a:lnSpc>
                        <a:spcBef>
                          <a:spcPts val="0"/>
                        </a:spcBef>
                        <a:spcAft>
                          <a:spcPts val="0"/>
                        </a:spcAft>
                      </a:pPr>
                      <a:r>
                        <a:rPr lang="en-US" sz="1200" dirty="0">
                          <a:solidFill>
                            <a:srgbClr val="FFFFFF"/>
                          </a:solidFill>
                          <a:effectLst/>
                          <a:highlight>
                            <a:srgbClr val="FF5353"/>
                          </a:highlight>
                          <a:latin typeface="Century Gothic" panose="020B0502020202020204" pitchFamily="34" charset="0"/>
                          <a:ea typeface="Times New Roman" panose="02020603050405020304" pitchFamily="18" charset="0"/>
                          <a:cs typeface="Calibri" panose="020F0502020204030204" pitchFamily="34" charset="0"/>
                        </a:rPr>
                        <a:t> </a:t>
                      </a:r>
                      <a:r>
                        <a:rPr lang="en-US" sz="1100" dirty="0">
                          <a:solidFill>
                            <a:srgbClr val="000000"/>
                          </a:solidFill>
                          <a:effectLst/>
                          <a:highlight>
                            <a:srgbClr val="FF5353"/>
                          </a:highlight>
                          <a:latin typeface="Century Gothic" panose="020B0502020202020204" pitchFamily="34" charset="0"/>
                          <a:ea typeface="Calibri" panose="020F0502020204030204" pitchFamily="34" charset="0"/>
                          <a:cs typeface="Times New Roman" panose="02020603050405020304" pitchFamily="18" charset="0"/>
                        </a:rPr>
                        <a:t> </a:t>
                      </a:r>
                      <a:endParaRPr lang="en-US" sz="1100" dirty="0">
                        <a:effectLst/>
                        <a:highlight>
                          <a:srgbClr val="FF5353"/>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solidFill>
                        <a:srgbClr val="73737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5353"/>
                    </a:solidFill>
                  </a:tcPr>
                </a:tc>
                <a:tc>
                  <a:txBody>
                    <a:bodyPr/>
                    <a:lstStyle/>
                    <a:p>
                      <a:pPr marL="0" marR="0" algn="ctr">
                        <a:lnSpc>
                          <a:spcPct val="107000"/>
                        </a:lnSpc>
                        <a:spcBef>
                          <a:spcPts val="0"/>
                        </a:spcBef>
                        <a:spcAft>
                          <a:spcPts val="0"/>
                        </a:spcAft>
                      </a:pPr>
                      <a:r>
                        <a:rPr lang="en-US" sz="1200" dirty="0">
                          <a:solidFill>
                            <a:srgbClr val="000000"/>
                          </a:solidFill>
                          <a:effectLst/>
                          <a:highlight>
                            <a:srgbClr val="0070C0"/>
                          </a:highlight>
                          <a:latin typeface="Century Gothic" panose="020B0502020202020204" pitchFamily="34" charset="0"/>
                          <a:ea typeface="Times New Roman" panose="02020603050405020304" pitchFamily="18" charset="0"/>
                          <a:cs typeface="Calibri" panose="020F0502020204030204" pitchFamily="34" charset="0"/>
                        </a:rPr>
                        <a:t> </a:t>
                      </a:r>
                      <a:endParaRPr lang="en-US" sz="1100" dirty="0">
                        <a:solidFill>
                          <a:srgbClr val="000000"/>
                        </a:solidFill>
                        <a:effectLst/>
                        <a:highlight>
                          <a:srgbClr val="0070C0"/>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marL="0" marR="0" algn="ctr">
                        <a:lnSpc>
                          <a:spcPct val="107000"/>
                        </a:lnSpc>
                        <a:spcBef>
                          <a:spcPts val="0"/>
                        </a:spcBef>
                        <a:spcAft>
                          <a:spcPts val="0"/>
                        </a:spcAft>
                      </a:pPr>
                      <a:r>
                        <a:rPr lang="en-US" sz="1100" b="1">
                          <a:solidFill>
                            <a:srgbClr val="000000"/>
                          </a:solidFill>
                          <a:effectLst/>
                          <a:highlight>
                            <a:srgbClr val="ED7D31"/>
                          </a:highlight>
                          <a:latin typeface="Century Gothic" panose="020B0502020202020204" pitchFamily="34" charset="0"/>
                          <a:ea typeface="Times New Roman" panose="02020603050405020304" pitchFamily="18" charset="0"/>
                          <a:cs typeface="Calibri" panose="020F0502020204030204" pitchFamily="34" charset="0"/>
                        </a:rPr>
                        <a:t> </a:t>
                      </a:r>
                      <a:r>
                        <a:rPr lang="en-US" sz="1100">
                          <a:solidFill>
                            <a:srgbClr val="000000"/>
                          </a:solidFill>
                          <a:effectLst/>
                          <a:highlight>
                            <a:srgbClr val="ED7D31"/>
                          </a:highlight>
                          <a:latin typeface="Century Gothic" panose="020B0502020202020204" pitchFamily="34" charset="0"/>
                          <a:ea typeface="Calibri" panose="020F0502020204030204" pitchFamily="34" charset="0"/>
                          <a:cs typeface="Times New Roman" panose="02020603050405020304" pitchFamily="18" charset="0"/>
                        </a:rPr>
                        <a:t> </a:t>
                      </a:r>
                      <a:endParaRPr lang="en-US" sz="1100">
                        <a:effectLst/>
                        <a:highlight>
                          <a:srgbClr val="ED7D31"/>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D7D31"/>
                    </a:solidFill>
                  </a:tcPr>
                </a:tc>
                <a:tc>
                  <a:txBody>
                    <a:bodyPr/>
                    <a:lstStyle/>
                    <a:p>
                      <a:pPr marL="0" marR="0" algn="ctr">
                        <a:lnSpc>
                          <a:spcPct val="107000"/>
                        </a:lnSpc>
                        <a:spcBef>
                          <a:spcPts val="0"/>
                        </a:spcBef>
                        <a:spcAft>
                          <a:spcPts val="0"/>
                        </a:spcAft>
                      </a:pPr>
                      <a:r>
                        <a:rPr lang="en-US" sz="1100" b="1">
                          <a:solidFill>
                            <a:srgbClr val="000000"/>
                          </a:solidFill>
                          <a:effectLst/>
                          <a:highlight>
                            <a:srgbClr val="00A4C0"/>
                          </a:highlight>
                          <a:latin typeface="Century Gothic" panose="020B0502020202020204" pitchFamily="34" charset="0"/>
                          <a:ea typeface="Times New Roman" panose="02020603050405020304" pitchFamily="18" charset="0"/>
                          <a:cs typeface="Calibri" panose="020F0502020204030204" pitchFamily="34" charset="0"/>
                        </a:rPr>
                        <a:t> </a:t>
                      </a:r>
                      <a:endParaRPr lang="en-US" sz="1100">
                        <a:solidFill>
                          <a:srgbClr val="000000"/>
                        </a:solidFill>
                        <a:effectLst/>
                        <a:highlight>
                          <a:srgbClr val="00A4C0"/>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no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00A4C0"/>
                    </a:solidFill>
                  </a:tcPr>
                </a:tc>
                <a:extLst>
                  <a:ext uri="{0D108BD9-81ED-4DB2-BD59-A6C34878D82A}">
                    <a16:rowId xmlns:a16="http://schemas.microsoft.com/office/drawing/2014/main" val="497044270"/>
                  </a:ext>
                </a:extLst>
              </a:tr>
              <a:tr h="0">
                <a:tc>
                  <a:txBody>
                    <a:bodyPr/>
                    <a:lstStyle/>
                    <a:p>
                      <a:pPr marL="0" marR="0" algn="ctr">
                        <a:lnSpc>
                          <a:spcPct val="107000"/>
                        </a:lnSpc>
                        <a:spcBef>
                          <a:spcPts val="0"/>
                        </a:spcBef>
                        <a:spcAft>
                          <a:spcPts val="0"/>
                        </a:spcAft>
                      </a:pPr>
                      <a:r>
                        <a:rPr lang="en-US" sz="1200" b="1" dirty="0">
                          <a:solidFill>
                            <a:srgbClr val="FFFFFF"/>
                          </a:solidFill>
                          <a:effectLst/>
                          <a:highlight>
                            <a:srgbClr val="FF5353"/>
                          </a:highlight>
                          <a:latin typeface="Century Gothic" panose="020B0502020202020204" pitchFamily="34" charset="0"/>
                          <a:ea typeface="Times New Roman" panose="02020603050405020304" pitchFamily="18" charset="0"/>
                          <a:cs typeface="Calibri" panose="020F0502020204030204" pitchFamily="34" charset="0"/>
                        </a:rPr>
                        <a:t>Issue</a:t>
                      </a:r>
                      <a:endParaRPr lang="en-US" sz="1100" dirty="0">
                        <a:effectLst/>
                        <a:highlight>
                          <a:srgbClr val="FF5353"/>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91440" marB="91440">
                    <a:lnL w="6350" cap="flat" cmpd="sng" algn="ctr">
                      <a:solidFill>
                        <a:srgbClr val="737373"/>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5353"/>
                    </a:solidFill>
                  </a:tcPr>
                </a:tc>
                <a:tc>
                  <a:txBody>
                    <a:bodyPr/>
                    <a:lstStyle/>
                    <a:p>
                      <a:pPr marL="0" marR="0" algn="ctr">
                        <a:lnSpc>
                          <a:spcPct val="107000"/>
                        </a:lnSpc>
                        <a:spcBef>
                          <a:spcPts val="0"/>
                        </a:spcBef>
                        <a:spcAft>
                          <a:spcPts val="0"/>
                        </a:spcAft>
                      </a:pPr>
                      <a:r>
                        <a:rPr lang="en-US" sz="1200" b="1" dirty="0">
                          <a:solidFill>
                            <a:srgbClr val="FFFFFF"/>
                          </a:solidFill>
                          <a:effectLst/>
                          <a:highlight>
                            <a:srgbClr val="0070C0"/>
                          </a:highlight>
                          <a:latin typeface="Century Gothic" panose="020B0502020202020204" pitchFamily="34" charset="0"/>
                          <a:ea typeface="Times New Roman" panose="02020603050405020304" pitchFamily="18" charset="0"/>
                          <a:cs typeface="Calibri" panose="020F0502020204030204" pitchFamily="34" charset="0"/>
                        </a:rPr>
                        <a:t>Escalation Tiers</a:t>
                      </a:r>
                      <a:endParaRPr lang="en-US" sz="1100" dirty="0">
                        <a:effectLst/>
                        <a:highlight>
                          <a:srgbClr val="0070C0"/>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91440" marB="9144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marL="0" marR="0" algn="ctr">
                        <a:lnSpc>
                          <a:spcPct val="107000"/>
                        </a:lnSpc>
                        <a:spcBef>
                          <a:spcPts val="0"/>
                        </a:spcBef>
                        <a:spcAft>
                          <a:spcPts val="0"/>
                        </a:spcAft>
                      </a:pPr>
                      <a:r>
                        <a:rPr lang="en-US" sz="1200" b="1" dirty="0">
                          <a:solidFill>
                            <a:srgbClr val="FFFFFF"/>
                          </a:solidFill>
                          <a:effectLst/>
                          <a:highlight>
                            <a:srgbClr val="ED7D31"/>
                          </a:highlight>
                          <a:latin typeface="Century Gothic" panose="020B0502020202020204" pitchFamily="34" charset="0"/>
                          <a:ea typeface="Times New Roman" panose="02020603050405020304" pitchFamily="18" charset="0"/>
                          <a:cs typeface="Calibri" panose="020F0502020204030204" pitchFamily="34" charset="0"/>
                        </a:rPr>
                        <a:t>Escalation Standards</a:t>
                      </a:r>
                      <a:endParaRPr lang="en-US" sz="1100" dirty="0">
                        <a:effectLst/>
                        <a:highlight>
                          <a:srgbClr val="ED7D31"/>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91440" marB="9144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D7D31"/>
                    </a:solidFill>
                  </a:tcPr>
                </a:tc>
                <a:tc>
                  <a:txBody>
                    <a:bodyPr/>
                    <a:lstStyle/>
                    <a:p>
                      <a:pPr marL="0" marR="0" algn="ctr">
                        <a:lnSpc>
                          <a:spcPct val="107000"/>
                        </a:lnSpc>
                        <a:spcBef>
                          <a:spcPts val="0"/>
                        </a:spcBef>
                        <a:spcAft>
                          <a:spcPts val="0"/>
                        </a:spcAft>
                      </a:pPr>
                      <a:r>
                        <a:rPr lang="en-US" sz="1200" b="1" dirty="0">
                          <a:solidFill>
                            <a:srgbClr val="FFFFFF"/>
                          </a:solidFill>
                          <a:effectLst/>
                          <a:highlight>
                            <a:srgbClr val="00A4C0"/>
                          </a:highlight>
                          <a:latin typeface="Century Gothic" panose="020B0502020202020204" pitchFamily="34" charset="0"/>
                          <a:ea typeface="Times New Roman" panose="02020603050405020304" pitchFamily="18" charset="0"/>
                          <a:cs typeface="Calibri" panose="020F0502020204030204" pitchFamily="34" charset="0"/>
                        </a:rPr>
                        <a:t>Participants</a:t>
                      </a:r>
                      <a:endParaRPr lang="en-US" sz="1100" dirty="0">
                        <a:effectLst/>
                        <a:highlight>
                          <a:srgbClr val="00A4C0"/>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91440" marB="91440">
                    <a:lnL w="6350" cap="flat" cmpd="sng" algn="ctr">
                      <a:no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00A4C0"/>
                    </a:solidFill>
                  </a:tcPr>
                </a:tc>
                <a:extLst>
                  <a:ext uri="{0D108BD9-81ED-4DB2-BD59-A6C34878D82A}">
                    <a16:rowId xmlns:a16="http://schemas.microsoft.com/office/drawing/2014/main" val="4193161530"/>
                  </a:ext>
                </a:extLst>
              </a:tr>
              <a:tr h="210052">
                <a:tc>
                  <a:txBody>
                    <a:bodyPr/>
                    <a:lstStyle/>
                    <a:p>
                      <a:pPr marL="0" marR="0" algn="ctr">
                        <a:lnSpc>
                          <a:spcPct val="107000"/>
                        </a:lnSpc>
                        <a:spcBef>
                          <a:spcPts val="0"/>
                        </a:spcBef>
                        <a:spcAft>
                          <a:spcPts val="0"/>
                        </a:spcAft>
                      </a:pPr>
                      <a:r>
                        <a:rPr lang="en-US" sz="1600" b="1" dirty="0">
                          <a:solidFill>
                            <a:srgbClr val="FFFFFF"/>
                          </a:solidFill>
                          <a:effectLst/>
                          <a:highlight>
                            <a:srgbClr val="FF5353"/>
                          </a:highlight>
                          <a:latin typeface="Century Gothic" panose="020B0502020202020204" pitchFamily="34" charset="0"/>
                          <a:ea typeface="Times New Roman" panose="02020603050405020304" pitchFamily="18" charset="0"/>
                          <a:cs typeface="Calibri" panose="020F0502020204030204" pitchFamily="34" charset="0"/>
                        </a:rPr>
                        <a:t> </a:t>
                      </a:r>
                      <a:endParaRPr lang="en-US" sz="1100" dirty="0">
                        <a:effectLst/>
                        <a:highlight>
                          <a:srgbClr val="FF5353"/>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91440" anchor="b">
                    <a:lnL w="6350" cap="flat" cmpd="sng" algn="ctr">
                      <a:solidFill>
                        <a:srgbClr val="737373"/>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737373"/>
                      </a:solidFill>
                      <a:prstDash val="solid"/>
                      <a:round/>
                      <a:headEnd type="none" w="med" len="med"/>
                      <a:tailEnd type="none" w="med" len="med"/>
                    </a:lnB>
                    <a:lnTlToBr w="12700" cmpd="sng">
                      <a:noFill/>
                      <a:prstDash val="solid"/>
                    </a:lnTlToBr>
                    <a:lnBlToTr w="12700" cmpd="sng">
                      <a:noFill/>
                      <a:prstDash val="solid"/>
                    </a:lnBlToTr>
                    <a:solidFill>
                      <a:srgbClr val="FF5353"/>
                    </a:solidFill>
                  </a:tcPr>
                </a:tc>
                <a:tc>
                  <a:txBody>
                    <a:bodyPr/>
                    <a:lstStyle/>
                    <a:p>
                      <a:pPr marL="0" marR="0" algn="ctr">
                        <a:lnSpc>
                          <a:spcPct val="107000"/>
                        </a:lnSpc>
                        <a:spcBef>
                          <a:spcPts val="0"/>
                        </a:spcBef>
                        <a:spcAft>
                          <a:spcPts val="800"/>
                        </a:spcAft>
                      </a:pPr>
                      <a:r>
                        <a:rPr lang="en-US" sz="1100" i="1" dirty="0">
                          <a:solidFill>
                            <a:srgbClr val="FFFFFF"/>
                          </a:solidFill>
                          <a:effectLst/>
                          <a:highlight>
                            <a:srgbClr val="0070C0"/>
                          </a:highlight>
                          <a:latin typeface="Century Gothic" panose="020B0502020202020204" pitchFamily="34" charset="0"/>
                          <a:ea typeface="Times New Roman" panose="02020603050405020304" pitchFamily="18" charset="0"/>
                          <a:cs typeface="Calibri" panose="020F0502020204030204" pitchFamily="34" charset="0"/>
                        </a:rPr>
                        <a:t>Defines the level of urgency and the corresponding response steps</a:t>
                      </a:r>
                      <a:endParaRPr lang="en-US" sz="1100" dirty="0">
                        <a:effectLst/>
                        <a:highlight>
                          <a:srgbClr val="0070C0"/>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91440" marB="9144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737373"/>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marL="0" marR="0" algn="ctr">
                        <a:lnSpc>
                          <a:spcPct val="107000"/>
                        </a:lnSpc>
                        <a:spcBef>
                          <a:spcPts val="0"/>
                        </a:spcBef>
                        <a:spcAft>
                          <a:spcPts val="0"/>
                        </a:spcAft>
                      </a:pPr>
                      <a:r>
                        <a:rPr lang="en-US" sz="1100" i="1" dirty="0">
                          <a:solidFill>
                            <a:srgbClr val="FFFFFF"/>
                          </a:solidFill>
                          <a:effectLst/>
                          <a:highlight>
                            <a:srgbClr val="ED7D31"/>
                          </a:highlight>
                          <a:latin typeface="Century Gothic" panose="020B0502020202020204" pitchFamily="34" charset="0"/>
                          <a:ea typeface="Times New Roman" panose="02020603050405020304" pitchFamily="18" charset="0"/>
                          <a:cs typeface="Calibri" panose="020F0502020204030204" pitchFamily="34" charset="0"/>
                        </a:rPr>
                        <a:t>Outlines the criteria for escalating an issue within the healthcare context</a:t>
                      </a:r>
                      <a:endParaRPr lang="en-US" sz="1100" dirty="0">
                        <a:effectLst/>
                        <a:highlight>
                          <a:srgbClr val="ED7D31"/>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9144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737373"/>
                      </a:solidFill>
                      <a:prstDash val="solid"/>
                      <a:round/>
                      <a:headEnd type="none" w="med" len="med"/>
                      <a:tailEnd type="none" w="med" len="med"/>
                    </a:lnB>
                    <a:lnTlToBr w="12700" cmpd="sng">
                      <a:noFill/>
                      <a:prstDash val="solid"/>
                    </a:lnTlToBr>
                    <a:lnBlToTr w="12700" cmpd="sng">
                      <a:noFill/>
                      <a:prstDash val="solid"/>
                    </a:lnBlToTr>
                    <a:solidFill>
                      <a:srgbClr val="ED7D31"/>
                    </a:solidFill>
                  </a:tcPr>
                </a:tc>
                <a:tc>
                  <a:txBody>
                    <a:bodyPr/>
                    <a:lstStyle/>
                    <a:p>
                      <a:pPr marL="0" marR="0" algn="ctr">
                        <a:lnSpc>
                          <a:spcPct val="107000"/>
                        </a:lnSpc>
                        <a:spcBef>
                          <a:spcPts val="0"/>
                        </a:spcBef>
                        <a:spcAft>
                          <a:spcPts val="0"/>
                        </a:spcAft>
                      </a:pPr>
                      <a:r>
                        <a:rPr lang="en-US" sz="1100" i="1" dirty="0">
                          <a:solidFill>
                            <a:srgbClr val="FFFFFF"/>
                          </a:solidFill>
                          <a:effectLst/>
                          <a:highlight>
                            <a:srgbClr val="00A4C0"/>
                          </a:highlight>
                          <a:latin typeface="Century Gothic" panose="020B0502020202020204" pitchFamily="34" charset="0"/>
                          <a:ea typeface="Times New Roman" panose="02020603050405020304" pitchFamily="18" charset="0"/>
                          <a:cs typeface="Calibri" panose="020F0502020204030204" pitchFamily="34" charset="0"/>
                        </a:rPr>
                        <a:t>Lists the individuals or teams involved at each tier</a:t>
                      </a:r>
                      <a:endParaRPr lang="en-US" sz="1100" dirty="0">
                        <a:effectLst/>
                        <a:highlight>
                          <a:srgbClr val="00A4C0"/>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91440" anchor="b">
                    <a:lnL w="6350" cap="flat" cmpd="sng" algn="ctr">
                      <a:no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737373"/>
                      </a:solidFill>
                      <a:prstDash val="solid"/>
                      <a:round/>
                      <a:headEnd type="none" w="med" len="med"/>
                      <a:tailEnd type="none" w="med" len="med"/>
                    </a:lnB>
                    <a:lnTlToBr w="12700" cmpd="sng">
                      <a:noFill/>
                      <a:prstDash val="solid"/>
                    </a:lnTlToBr>
                    <a:lnBlToTr w="12700" cmpd="sng">
                      <a:noFill/>
                      <a:prstDash val="solid"/>
                    </a:lnBlToTr>
                    <a:solidFill>
                      <a:srgbClr val="00A4C0"/>
                    </a:solidFill>
                  </a:tcPr>
                </a:tc>
                <a:extLst>
                  <a:ext uri="{0D108BD9-81ED-4DB2-BD59-A6C34878D82A}">
                    <a16:rowId xmlns:a16="http://schemas.microsoft.com/office/drawing/2014/main" val="1068592812"/>
                  </a:ext>
                </a:extLst>
              </a:tr>
              <a:tr h="871348">
                <a:tc>
                  <a:txBody>
                    <a:bodyPr/>
                    <a:lstStyle/>
                    <a:p>
                      <a:pPr marL="0" marR="0">
                        <a:lnSpc>
                          <a:spcPct val="107000"/>
                        </a:lnSpc>
                        <a:spcBef>
                          <a:spcPts val="0"/>
                        </a:spcBef>
                        <a:spcAft>
                          <a:spcPts val="0"/>
                        </a:spcAft>
                      </a:pPr>
                      <a:r>
                        <a:rPr lang="en-US" sz="1200" b="1" dirty="0">
                          <a:solidFill>
                            <a:srgbClr val="000000"/>
                          </a:solidFill>
                          <a:effectLst/>
                          <a:highlight>
                            <a:srgbClr val="E7E6E6"/>
                          </a:highlight>
                          <a:latin typeface="Century Gothic" panose="020B0502020202020204" pitchFamily="34" charset="0"/>
                          <a:ea typeface="Times New Roman" panose="02020603050405020304" pitchFamily="18" charset="0"/>
                          <a:cs typeface="Calibri" panose="020F0502020204030204" pitchFamily="34" charset="0"/>
                        </a:rPr>
                        <a:t>Patient Safety Concern</a:t>
                      </a:r>
                      <a:endParaRPr lang="en-US" sz="1100" dirty="0">
                        <a:effectLst/>
                        <a:highlight>
                          <a:srgbClr val="E7E6E6"/>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E7E6E6"/>
                    </a:solidFill>
                  </a:tcPr>
                </a:tc>
                <a:tc>
                  <a:txBody>
                    <a:bodyPr/>
                    <a:lstStyle/>
                    <a:p>
                      <a:pPr marL="0" marR="0">
                        <a:lnSpc>
                          <a:spcPct val="107000"/>
                        </a:lnSpc>
                        <a:spcBef>
                          <a:spcPts val="0"/>
                        </a:spcBef>
                        <a:spcAft>
                          <a:spcPts val="0"/>
                        </a:spcAft>
                      </a:pPr>
                      <a:r>
                        <a:rPr lang="en-US" sz="1100" dirty="0">
                          <a:solidFill>
                            <a:srgbClr val="000000"/>
                          </a:solidFill>
                          <a:effectLst/>
                          <a:highlight>
                            <a:srgbClr val="FFFFFF"/>
                          </a:highlight>
                          <a:latin typeface="Century Gothic" panose="020B0502020202020204" pitchFamily="34" charset="0"/>
                          <a:ea typeface="Times New Roman" panose="02020603050405020304" pitchFamily="18" charset="0"/>
                          <a:cs typeface="Calibri" panose="020F0502020204030204" pitchFamily="34" charset="0"/>
                        </a:rPr>
                        <a:t>Tier 1 - Immediate Response</a:t>
                      </a:r>
                      <a:endParaRPr lang="en-US" sz="1100" dirty="0">
                        <a:effectLst/>
                        <a:highlight>
                          <a:srgbClr val="FFFFFF"/>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0"/>
                        </a:spcAft>
                      </a:pPr>
                      <a:r>
                        <a:rPr lang="en-US" sz="1100" dirty="0">
                          <a:solidFill>
                            <a:srgbClr val="000000"/>
                          </a:solidFill>
                          <a:effectLst/>
                          <a:highlight>
                            <a:srgbClr val="FFFFFF"/>
                          </a:highlight>
                          <a:latin typeface="Century Gothic" panose="020B0502020202020204" pitchFamily="34" charset="0"/>
                          <a:ea typeface="Times New Roman" panose="02020603050405020304" pitchFamily="18" charset="0"/>
                          <a:cs typeface="Calibri" panose="020F0502020204030204" pitchFamily="34" charset="0"/>
                        </a:rPr>
                        <a:t>Any threat to patient safety, including equipment failure or procedural errors</a:t>
                      </a:r>
                      <a:endParaRPr lang="en-US" sz="1100" dirty="0">
                        <a:effectLst/>
                        <a:highlight>
                          <a:srgbClr val="FFFFFF"/>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0"/>
                        </a:spcAft>
                      </a:pPr>
                      <a:r>
                        <a:rPr lang="en-US" sz="1100">
                          <a:solidFill>
                            <a:srgbClr val="000000"/>
                          </a:solidFill>
                          <a:effectLst/>
                          <a:highlight>
                            <a:srgbClr val="FFFFFF"/>
                          </a:highlight>
                          <a:latin typeface="Century Gothic" panose="020B0502020202020204" pitchFamily="34" charset="0"/>
                          <a:ea typeface="Times New Roman" panose="02020603050405020304" pitchFamily="18" charset="0"/>
                          <a:cs typeface="Calibri" panose="020F0502020204030204" pitchFamily="34" charset="0"/>
                        </a:rPr>
                        <a:t>On-duty Nurse, Safety Officer, Medical Director</a:t>
                      </a:r>
                      <a:endParaRPr lang="en-US" sz="1100">
                        <a:effectLst/>
                        <a:highlight>
                          <a:srgbClr val="FFFFFF"/>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FFFF"/>
                    </a:solidFill>
                  </a:tcPr>
                </a:tc>
                <a:extLst>
                  <a:ext uri="{0D108BD9-81ED-4DB2-BD59-A6C34878D82A}">
                    <a16:rowId xmlns:a16="http://schemas.microsoft.com/office/drawing/2014/main" val="2812487642"/>
                  </a:ext>
                </a:extLst>
              </a:tr>
              <a:tr h="871348">
                <a:tc>
                  <a:txBody>
                    <a:bodyPr/>
                    <a:lstStyle/>
                    <a:p>
                      <a:pPr marL="0" marR="0">
                        <a:lnSpc>
                          <a:spcPct val="107000"/>
                        </a:lnSpc>
                        <a:spcBef>
                          <a:spcPts val="0"/>
                        </a:spcBef>
                        <a:spcAft>
                          <a:spcPts val="0"/>
                        </a:spcAft>
                      </a:pPr>
                      <a:r>
                        <a:rPr lang="en-US" sz="1200" b="1">
                          <a:solidFill>
                            <a:srgbClr val="000000"/>
                          </a:solidFill>
                          <a:effectLst/>
                          <a:highlight>
                            <a:srgbClr val="E7E6E6"/>
                          </a:highlight>
                          <a:latin typeface="Century Gothic" panose="020B0502020202020204" pitchFamily="34" charset="0"/>
                          <a:ea typeface="Times New Roman" panose="02020603050405020304" pitchFamily="18" charset="0"/>
                          <a:cs typeface="Calibri" panose="020F0502020204030204" pitchFamily="34" charset="0"/>
                        </a:rPr>
                        <a:t>Delay in Lab Results</a:t>
                      </a:r>
                      <a:endParaRPr lang="en-US" sz="1100">
                        <a:effectLst/>
                        <a:highlight>
                          <a:srgbClr val="E7E6E6"/>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E7E6E6"/>
                    </a:solidFill>
                  </a:tcPr>
                </a:tc>
                <a:tc>
                  <a:txBody>
                    <a:bodyPr/>
                    <a:lstStyle/>
                    <a:p>
                      <a:pPr marL="0" marR="0">
                        <a:lnSpc>
                          <a:spcPct val="107000"/>
                        </a:lnSpc>
                        <a:spcBef>
                          <a:spcPts val="0"/>
                        </a:spcBef>
                        <a:spcAft>
                          <a:spcPts val="0"/>
                        </a:spcAft>
                      </a:pPr>
                      <a:r>
                        <a:rPr lang="en-US" sz="1100">
                          <a:solidFill>
                            <a:srgbClr val="000000"/>
                          </a:solidFill>
                          <a:effectLst/>
                          <a:highlight>
                            <a:srgbClr val="FFFFFF"/>
                          </a:highlight>
                          <a:latin typeface="Century Gothic" panose="020B0502020202020204" pitchFamily="34" charset="0"/>
                          <a:ea typeface="Times New Roman" panose="02020603050405020304" pitchFamily="18" charset="0"/>
                          <a:cs typeface="Calibri" panose="020F0502020204030204" pitchFamily="34" charset="0"/>
                        </a:rPr>
                        <a:t>Tier 2 - High Priority</a:t>
                      </a:r>
                      <a:endParaRPr lang="en-US" sz="1100">
                        <a:effectLst/>
                        <a:highlight>
                          <a:srgbClr val="FFFFFF"/>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0"/>
                        </a:spcAft>
                      </a:pPr>
                      <a:r>
                        <a:rPr lang="en-US" sz="1100">
                          <a:solidFill>
                            <a:srgbClr val="000000"/>
                          </a:solidFill>
                          <a:effectLst/>
                          <a:highlight>
                            <a:srgbClr val="FFFFFF"/>
                          </a:highlight>
                          <a:latin typeface="Century Gothic" panose="020B0502020202020204" pitchFamily="34" charset="0"/>
                          <a:ea typeface="Times New Roman" panose="02020603050405020304" pitchFamily="18" charset="0"/>
                          <a:cs typeface="Calibri" panose="020F0502020204030204" pitchFamily="34" charset="0"/>
                        </a:rPr>
                        <a:t>Delays exceeding 24 hours for critical lab results</a:t>
                      </a:r>
                      <a:endParaRPr lang="en-US" sz="1100">
                        <a:effectLst/>
                        <a:highlight>
                          <a:srgbClr val="FFFFFF"/>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0"/>
                        </a:spcAft>
                      </a:pPr>
                      <a:r>
                        <a:rPr lang="en-US" sz="1100">
                          <a:solidFill>
                            <a:srgbClr val="000000"/>
                          </a:solidFill>
                          <a:effectLst/>
                          <a:highlight>
                            <a:srgbClr val="FFFFFF"/>
                          </a:highlight>
                          <a:latin typeface="Century Gothic" panose="020B0502020202020204" pitchFamily="34" charset="0"/>
                          <a:ea typeface="Times New Roman" panose="02020603050405020304" pitchFamily="18" charset="0"/>
                          <a:cs typeface="Calibri" panose="020F0502020204030204" pitchFamily="34" charset="0"/>
                        </a:rPr>
                        <a:t>Lab Technician, Department Supervisor, Healthcare Provider</a:t>
                      </a:r>
                      <a:endParaRPr lang="en-US" sz="1100">
                        <a:effectLst/>
                        <a:highlight>
                          <a:srgbClr val="FFFFFF"/>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FFFF"/>
                    </a:solidFill>
                  </a:tcPr>
                </a:tc>
                <a:extLst>
                  <a:ext uri="{0D108BD9-81ED-4DB2-BD59-A6C34878D82A}">
                    <a16:rowId xmlns:a16="http://schemas.microsoft.com/office/drawing/2014/main" val="1261971352"/>
                  </a:ext>
                </a:extLst>
              </a:tr>
              <a:tr h="871348">
                <a:tc>
                  <a:txBody>
                    <a:bodyPr/>
                    <a:lstStyle/>
                    <a:p>
                      <a:pPr marL="0" marR="0">
                        <a:lnSpc>
                          <a:spcPct val="107000"/>
                        </a:lnSpc>
                        <a:spcBef>
                          <a:spcPts val="0"/>
                        </a:spcBef>
                        <a:spcAft>
                          <a:spcPts val="0"/>
                        </a:spcAft>
                      </a:pPr>
                      <a:r>
                        <a:rPr lang="en-US" sz="1200" b="1">
                          <a:solidFill>
                            <a:srgbClr val="000000"/>
                          </a:solidFill>
                          <a:effectLst/>
                          <a:highlight>
                            <a:srgbClr val="E7E6E6"/>
                          </a:highlight>
                          <a:latin typeface="Century Gothic" panose="020B0502020202020204" pitchFamily="34" charset="0"/>
                          <a:ea typeface="Times New Roman" panose="02020603050405020304" pitchFamily="18" charset="0"/>
                          <a:cs typeface="Calibri" panose="020F0502020204030204" pitchFamily="34" charset="0"/>
                        </a:rPr>
                        <a:t>Data Privacy Breach</a:t>
                      </a:r>
                      <a:endParaRPr lang="en-US" sz="1100">
                        <a:effectLst/>
                        <a:highlight>
                          <a:srgbClr val="E7E6E6"/>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E7E6E6"/>
                    </a:solidFill>
                  </a:tcPr>
                </a:tc>
                <a:tc>
                  <a:txBody>
                    <a:bodyPr/>
                    <a:lstStyle/>
                    <a:p>
                      <a:pPr marL="0" marR="0">
                        <a:lnSpc>
                          <a:spcPct val="107000"/>
                        </a:lnSpc>
                        <a:spcBef>
                          <a:spcPts val="0"/>
                        </a:spcBef>
                        <a:spcAft>
                          <a:spcPts val="0"/>
                        </a:spcAft>
                      </a:pPr>
                      <a:r>
                        <a:rPr lang="en-US" sz="1100">
                          <a:solidFill>
                            <a:srgbClr val="000000"/>
                          </a:solidFill>
                          <a:effectLst/>
                          <a:highlight>
                            <a:srgbClr val="FFFFFF"/>
                          </a:highlight>
                          <a:latin typeface="Century Gothic" panose="020B0502020202020204" pitchFamily="34" charset="0"/>
                          <a:ea typeface="Times New Roman" panose="02020603050405020304" pitchFamily="18" charset="0"/>
                          <a:cs typeface="Calibri" panose="020F0502020204030204" pitchFamily="34" charset="0"/>
                        </a:rPr>
                        <a:t>Tier 3 - Critical</a:t>
                      </a:r>
                      <a:endParaRPr lang="en-US" sz="1100">
                        <a:effectLst/>
                        <a:highlight>
                          <a:srgbClr val="FFFFFF"/>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0"/>
                        </a:spcAft>
                      </a:pPr>
                      <a:r>
                        <a:rPr lang="en-US" sz="1100" dirty="0">
                          <a:solidFill>
                            <a:srgbClr val="000000"/>
                          </a:solidFill>
                          <a:effectLst/>
                          <a:highlight>
                            <a:srgbClr val="FFFFFF"/>
                          </a:highlight>
                          <a:latin typeface="Century Gothic" panose="020B0502020202020204" pitchFamily="34" charset="0"/>
                          <a:ea typeface="Times New Roman" panose="02020603050405020304" pitchFamily="18" charset="0"/>
                          <a:cs typeface="Calibri" panose="020F0502020204030204" pitchFamily="34" charset="0"/>
                        </a:rPr>
                        <a:t>Any unauthorized access or loss of patient data</a:t>
                      </a:r>
                      <a:endParaRPr lang="en-US" sz="1100" dirty="0">
                        <a:effectLst/>
                        <a:highlight>
                          <a:srgbClr val="FFFFFF"/>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0"/>
                        </a:spcAft>
                      </a:pPr>
                      <a:r>
                        <a:rPr lang="en-US" sz="1100">
                          <a:solidFill>
                            <a:srgbClr val="000000"/>
                          </a:solidFill>
                          <a:effectLst/>
                          <a:highlight>
                            <a:srgbClr val="FFFFFF"/>
                          </a:highlight>
                          <a:latin typeface="Century Gothic" panose="020B0502020202020204" pitchFamily="34" charset="0"/>
                          <a:ea typeface="Times New Roman" panose="02020603050405020304" pitchFamily="18" charset="0"/>
                          <a:cs typeface="Calibri" panose="020F0502020204030204" pitchFamily="34" charset="0"/>
                        </a:rPr>
                        <a:t>IT Security Team, Compliance Officer, Legal Advisor</a:t>
                      </a:r>
                      <a:endParaRPr lang="en-US" sz="1100">
                        <a:effectLst/>
                        <a:highlight>
                          <a:srgbClr val="FFFFFF"/>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FFFF"/>
                    </a:solidFill>
                  </a:tcPr>
                </a:tc>
                <a:extLst>
                  <a:ext uri="{0D108BD9-81ED-4DB2-BD59-A6C34878D82A}">
                    <a16:rowId xmlns:a16="http://schemas.microsoft.com/office/drawing/2014/main" val="2089639857"/>
                  </a:ext>
                </a:extLst>
              </a:tr>
              <a:tr h="871348">
                <a:tc>
                  <a:txBody>
                    <a:bodyPr/>
                    <a:lstStyle/>
                    <a:p>
                      <a:pPr marL="0" marR="0">
                        <a:lnSpc>
                          <a:spcPct val="107000"/>
                        </a:lnSpc>
                        <a:spcBef>
                          <a:spcPts val="0"/>
                        </a:spcBef>
                        <a:spcAft>
                          <a:spcPts val="0"/>
                        </a:spcAft>
                      </a:pPr>
                      <a:r>
                        <a:rPr lang="en-US" sz="1200" b="1">
                          <a:solidFill>
                            <a:srgbClr val="000000"/>
                          </a:solidFill>
                          <a:effectLst/>
                          <a:highlight>
                            <a:srgbClr val="E7E6E6"/>
                          </a:highlight>
                          <a:latin typeface="Century Gothic" panose="020B0502020202020204" pitchFamily="34" charset="0"/>
                          <a:ea typeface="Times New Roman" panose="02020603050405020304" pitchFamily="18" charset="0"/>
                          <a:cs typeface="Calibri" panose="020F0502020204030204" pitchFamily="34" charset="0"/>
                        </a:rPr>
                        <a:t>Staff Shortages</a:t>
                      </a:r>
                      <a:endParaRPr lang="en-US" sz="1100">
                        <a:effectLst/>
                        <a:highlight>
                          <a:srgbClr val="E7E6E6"/>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E7E6E6"/>
                    </a:solidFill>
                  </a:tcPr>
                </a:tc>
                <a:tc>
                  <a:txBody>
                    <a:bodyPr/>
                    <a:lstStyle/>
                    <a:p>
                      <a:pPr marL="0" marR="0">
                        <a:lnSpc>
                          <a:spcPct val="107000"/>
                        </a:lnSpc>
                        <a:spcBef>
                          <a:spcPts val="0"/>
                        </a:spcBef>
                        <a:spcAft>
                          <a:spcPts val="0"/>
                        </a:spcAft>
                      </a:pPr>
                      <a:r>
                        <a:rPr lang="en-US" sz="1100">
                          <a:solidFill>
                            <a:srgbClr val="000000"/>
                          </a:solidFill>
                          <a:effectLst/>
                          <a:highlight>
                            <a:srgbClr val="FFFFFF"/>
                          </a:highlight>
                          <a:latin typeface="Century Gothic" panose="020B0502020202020204" pitchFamily="34" charset="0"/>
                          <a:ea typeface="Times New Roman" panose="02020603050405020304" pitchFamily="18" charset="0"/>
                          <a:cs typeface="Calibri" panose="020F0502020204030204" pitchFamily="34" charset="0"/>
                        </a:rPr>
                        <a:t>Tier 4 - Moderate Priority</a:t>
                      </a:r>
                      <a:endParaRPr lang="en-US" sz="1100">
                        <a:effectLst/>
                        <a:highlight>
                          <a:srgbClr val="FFFFFF"/>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0"/>
                        </a:spcAft>
                      </a:pPr>
                      <a:r>
                        <a:rPr lang="en-US" sz="1100">
                          <a:solidFill>
                            <a:srgbClr val="000000"/>
                          </a:solidFill>
                          <a:effectLst/>
                          <a:highlight>
                            <a:srgbClr val="FFFFFF"/>
                          </a:highlight>
                          <a:latin typeface="Century Gothic" panose="020B0502020202020204" pitchFamily="34" charset="0"/>
                          <a:ea typeface="Times New Roman" panose="02020603050405020304" pitchFamily="18" charset="0"/>
                          <a:cs typeface="Calibri" panose="020F0502020204030204" pitchFamily="34" charset="0"/>
                        </a:rPr>
                        <a:t>Staffing levels that fall below minimum requirements for safe patient care</a:t>
                      </a:r>
                      <a:endParaRPr lang="en-US" sz="1100">
                        <a:effectLst/>
                        <a:highlight>
                          <a:srgbClr val="FFFFFF"/>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0"/>
                        </a:spcAft>
                      </a:pPr>
                      <a:r>
                        <a:rPr lang="en-US" sz="1100" dirty="0">
                          <a:solidFill>
                            <a:srgbClr val="000000"/>
                          </a:solidFill>
                          <a:effectLst/>
                          <a:highlight>
                            <a:srgbClr val="FFFFFF"/>
                          </a:highlight>
                          <a:latin typeface="Century Gothic" panose="020B0502020202020204" pitchFamily="34" charset="0"/>
                          <a:ea typeface="Times New Roman" panose="02020603050405020304" pitchFamily="18" charset="0"/>
                          <a:cs typeface="Calibri" panose="020F0502020204030204" pitchFamily="34" charset="0"/>
                        </a:rPr>
                        <a:t>Human Resources, Department Heads, Nursing Manager</a:t>
                      </a:r>
                      <a:endParaRPr lang="en-US" sz="1100" dirty="0">
                        <a:effectLst/>
                        <a:highlight>
                          <a:srgbClr val="FFFFFF"/>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FFFF"/>
                    </a:solidFill>
                  </a:tcPr>
                </a:tc>
                <a:extLst>
                  <a:ext uri="{0D108BD9-81ED-4DB2-BD59-A6C34878D82A}">
                    <a16:rowId xmlns:a16="http://schemas.microsoft.com/office/drawing/2014/main" val="2035963202"/>
                  </a:ext>
                </a:extLst>
              </a:tr>
              <a:tr h="871348">
                <a:tc>
                  <a:txBody>
                    <a:bodyPr/>
                    <a:lstStyle/>
                    <a:p>
                      <a:pPr marL="0" marR="0">
                        <a:lnSpc>
                          <a:spcPct val="107000"/>
                        </a:lnSpc>
                        <a:spcBef>
                          <a:spcPts val="0"/>
                        </a:spcBef>
                        <a:spcAft>
                          <a:spcPts val="0"/>
                        </a:spcAft>
                      </a:pPr>
                      <a:r>
                        <a:rPr lang="en-US" sz="1200" b="1">
                          <a:solidFill>
                            <a:srgbClr val="000000"/>
                          </a:solidFill>
                          <a:effectLst/>
                          <a:highlight>
                            <a:srgbClr val="E7E6E6"/>
                          </a:highlight>
                          <a:latin typeface="Century Gothic" panose="020B0502020202020204" pitchFamily="34" charset="0"/>
                          <a:ea typeface="Times New Roman" panose="02020603050405020304" pitchFamily="18" charset="0"/>
                          <a:cs typeface="Calibri" panose="020F0502020204030204" pitchFamily="34" charset="0"/>
                        </a:rPr>
                        <a:t>Equipment Malfunction</a:t>
                      </a:r>
                      <a:endParaRPr lang="en-US" sz="1100">
                        <a:effectLst/>
                        <a:highlight>
                          <a:srgbClr val="E7E6E6"/>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E7E6E6"/>
                    </a:solidFill>
                  </a:tcPr>
                </a:tc>
                <a:tc>
                  <a:txBody>
                    <a:bodyPr/>
                    <a:lstStyle/>
                    <a:p>
                      <a:pPr marL="0" marR="0">
                        <a:lnSpc>
                          <a:spcPct val="107000"/>
                        </a:lnSpc>
                        <a:spcBef>
                          <a:spcPts val="0"/>
                        </a:spcBef>
                        <a:spcAft>
                          <a:spcPts val="0"/>
                        </a:spcAft>
                      </a:pPr>
                      <a:r>
                        <a:rPr lang="en-US" sz="1100">
                          <a:solidFill>
                            <a:srgbClr val="000000"/>
                          </a:solidFill>
                          <a:effectLst/>
                          <a:highlight>
                            <a:srgbClr val="FFFFFF"/>
                          </a:highlight>
                          <a:latin typeface="Century Gothic" panose="020B0502020202020204" pitchFamily="34" charset="0"/>
                          <a:ea typeface="Times New Roman" panose="02020603050405020304" pitchFamily="18" charset="0"/>
                          <a:cs typeface="Calibri" panose="020F0502020204030204" pitchFamily="34" charset="0"/>
                        </a:rPr>
                        <a:t>Tier 1 - Immediate Response</a:t>
                      </a:r>
                      <a:endParaRPr lang="en-US" sz="1100">
                        <a:effectLst/>
                        <a:highlight>
                          <a:srgbClr val="FFFFFF"/>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0"/>
                        </a:spcAft>
                      </a:pPr>
                      <a:r>
                        <a:rPr lang="en-US" sz="1100">
                          <a:solidFill>
                            <a:srgbClr val="000000"/>
                          </a:solidFill>
                          <a:effectLst/>
                          <a:highlight>
                            <a:srgbClr val="FFFFFF"/>
                          </a:highlight>
                          <a:latin typeface="Century Gothic" panose="020B0502020202020204" pitchFamily="34" charset="0"/>
                          <a:ea typeface="Times New Roman" panose="02020603050405020304" pitchFamily="18" charset="0"/>
                          <a:cs typeface="Calibri" panose="020F0502020204030204" pitchFamily="34" charset="0"/>
                        </a:rPr>
                        <a:t>Equipment critical to patient care not functioning properly</a:t>
                      </a:r>
                      <a:endParaRPr lang="en-US" sz="1100">
                        <a:effectLst/>
                        <a:highlight>
                          <a:srgbClr val="FFFFFF"/>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0"/>
                        </a:spcAft>
                      </a:pPr>
                      <a:r>
                        <a:rPr lang="en-US" sz="1100" dirty="0">
                          <a:solidFill>
                            <a:srgbClr val="000000"/>
                          </a:solidFill>
                          <a:effectLst/>
                          <a:highlight>
                            <a:srgbClr val="FFFFFF"/>
                          </a:highlight>
                          <a:latin typeface="Century Gothic" panose="020B0502020202020204" pitchFamily="34" charset="0"/>
                          <a:ea typeface="Times New Roman" panose="02020603050405020304" pitchFamily="18" charset="0"/>
                          <a:cs typeface="Calibri" panose="020F0502020204030204" pitchFamily="34" charset="0"/>
                        </a:rPr>
                        <a:t>Biomedical Engineering, Department Manager, Clinical Staff</a:t>
                      </a:r>
                      <a:endParaRPr lang="en-US" sz="1100" dirty="0">
                        <a:effectLst/>
                        <a:highlight>
                          <a:srgbClr val="FFFFFF"/>
                        </a:highlight>
                        <a:latin typeface="Century Gothic" panose="020B0502020202020204" pitchFamily="34" charset="0"/>
                        <a:ea typeface="Calibri" panose="020F0502020204030204" pitchFamily="34" charset="0"/>
                        <a:cs typeface="Times New Roman" panose="02020603050405020304" pitchFamily="18" charset="0"/>
                      </a:endParaRPr>
                    </a:p>
                  </a:txBody>
                  <a:tcPr marL="55529" marR="55529"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FFFF"/>
                    </a:solidFill>
                  </a:tcPr>
                </a:tc>
                <a:extLst>
                  <a:ext uri="{0D108BD9-81ED-4DB2-BD59-A6C34878D82A}">
                    <a16:rowId xmlns:a16="http://schemas.microsoft.com/office/drawing/2014/main" val="2579276163"/>
                  </a:ext>
                </a:extLst>
              </a:tr>
            </a:tbl>
          </a:graphicData>
        </a:graphic>
      </p:graphicFrame>
      <p:pic>
        <p:nvPicPr>
          <p:cNvPr id="3" name="Graphic 3727" descr="Stethoscope with solid fill">
            <a:extLst>
              <a:ext uri="{FF2B5EF4-FFF2-40B4-BE49-F238E27FC236}">
                <a16:creationId xmlns:a16="http://schemas.microsoft.com/office/drawing/2014/main" id="{92D5B94C-A95E-0AB2-7891-45FBC938E43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18248" y="933492"/>
            <a:ext cx="457200" cy="457200"/>
          </a:xfrm>
          <a:prstGeom prst="rect">
            <a:avLst/>
          </a:prstGeom>
        </p:spPr>
      </p:pic>
      <p:pic>
        <p:nvPicPr>
          <p:cNvPr id="6" name="Graphic 3727" descr="Warning with solid fill">
            <a:extLst>
              <a:ext uri="{FF2B5EF4-FFF2-40B4-BE49-F238E27FC236}">
                <a16:creationId xmlns:a16="http://schemas.microsoft.com/office/drawing/2014/main" id="{92D5B94C-A95E-0AB2-7891-45FBC938E43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214071" y="933492"/>
            <a:ext cx="458787" cy="457200"/>
          </a:xfrm>
          <a:prstGeom prst="rect">
            <a:avLst/>
          </a:prstGeom>
        </p:spPr>
      </p:pic>
      <p:pic>
        <p:nvPicPr>
          <p:cNvPr id="7" name="Graphic 3723" descr="Checklist with solid fill">
            <a:extLst>
              <a:ext uri="{FF2B5EF4-FFF2-40B4-BE49-F238E27FC236}">
                <a16:creationId xmlns:a16="http://schemas.microsoft.com/office/drawing/2014/main" id="{70FC53EC-3EDF-4F0B-7604-ABDE5FEA0A6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094387" y="933492"/>
            <a:ext cx="452437" cy="457200"/>
          </a:xfrm>
          <a:prstGeom prst="rect">
            <a:avLst/>
          </a:prstGeom>
        </p:spPr>
      </p:pic>
      <p:pic>
        <p:nvPicPr>
          <p:cNvPr id="8" name="Graphic 3725" descr="Users with solid fill">
            <a:extLst>
              <a:ext uri="{FF2B5EF4-FFF2-40B4-BE49-F238E27FC236}">
                <a16:creationId xmlns:a16="http://schemas.microsoft.com/office/drawing/2014/main" id="{7FE386DA-1412-8A38-7D12-DF8241A21F5A}"/>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061198" y="933492"/>
            <a:ext cx="458787" cy="457200"/>
          </a:xfrm>
          <a:prstGeom prst="rect">
            <a:avLst/>
          </a:prstGeom>
        </p:spPr>
      </p:pic>
    </p:spTree>
    <p:extLst>
      <p:ext uri="{BB962C8B-B14F-4D97-AF65-F5344CB8AC3E}">
        <p14:creationId xmlns:p14="http://schemas.microsoft.com/office/powerpoint/2010/main" val="2215494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159</TotalTime>
  <Words>361</Words>
  <Application>Microsoft Macintosh PowerPoint</Application>
  <PresentationFormat>Widescreen</PresentationFormat>
  <Paragraphs>41</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Agustina Moschcovich</dc:creator>
  <cp:lastModifiedBy>Megan Herchold</cp:lastModifiedBy>
  <cp:revision>41</cp:revision>
  <dcterms:created xsi:type="dcterms:W3CDTF">2024-06-23T02:36:30Z</dcterms:created>
  <dcterms:modified xsi:type="dcterms:W3CDTF">2024-07-14T02:21:54Z</dcterms:modified>
</cp:coreProperties>
</file>