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2866"/>
    <a:srgbClr val="F05C4F"/>
    <a:srgbClr val="9C92C8"/>
    <a:srgbClr val="C8C2E0"/>
    <a:srgbClr val="000000"/>
    <a:srgbClr val="97D0B1"/>
    <a:srgbClr val="406352"/>
    <a:srgbClr val="737373"/>
    <a:srgbClr val="33D6AD"/>
    <a:srgbClr val="001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8" autoAdjust="0"/>
    <p:restoredTop sz="94651"/>
  </p:normalViewPr>
  <p:slideViewPr>
    <p:cSldViewPr snapToGrid="0">
      <p:cViewPr varScale="1">
        <p:scale>
          <a:sx n="105" d="100"/>
          <a:sy n="105"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7/13/24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07&amp;utm_source=template-powerpoint&amp;utm_medium=content&amp;utm_campaign=Sample+IT+Service+Desk/ITIL+Escalation+Matrix-powerpoint-12107&amp;lpa=Sample+IT+Service+Desk/ITIL+Escalation+Matrix+powerpoint+1210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7000">
              <a:schemeClr val="accent1">
                <a:lumMod val="40000"/>
                <a:lumOff val="60000"/>
              </a:schemeClr>
            </a:gs>
            <a:gs pos="93000">
              <a:srgbClr val="737373"/>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728323"/>
            <a:ext cx="4002409" cy="4406399"/>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Use this template to manage and escalate Information Technology (IT) service desk incidents effectively, ensuring that issues are resolved at the appropriate tier level according to ITIL best practices.</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Templates Features: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This template includes detailed tiers for IT Service Desk (Tier 1), Tier 2, and Tier 3 support, along with a customizable escalation workflow diagram to adapt the process to your IT organization's specific needs. </a:t>
            </a:r>
          </a:p>
        </p:txBody>
      </p:sp>
      <p:pic>
        <p:nvPicPr>
          <p:cNvPr id="90" name="Google Shape;90;p13">
            <a:hlinkClick r:id="rId3"/>
          </p:cNvPr>
          <p:cNvPicPr preferRelativeResize="0"/>
          <p:nvPr/>
        </p:nvPicPr>
        <p:blipFill>
          <a:blip r:embed="rId4">
            <a:alphaModFix/>
          </a:blip>
          <a:stretch>
            <a:fillRect/>
          </a:stretch>
        </p:blipFill>
        <p:spPr>
          <a:xfrm>
            <a:off x="7969937" y="496430"/>
            <a:ext cx="3744624" cy="744775"/>
          </a:xfrm>
          <a:prstGeom prst="rect">
            <a:avLst/>
          </a:prstGeom>
          <a:noFill/>
          <a:ln>
            <a:noFill/>
          </a:ln>
        </p:spPr>
      </p:pic>
      <p:sp>
        <p:nvSpPr>
          <p:cNvPr id="91" name="Google Shape;91;p13"/>
          <p:cNvSpPr txBox="1"/>
          <p:nvPr/>
        </p:nvSpPr>
        <p:spPr>
          <a:xfrm>
            <a:off x="361544" y="258507"/>
            <a:ext cx="5990487"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000" b="1" dirty="0">
                <a:solidFill>
                  <a:srgbClr val="011033"/>
                </a:solidFill>
                <a:latin typeface="Century Gothic"/>
                <a:ea typeface="Century Gothic"/>
                <a:cs typeface="Century Gothic"/>
                <a:sym typeface="Century Gothic"/>
              </a:rPr>
              <a:t>IT Service Desk / ITIL Escalation Matrix Template Example</a:t>
            </a:r>
            <a:endParaRPr sz="3000" b="1" dirty="0">
              <a:solidFill>
                <a:srgbClr val="011033"/>
              </a:solidFill>
              <a:latin typeface="Century Gothic"/>
              <a:ea typeface="Century Gothic"/>
              <a:cs typeface="Century Gothic"/>
              <a:sym typeface="Century Gothic"/>
            </a:endParaRPr>
          </a:p>
        </p:txBody>
      </p:sp>
      <p:pic>
        <p:nvPicPr>
          <p:cNvPr id="5" name="Picture 4">
            <a:extLst>
              <a:ext uri="{FF2B5EF4-FFF2-40B4-BE49-F238E27FC236}">
                <a16:creationId xmlns:a16="http://schemas.microsoft.com/office/drawing/2014/main" id="{25AA1BDA-B231-0BDA-21D9-DF8551C54263}"/>
              </a:ext>
            </a:extLst>
          </p:cNvPr>
          <p:cNvPicPr>
            <a:picLocks noChangeAspect="1"/>
          </p:cNvPicPr>
          <p:nvPr/>
        </p:nvPicPr>
        <p:blipFill>
          <a:blip r:embed="rId5"/>
          <a:stretch>
            <a:fillRect/>
          </a:stretch>
        </p:blipFill>
        <p:spPr>
          <a:xfrm>
            <a:off x="5371801" y="2424418"/>
            <a:ext cx="6342760" cy="2964933"/>
          </a:xfrm>
          <a:prstGeom prst="rect">
            <a:avLst/>
          </a:prstGeom>
          <a:effectLst>
            <a:outerShdw blurRad="50800" dist="38100" dir="10800000" algn="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D9EA558F-2BA9-24E0-CD66-A49A1D91A513}"/>
              </a:ext>
            </a:extLst>
          </p:cNvPr>
          <p:cNvSpPr txBox="1"/>
          <p:nvPr/>
        </p:nvSpPr>
        <p:spPr>
          <a:xfrm>
            <a:off x="232095" y="186282"/>
            <a:ext cx="8886190" cy="646331"/>
          </a:xfrm>
          <a:prstGeom prst="rect">
            <a:avLst/>
          </a:prstGeom>
          <a:noFill/>
        </p:spPr>
        <p:txBody>
          <a:bodyPr wrap="square">
            <a:spAutoFit/>
          </a:bodyPr>
          <a:lstStyle/>
          <a:p>
            <a:pPr rtl="0">
              <a:spcBef>
                <a:spcPts val="0"/>
              </a:spcBef>
              <a:spcAft>
                <a:spcPts val="0"/>
              </a:spcAft>
            </a:pPr>
            <a:r>
              <a:rPr lang="en-US" sz="3600" b="1" dirty="0">
                <a:solidFill>
                  <a:srgbClr val="011033"/>
                </a:solidFill>
                <a:latin typeface="Century Gothic"/>
                <a:ea typeface="Century Gothic"/>
                <a:cs typeface="Century Gothic"/>
                <a:sym typeface="Century Gothic"/>
              </a:rPr>
              <a:t>IT Service Desk / ITIL Escalation Matrix</a:t>
            </a:r>
            <a:endParaRPr lang="en-US" sz="3600" dirty="0"/>
          </a:p>
        </p:txBody>
      </p:sp>
      <p:grpSp>
        <p:nvGrpSpPr>
          <p:cNvPr id="58" name="Group 57">
            <a:extLst>
              <a:ext uri="{FF2B5EF4-FFF2-40B4-BE49-F238E27FC236}">
                <a16:creationId xmlns:a16="http://schemas.microsoft.com/office/drawing/2014/main" id="{35DCAD6B-D29E-0BA6-CA76-AC39EB4507EF}"/>
              </a:ext>
            </a:extLst>
          </p:cNvPr>
          <p:cNvGrpSpPr/>
          <p:nvPr/>
        </p:nvGrpSpPr>
        <p:grpSpPr>
          <a:xfrm>
            <a:off x="74975" y="927678"/>
            <a:ext cx="12042046" cy="5589873"/>
            <a:chOff x="0" y="0"/>
            <a:chExt cx="12051574" cy="5589873"/>
          </a:xfrm>
        </p:grpSpPr>
        <p:sp>
          <p:nvSpPr>
            <p:cNvPr id="59" name="Flowchart: Manual Input 58">
              <a:extLst>
                <a:ext uri="{FF2B5EF4-FFF2-40B4-BE49-F238E27FC236}">
                  <a16:creationId xmlns:a16="http://schemas.microsoft.com/office/drawing/2014/main" id="{ADA34733-C0A7-1C7D-28E4-004C3ACDA395}"/>
                </a:ext>
              </a:extLst>
            </p:cNvPr>
            <p:cNvSpPr/>
            <p:nvPr/>
          </p:nvSpPr>
          <p:spPr>
            <a:xfrm>
              <a:off x="0" y="2035724"/>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a:latin typeface="Century Gothic" panose="020B0502020202020204" pitchFamily="34" charset="0"/>
                </a:rPr>
                <a:t>Software Installation Failure</a:t>
              </a:r>
            </a:p>
          </p:txBody>
        </p:sp>
        <p:sp>
          <p:nvSpPr>
            <p:cNvPr id="60" name="Rectangle: Diagonal Corners Rounded 59">
              <a:extLst>
                <a:ext uri="{FF2B5EF4-FFF2-40B4-BE49-F238E27FC236}">
                  <a16:creationId xmlns:a16="http://schemas.microsoft.com/office/drawing/2014/main" id="{69ACA092-E104-7695-ECF0-37DB8C522E3E}"/>
                </a:ext>
              </a:extLst>
            </p:cNvPr>
            <p:cNvSpPr/>
            <p:nvPr/>
          </p:nvSpPr>
          <p:spPr>
            <a:xfrm>
              <a:off x="2127405" y="660013"/>
              <a:ext cx="2114027" cy="1096657"/>
            </a:xfrm>
            <a:prstGeom prst="round2DiagRect">
              <a:avLst/>
            </a:prstGeom>
            <a:solidFill>
              <a:srgbClr val="0F9ED5">
                <a:alpha val="69804"/>
              </a:srgbClr>
            </a:solidFill>
            <a:ln>
              <a:solidFill>
                <a:srgbClr val="0F9ED5">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8288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0" i="0" u="none" strike="noStrike">
                  <a:solidFill>
                    <a:sysClr val="windowText" lastClr="000000"/>
                  </a:solidFill>
                  <a:effectLst/>
                  <a:latin typeface="Century Gothic" panose="020B0502020202020204" pitchFamily="34" charset="0"/>
                </a:rPr>
                <a:t>As the</a:t>
              </a:r>
              <a:r>
                <a:rPr lang="en-US" sz="1000" b="0" i="0" u="none" strike="noStrike" baseline="0">
                  <a:solidFill>
                    <a:sysClr val="windowText" lastClr="000000"/>
                  </a:solidFill>
                  <a:effectLst/>
                  <a:latin typeface="Century Gothic" panose="020B0502020202020204" pitchFamily="34" charset="0"/>
                </a:rPr>
                <a:t> i</a:t>
              </a:r>
              <a:r>
                <a:rPr lang="en-US" sz="1000" b="0" i="0" u="none" strike="noStrike">
                  <a:solidFill>
                    <a:sysClr val="windowText" lastClr="000000"/>
                  </a:solidFill>
                  <a:effectLst/>
                  <a:latin typeface="Century Gothic" panose="020B0502020202020204" pitchFamily="34" charset="0"/>
                </a:rPr>
                <a:t>nitial point of contact for all IT issues,</a:t>
              </a:r>
              <a:r>
                <a:rPr lang="en-US" sz="1000" b="0" i="0" u="none" strike="noStrike" baseline="0">
                  <a:solidFill>
                    <a:sysClr val="windowText" lastClr="000000"/>
                  </a:solidFill>
                  <a:effectLst/>
                  <a:latin typeface="Century Gothic" panose="020B0502020202020204" pitchFamily="34" charset="0"/>
                </a:rPr>
                <a:t> the service desk</a:t>
              </a:r>
              <a:r>
                <a:rPr lang="en-US" sz="1000" b="0" i="0" u="none" strike="noStrike">
                  <a:solidFill>
                    <a:sysClr val="windowText" lastClr="000000"/>
                  </a:solidFill>
                  <a:effectLst/>
                  <a:latin typeface="Century Gothic" panose="020B0502020202020204" pitchFamily="34" charset="0"/>
                </a:rPr>
                <a:t> handles general inquiries and basic </a:t>
              </a:r>
              <a:r>
                <a:rPr lang="en-US" sz="1000" b="0" i="0" u="none" strike="noStrike" kern="1200">
                  <a:solidFill>
                    <a:sysClr val="windowText" lastClr="000000"/>
                  </a:solidFill>
                  <a:effectLst/>
                  <a:latin typeface="Century Gothic" panose="020B0502020202020204" pitchFamily="34" charset="0"/>
                  <a:ea typeface="+mn-ea"/>
                  <a:cs typeface="+mn-cs"/>
                </a:rPr>
                <a:t>troubleshooting</a:t>
              </a:r>
              <a:r>
                <a:rPr lang="en-US" sz="1000" b="0" i="0" u="none" strike="noStrike">
                  <a:solidFill>
                    <a:sysClr val="windowText" lastClr="000000"/>
                  </a:solidFill>
                  <a:effectLst/>
                  <a:latin typeface="Century Gothic" panose="020B0502020202020204" pitchFamily="34" charset="0"/>
                </a:rPr>
                <a:t>.</a:t>
              </a:r>
              <a:endParaRPr lang="en-US" sz="1000">
                <a:solidFill>
                  <a:sysClr val="windowText" lastClr="000000"/>
                </a:solidFill>
                <a:latin typeface="Century Gothic" panose="020B0502020202020204" pitchFamily="34" charset="0"/>
              </a:endParaRPr>
            </a:p>
          </p:txBody>
        </p:sp>
        <p:sp>
          <p:nvSpPr>
            <p:cNvPr id="61" name="Rectangle: Diagonal Corners Rounded 60">
              <a:extLst>
                <a:ext uri="{FF2B5EF4-FFF2-40B4-BE49-F238E27FC236}">
                  <a16:creationId xmlns:a16="http://schemas.microsoft.com/office/drawing/2014/main" id="{D650965C-D120-B9A2-280D-64A7EC386DED}"/>
                </a:ext>
              </a:extLst>
            </p:cNvPr>
            <p:cNvSpPr/>
            <p:nvPr/>
          </p:nvSpPr>
          <p:spPr>
            <a:xfrm>
              <a:off x="4712460" y="676711"/>
              <a:ext cx="2114027" cy="1096657"/>
            </a:xfrm>
            <a:prstGeom prst="round2DiagRect">
              <a:avLst/>
            </a:prstGeom>
            <a:solidFill>
              <a:srgbClr val="E97132">
                <a:alpha val="69804"/>
              </a:srgbClr>
            </a:solidFill>
            <a:ln>
              <a:solidFill>
                <a:srgbClr val="E97132">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8288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0" i="0" u="none" strike="noStrike">
                  <a:solidFill>
                    <a:sysClr val="windowText" lastClr="000000"/>
                  </a:solidFill>
                  <a:effectLst/>
                  <a:latin typeface="Century Gothic" panose="020B0502020202020204" pitchFamily="34" charset="0"/>
                </a:rPr>
                <a:t>Tier 2 deals with more complex issues that require specialized knowledge or additional technical skills.</a:t>
              </a:r>
              <a:r>
                <a:rPr lang="en-US" sz="1000">
                  <a:solidFill>
                    <a:sysClr val="windowText" lastClr="000000"/>
                  </a:solidFill>
                  <a:latin typeface="Century Gothic" panose="020B0502020202020204" pitchFamily="34" charset="0"/>
                </a:rPr>
                <a:t> </a:t>
              </a:r>
            </a:p>
          </p:txBody>
        </p:sp>
        <p:sp>
          <p:nvSpPr>
            <p:cNvPr id="62" name="Rectangle: Diagonal Corners Rounded 61">
              <a:extLst>
                <a:ext uri="{FF2B5EF4-FFF2-40B4-BE49-F238E27FC236}">
                  <a16:creationId xmlns:a16="http://schemas.microsoft.com/office/drawing/2014/main" id="{36D6306E-513D-5679-11B4-1E88654A470A}"/>
                </a:ext>
              </a:extLst>
            </p:cNvPr>
            <p:cNvSpPr/>
            <p:nvPr/>
          </p:nvSpPr>
          <p:spPr>
            <a:xfrm>
              <a:off x="7297515" y="676712"/>
              <a:ext cx="2114027" cy="1096657"/>
            </a:xfrm>
            <a:prstGeom prst="round2DiagRect">
              <a:avLst/>
            </a:prstGeom>
            <a:solidFill>
              <a:srgbClr val="4EA72E">
                <a:alpha val="69804"/>
              </a:srgbClr>
            </a:solidFill>
            <a:ln>
              <a:solidFill>
                <a:srgbClr val="4EA72E">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8288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0" i="0" u="none" strike="noStrike">
                  <a:solidFill>
                    <a:sysClr val="windowText" lastClr="000000"/>
                  </a:solidFill>
                  <a:effectLst/>
                  <a:latin typeface="Century Gothic" panose="020B0502020202020204" pitchFamily="34" charset="0"/>
                </a:rPr>
                <a:t>Tier 3 addresses high-level technical challenges involving system infrastructure or deep software problems.</a:t>
              </a:r>
              <a:r>
                <a:rPr lang="en-US" sz="1000">
                  <a:solidFill>
                    <a:sysClr val="windowText" lastClr="000000"/>
                  </a:solidFill>
                  <a:latin typeface="Century Gothic" panose="020B0502020202020204" pitchFamily="34" charset="0"/>
                </a:rPr>
                <a:t> </a:t>
              </a:r>
            </a:p>
          </p:txBody>
        </p:sp>
        <p:sp>
          <p:nvSpPr>
            <p:cNvPr id="63" name="Rectangle: Diagonal Corners Rounded 62">
              <a:extLst>
                <a:ext uri="{FF2B5EF4-FFF2-40B4-BE49-F238E27FC236}">
                  <a16:creationId xmlns:a16="http://schemas.microsoft.com/office/drawing/2014/main" id="{1E83C183-A9FE-0E57-5E91-2E34C16D2470}"/>
                </a:ext>
              </a:extLst>
            </p:cNvPr>
            <p:cNvSpPr/>
            <p:nvPr/>
          </p:nvSpPr>
          <p:spPr>
            <a:xfrm>
              <a:off x="9882570" y="676713"/>
              <a:ext cx="2114027" cy="1096657"/>
            </a:xfrm>
            <a:prstGeom prst="round2DiagRect">
              <a:avLst/>
            </a:prstGeom>
            <a:solidFill>
              <a:srgbClr val="FFC000">
                <a:alpha val="69804"/>
              </a:srgbClr>
            </a:solidFill>
            <a:ln>
              <a:solidFill>
                <a:srgbClr val="FFC000">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8288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0" i="0" u="none" strike="noStrike">
                  <a:solidFill>
                    <a:sysClr val="windowText" lastClr="000000"/>
                  </a:solidFill>
                  <a:effectLst/>
                  <a:latin typeface="Century Gothic" panose="020B0502020202020204" pitchFamily="34" charset="0"/>
                </a:rPr>
                <a:t>Tier X</a:t>
              </a:r>
              <a:r>
                <a:rPr lang="en-US" sz="1000" b="0" i="0" u="none" strike="noStrike" baseline="0">
                  <a:solidFill>
                    <a:sysClr val="windowText" lastClr="000000"/>
                  </a:solidFill>
                  <a:effectLst/>
                  <a:latin typeface="Century Gothic" panose="020B0502020202020204" pitchFamily="34" charset="0"/>
                </a:rPr>
                <a:t> r</a:t>
              </a:r>
              <a:r>
                <a:rPr lang="en-US" sz="1000" b="0" i="0" u="none" strike="noStrike">
                  <a:solidFill>
                    <a:sysClr val="windowText" lastClr="000000"/>
                  </a:solidFill>
                  <a:effectLst/>
                  <a:latin typeface="Century Gothic" panose="020B0502020202020204" pitchFamily="34" charset="0"/>
                </a:rPr>
                <a:t>epresents specialized external support or vendor-specific assistance for highly specialized issues.</a:t>
              </a:r>
              <a:r>
                <a:rPr lang="en-US" sz="1000">
                  <a:solidFill>
                    <a:sysClr val="windowText" lastClr="000000"/>
                  </a:solidFill>
                  <a:latin typeface="Century Gothic" panose="020B0502020202020204" pitchFamily="34" charset="0"/>
                </a:rPr>
                <a:t> </a:t>
              </a:r>
            </a:p>
          </p:txBody>
        </p:sp>
        <p:sp>
          <p:nvSpPr>
            <p:cNvPr id="64" name="Rectangle: Diagonal Corners Rounded 63">
              <a:extLst>
                <a:ext uri="{FF2B5EF4-FFF2-40B4-BE49-F238E27FC236}">
                  <a16:creationId xmlns:a16="http://schemas.microsoft.com/office/drawing/2014/main" id="{17F6C2F7-6290-ADC3-4CB8-A4735D09BB71}"/>
                </a:ext>
              </a:extLst>
            </p:cNvPr>
            <p:cNvSpPr/>
            <p:nvPr/>
          </p:nvSpPr>
          <p:spPr>
            <a:xfrm>
              <a:off x="2127405" y="0"/>
              <a:ext cx="2114027" cy="806910"/>
            </a:xfrm>
            <a:prstGeom prst="round2Diag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i="0" u="none" strike="noStrike">
                  <a:solidFill>
                    <a:sysClr val="windowText" lastClr="000000"/>
                  </a:solidFill>
                  <a:effectLst/>
                  <a:latin typeface="Century Gothic" panose="020B0502020202020204" pitchFamily="34" charset="0"/>
                </a:rPr>
                <a:t>IT Service Desk (Tier 1)</a:t>
              </a:r>
              <a:r>
                <a:rPr lang="en-US" sz="1200" b="1">
                  <a:solidFill>
                    <a:sysClr val="windowText" lastClr="000000"/>
                  </a:solidFill>
                  <a:latin typeface="Century Gothic" panose="020B0502020202020204" pitchFamily="34" charset="0"/>
                </a:rPr>
                <a:t> </a:t>
              </a:r>
            </a:p>
          </p:txBody>
        </p:sp>
        <p:sp>
          <p:nvSpPr>
            <p:cNvPr id="65" name="Rectangle: Diagonal Corners Rounded 64">
              <a:extLst>
                <a:ext uri="{FF2B5EF4-FFF2-40B4-BE49-F238E27FC236}">
                  <a16:creationId xmlns:a16="http://schemas.microsoft.com/office/drawing/2014/main" id="{D9E275AA-29E3-D448-BB05-2400227B2D3D}"/>
                </a:ext>
              </a:extLst>
            </p:cNvPr>
            <p:cNvSpPr/>
            <p:nvPr/>
          </p:nvSpPr>
          <p:spPr>
            <a:xfrm>
              <a:off x="4712460" y="3168"/>
              <a:ext cx="2114027" cy="806452"/>
            </a:xfrm>
            <a:prstGeom prst="round2Diag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i="0" u="none" strike="noStrike">
                  <a:solidFill>
                    <a:sysClr val="windowText" lastClr="000000"/>
                  </a:solidFill>
                  <a:effectLst/>
                  <a:latin typeface="Century Gothic" panose="020B0502020202020204" pitchFamily="34" charset="0"/>
                </a:rPr>
                <a:t>Tier 2 Support</a:t>
              </a:r>
              <a:r>
                <a:rPr lang="en-US" sz="1200" b="1">
                  <a:solidFill>
                    <a:sysClr val="windowText" lastClr="000000"/>
                  </a:solidFill>
                  <a:latin typeface="Century Gothic" panose="020B0502020202020204" pitchFamily="34" charset="0"/>
                </a:rPr>
                <a:t> </a:t>
              </a:r>
            </a:p>
          </p:txBody>
        </p:sp>
        <p:sp>
          <p:nvSpPr>
            <p:cNvPr id="66" name="Rectangle: Diagonal Corners Rounded 65">
              <a:extLst>
                <a:ext uri="{FF2B5EF4-FFF2-40B4-BE49-F238E27FC236}">
                  <a16:creationId xmlns:a16="http://schemas.microsoft.com/office/drawing/2014/main" id="{49F26A03-7E37-674C-8936-6C6CC153BED8}"/>
                </a:ext>
              </a:extLst>
            </p:cNvPr>
            <p:cNvSpPr/>
            <p:nvPr/>
          </p:nvSpPr>
          <p:spPr>
            <a:xfrm>
              <a:off x="7297515" y="3168"/>
              <a:ext cx="2114027" cy="806452"/>
            </a:xfrm>
            <a:prstGeom prst="round2Diag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i="0" u="none" strike="noStrike">
                  <a:solidFill>
                    <a:sysClr val="windowText" lastClr="000000"/>
                  </a:solidFill>
                  <a:effectLst/>
                  <a:latin typeface="Century Gothic" panose="020B0502020202020204" pitchFamily="34" charset="0"/>
                </a:rPr>
                <a:t>Tier 3 Support</a:t>
              </a:r>
              <a:r>
                <a:rPr lang="en-US" sz="1200" b="1">
                  <a:solidFill>
                    <a:sysClr val="windowText" lastClr="000000"/>
                  </a:solidFill>
                  <a:latin typeface="Century Gothic" panose="020B0502020202020204" pitchFamily="34" charset="0"/>
                </a:rPr>
                <a:t> </a:t>
              </a:r>
            </a:p>
          </p:txBody>
        </p:sp>
        <p:sp>
          <p:nvSpPr>
            <p:cNvPr id="67" name="Rectangle: Diagonal Corners Rounded 66">
              <a:extLst>
                <a:ext uri="{FF2B5EF4-FFF2-40B4-BE49-F238E27FC236}">
                  <a16:creationId xmlns:a16="http://schemas.microsoft.com/office/drawing/2014/main" id="{23E23BB1-2BB7-4ACB-ACEF-64ED8097D837}"/>
                </a:ext>
              </a:extLst>
            </p:cNvPr>
            <p:cNvSpPr/>
            <p:nvPr/>
          </p:nvSpPr>
          <p:spPr>
            <a:xfrm>
              <a:off x="9882570" y="3168"/>
              <a:ext cx="2114027" cy="806452"/>
            </a:xfrm>
            <a:prstGeom prst="round2DiagRect">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i="0" u="none" strike="noStrike">
                  <a:solidFill>
                    <a:sysClr val="windowText" lastClr="000000"/>
                  </a:solidFill>
                  <a:effectLst/>
                  <a:latin typeface="Century Gothic" panose="020B0502020202020204" pitchFamily="34" charset="0"/>
                </a:rPr>
                <a:t>Tier X Support</a:t>
              </a:r>
              <a:r>
                <a:rPr lang="en-US" sz="1200" b="1">
                  <a:solidFill>
                    <a:sysClr val="windowText" lastClr="000000"/>
                  </a:solidFill>
                  <a:latin typeface="Century Gothic" panose="020B0502020202020204" pitchFamily="34" charset="0"/>
                </a:rPr>
                <a:t> </a:t>
              </a:r>
            </a:p>
          </p:txBody>
        </p:sp>
        <p:sp>
          <p:nvSpPr>
            <p:cNvPr id="68" name="Flowchart: Manual Input 67">
              <a:extLst>
                <a:ext uri="{FF2B5EF4-FFF2-40B4-BE49-F238E27FC236}">
                  <a16:creationId xmlns:a16="http://schemas.microsoft.com/office/drawing/2014/main" id="{2A2377AB-8252-1883-BDEE-185BDD6A5BCC}"/>
                </a:ext>
              </a:extLst>
            </p:cNvPr>
            <p:cNvSpPr/>
            <p:nvPr/>
          </p:nvSpPr>
          <p:spPr>
            <a:xfrm>
              <a:off x="0" y="3004660"/>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a:latin typeface="Century Gothic" panose="020B0502020202020204" pitchFamily="34" charset="0"/>
                </a:rPr>
                <a:t>Network Downtime</a:t>
              </a:r>
            </a:p>
          </p:txBody>
        </p:sp>
        <p:sp>
          <p:nvSpPr>
            <p:cNvPr id="69" name="Flowchart: Manual Input 68">
              <a:extLst>
                <a:ext uri="{FF2B5EF4-FFF2-40B4-BE49-F238E27FC236}">
                  <a16:creationId xmlns:a16="http://schemas.microsoft.com/office/drawing/2014/main" id="{48C900A0-8B89-EA8A-4655-3E9EA85185B5}"/>
                </a:ext>
              </a:extLst>
            </p:cNvPr>
            <p:cNvSpPr/>
            <p:nvPr/>
          </p:nvSpPr>
          <p:spPr>
            <a:xfrm>
              <a:off x="0" y="3973596"/>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a:latin typeface="Century Gothic" panose="020B0502020202020204" pitchFamily="34" charset="0"/>
                </a:rPr>
                <a:t>Data Security Breach</a:t>
              </a:r>
            </a:p>
          </p:txBody>
        </p:sp>
        <p:sp>
          <p:nvSpPr>
            <p:cNvPr id="70" name="Flowchart: Manual Input 69">
              <a:extLst>
                <a:ext uri="{FF2B5EF4-FFF2-40B4-BE49-F238E27FC236}">
                  <a16:creationId xmlns:a16="http://schemas.microsoft.com/office/drawing/2014/main" id="{FDBB6B3F-01BD-0092-132F-B6EFCF029B06}"/>
                </a:ext>
              </a:extLst>
            </p:cNvPr>
            <p:cNvSpPr/>
            <p:nvPr/>
          </p:nvSpPr>
          <p:spPr>
            <a:xfrm>
              <a:off x="0" y="4942521"/>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a:latin typeface="Century Gothic" panose="020B0502020202020204" pitchFamily="34" charset="0"/>
                </a:rPr>
                <a:t>Cloud Service Interruptions</a:t>
              </a:r>
            </a:p>
          </p:txBody>
        </p:sp>
        <p:sp>
          <p:nvSpPr>
            <p:cNvPr id="71" name="Flowchart: Terminator 70">
              <a:extLst>
                <a:ext uri="{FF2B5EF4-FFF2-40B4-BE49-F238E27FC236}">
                  <a16:creationId xmlns:a16="http://schemas.microsoft.com/office/drawing/2014/main" id="{32DF4E3D-5E86-4F2E-9E79-B27E78F4CC23}"/>
                </a:ext>
              </a:extLst>
            </p:cNvPr>
            <p:cNvSpPr/>
            <p:nvPr/>
          </p:nvSpPr>
          <p:spPr>
            <a:xfrm>
              <a:off x="2072427" y="1967213"/>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Confirm system requirements and attempt basic reinstallation procedures.</a:t>
              </a:r>
            </a:p>
          </p:txBody>
        </p:sp>
        <p:sp>
          <p:nvSpPr>
            <p:cNvPr id="72" name="Flowchart: Terminator 71">
              <a:extLst>
                <a:ext uri="{FF2B5EF4-FFF2-40B4-BE49-F238E27FC236}">
                  <a16:creationId xmlns:a16="http://schemas.microsoft.com/office/drawing/2014/main" id="{B9F7F77A-B0F5-9988-7F87-45A5C9033BB6}"/>
                </a:ext>
              </a:extLst>
            </p:cNvPr>
            <p:cNvSpPr/>
            <p:nvPr/>
          </p:nvSpPr>
          <p:spPr>
            <a:xfrm>
              <a:off x="2072427" y="2936147"/>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Perform detailed diagnostics to identify conflicts or corrupt files. Test on alternative systems if necessary.</a:t>
              </a:r>
            </a:p>
          </p:txBody>
        </p:sp>
        <p:sp>
          <p:nvSpPr>
            <p:cNvPr id="73" name="Flowchart: Terminator 72">
              <a:extLst>
                <a:ext uri="{FF2B5EF4-FFF2-40B4-BE49-F238E27FC236}">
                  <a16:creationId xmlns:a16="http://schemas.microsoft.com/office/drawing/2014/main" id="{19A99C81-F4A0-C53E-E81D-7B9C8F4A927A}"/>
                </a:ext>
              </a:extLst>
            </p:cNvPr>
            <p:cNvSpPr/>
            <p:nvPr/>
          </p:nvSpPr>
          <p:spPr>
            <a:xfrm>
              <a:off x="2072427" y="3905077"/>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Review and rectify deep system settings or registry conflicts that could be preventing security system</a:t>
              </a:r>
              <a:r>
                <a:rPr lang="en-US" sz="900" i="0" u="none" strike="noStrike" baseline="0">
                  <a:solidFill>
                    <a:sysClr val="windowText" lastClr="000000"/>
                  </a:solidFill>
                  <a:effectLst/>
                  <a:latin typeface="Century Gothic" panose="020B0502020202020204" pitchFamily="34" charset="0"/>
                </a:rPr>
                <a:t> function</a:t>
              </a:r>
              <a:r>
                <a:rPr lang="en-US" sz="900" i="0" u="none" strike="noStrike">
                  <a:solidFill>
                    <a:sysClr val="windowText" lastClr="000000"/>
                  </a:solidFill>
                  <a:effectLst/>
                  <a:latin typeface="Century Gothic" panose="020B0502020202020204" pitchFamily="34" charset="0"/>
                </a:rPr>
                <a:t>.</a:t>
              </a:r>
            </a:p>
          </p:txBody>
        </p:sp>
        <p:sp>
          <p:nvSpPr>
            <p:cNvPr id="74" name="Flowchart: Terminator 73">
              <a:extLst>
                <a:ext uri="{FF2B5EF4-FFF2-40B4-BE49-F238E27FC236}">
                  <a16:creationId xmlns:a16="http://schemas.microsoft.com/office/drawing/2014/main" id="{1ABAC143-F70A-6D59-CCF6-35551F8DC236}"/>
                </a:ext>
              </a:extLst>
            </p:cNvPr>
            <p:cNvSpPr/>
            <p:nvPr/>
          </p:nvSpPr>
          <p:spPr>
            <a:xfrm>
              <a:off x="2072427" y="4874010"/>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Consult the software vendor for proprietary installation issues or to receive patches.</a:t>
              </a:r>
            </a:p>
          </p:txBody>
        </p:sp>
        <p:sp>
          <p:nvSpPr>
            <p:cNvPr id="75" name="Flowchart: Terminator 74">
              <a:extLst>
                <a:ext uri="{FF2B5EF4-FFF2-40B4-BE49-F238E27FC236}">
                  <a16:creationId xmlns:a16="http://schemas.microsoft.com/office/drawing/2014/main" id="{6C38BCA3-D22D-26B6-A206-38D46ED52D1D}"/>
                </a:ext>
              </a:extLst>
            </p:cNvPr>
            <p:cNvSpPr/>
            <p:nvPr/>
          </p:nvSpPr>
          <p:spPr>
            <a:xfrm>
              <a:off x="4657482" y="1967213"/>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Check initial reports and confirm if the issue is widespread or localized. Reset routers or switches if applicable.</a:t>
              </a:r>
            </a:p>
          </p:txBody>
        </p:sp>
        <p:sp>
          <p:nvSpPr>
            <p:cNvPr id="76" name="Flowchart: Terminator 75">
              <a:extLst>
                <a:ext uri="{FF2B5EF4-FFF2-40B4-BE49-F238E27FC236}">
                  <a16:creationId xmlns:a16="http://schemas.microsoft.com/office/drawing/2014/main" id="{FD588D93-7F4A-D890-60EA-046DC8684A9B}"/>
                </a:ext>
              </a:extLst>
            </p:cNvPr>
            <p:cNvSpPr/>
            <p:nvPr/>
          </p:nvSpPr>
          <p:spPr>
            <a:xfrm>
              <a:off x="4657482" y="2936147"/>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Analyze network logs and coordinate with internet service providers or internal network teams to pinpoint disruptions.</a:t>
              </a:r>
            </a:p>
          </p:txBody>
        </p:sp>
        <p:sp>
          <p:nvSpPr>
            <p:cNvPr id="77" name="Flowchart: Terminator 76">
              <a:extLst>
                <a:ext uri="{FF2B5EF4-FFF2-40B4-BE49-F238E27FC236}">
                  <a16:creationId xmlns:a16="http://schemas.microsoft.com/office/drawing/2014/main" id="{6D77F121-9083-FC63-4B60-1ED401CDC9B3}"/>
                </a:ext>
              </a:extLst>
            </p:cNvPr>
            <p:cNvSpPr/>
            <p:nvPr/>
          </p:nvSpPr>
          <p:spPr>
            <a:xfrm>
              <a:off x="4657482" y="3905077"/>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Implement advanced network recovery procedures and reconfigure core routing protocols.</a:t>
              </a:r>
            </a:p>
          </p:txBody>
        </p:sp>
        <p:sp>
          <p:nvSpPr>
            <p:cNvPr id="78" name="Flowchart: Terminator 77">
              <a:extLst>
                <a:ext uri="{FF2B5EF4-FFF2-40B4-BE49-F238E27FC236}">
                  <a16:creationId xmlns:a16="http://schemas.microsoft.com/office/drawing/2014/main" id="{85340F13-CA83-D69D-4F33-D4347BD1BF78}"/>
                </a:ext>
              </a:extLst>
            </p:cNvPr>
            <p:cNvSpPr/>
            <p:nvPr/>
          </p:nvSpPr>
          <p:spPr>
            <a:xfrm>
              <a:off x="4657482" y="4874010"/>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Engage network equipment vendors for critical firmware updates or specialized diagnostics.</a:t>
              </a:r>
            </a:p>
          </p:txBody>
        </p:sp>
        <p:sp>
          <p:nvSpPr>
            <p:cNvPr id="79" name="Flowchart: Terminator 78">
              <a:extLst>
                <a:ext uri="{FF2B5EF4-FFF2-40B4-BE49-F238E27FC236}">
                  <a16:creationId xmlns:a16="http://schemas.microsoft.com/office/drawing/2014/main" id="{7BF4B306-BF6E-3C11-97A2-314B116BB601}"/>
                </a:ext>
              </a:extLst>
            </p:cNvPr>
            <p:cNvSpPr/>
            <p:nvPr/>
          </p:nvSpPr>
          <p:spPr>
            <a:xfrm>
              <a:off x="7242537" y="1967212"/>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Log the incident, alert security teams, and initiate a preliminary data lock-down procedure.</a:t>
              </a:r>
            </a:p>
          </p:txBody>
        </p:sp>
        <p:sp>
          <p:nvSpPr>
            <p:cNvPr id="80" name="Flowchart: Terminator 79">
              <a:extLst>
                <a:ext uri="{FF2B5EF4-FFF2-40B4-BE49-F238E27FC236}">
                  <a16:creationId xmlns:a16="http://schemas.microsoft.com/office/drawing/2014/main" id="{6728A035-064F-39DE-01D5-D53A66BA0B17}"/>
                </a:ext>
              </a:extLst>
            </p:cNvPr>
            <p:cNvSpPr/>
            <p:nvPr/>
          </p:nvSpPr>
          <p:spPr>
            <a:xfrm>
              <a:off x="7242537" y="2936146"/>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Conduct an initial forensic analysis to assess the extent of the breach and identify compromised systems.</a:t>
              </a:r>
            </a:p>
          </p:txBody>
        </p:sp>
        <p:sp>
          <p:nvSpPr>
            <p:cNvPr id="81" name="Flowchart: Terminator 80">
              <a:extLst>
                <a:ext uri="{FF2B5EF4-FFF2-40B4-BE49-F238E27FC236}">
                  <a16:creationId xmlns:a16="http://schemas.microsoft.com/office/drawing/2014/main" id="{DA1F30FA-E09D-F7ED-6BB3-EA9A7CB0ADBD}"/>
                </a:ext>
              </a:extLst>
            </p:cNvPr>
            <p:cNvSpPr/>
            <p:nvPr/>
          </p:nvSpPr>
          <p:spPr>
            <a:xfrm>
              <a:off x="7242537" y="3905076"/>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Lead comprehensive security audits and implement remediation strategies to secure all data points.</a:t>
              </a:r>
            </a:p>
          </p:txBody>
        </p:sp>
        <p:sp>
          <p:nvSpPr>
            <p:cNvPr id="82" name="Flowchart: Terminator 81">
              <a:extLst>
                <a:ext uri="{FF2B5EF4-FFF2-40B4-BE49-F238E27FC236}">
                  <a16:creationId xmlns:a16="http://schemas.microsoft.com/office/drawing/2014/main" id="{03D9B196-BA07-B0CA-7B4A-C8E68E8280D4}"/>
                </a:ext>
              </a:extLst>
            </p:cNvPr>
            <p:cNvSpPr/>
            <p:nvPr/>
          </p:nvSpPr>
          <p:spPr>
            <a:xfrm>
              <a:off x="7242537" y="4874009"/>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Work with cybersecurity firms for advanced threat detection solutions and mitigation techniques.</a:t>
              </a:r>
            </a:p>
          </p:txBody>
        </p:sp>
        <p:sp>
          <p:nvSpPr>
            <p:cNvPr id="83" name="Flowchart: Terminator 82">
              <a:extLst>
                <a:ext uri="{FF2B5EF4-FFF2-40B4-BE49-F238E27FC236}">
                  <a16:creationId xmlns:a16="http://schemas.microsoft.com/office/drawing/2014/main" id="{EACD8E14-40D7-4372-1A7E-5628780BDB4F}"/>
                </a:ext>
              </a:extLst>
            </p:cNvPr>
            <p:cNvSpPr/>
            <p:nvPr/>
          </p:nvSpPr>
          <p:spPr>
            <a:xfrm>
              <a:off x="9827592" y="1967213"/>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Verify service status with cloud providers and report outage details to users.</a:t>
              </a:r>
            </a:p>
          </p:txBody>
        </p:sp>
        <p:sp>
          <p:nvSpPr>
            <p:cNvPr id="84" name="Flowchart: Terminator 83">
              <a:extLst>
                <a:ext uri="{FF2B5EF4-FFF2-40B4-BE49-F238E27FC236}">
                  <a16:creationId xmlns:a16="http://schemas.microsoft.com/office/drawing/2014/main" id="{3EAB794E-5A46-932A-E118-CBDAEAD4267F}"/>
                </a:ext>
              </a:extLst>
            </p:cNvPr>
            <p:cNvSpPr/>
            <p:nvPr/>
          </p:nvSpPr>
          <p:spPr>
            <a:xfrm>
              <a:off x="9827592" y="2936147"/>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Assess API integrations and conduct checks on related services to ensure connectivity.</a:t>
              </a:r>
            </a:p>
          </p:txBody>
        </p:sp>
        <p:sp>
          <p:nvSpPr>
            <p:cNvPr id="85" name="Flowchart: Terminator 84">
              <a:extLst>
                <a:ext uri="{FF2B5EF4-FFF2-40B4-BE49-F238E27FC236}">
                  <a16:creationId xmlns:a16="http://schemas.microsoft.com/office/drawing/2014/main" id="{3C986181-75FB-37FD-DB24-F8AFA3B58AA4}"/>
                </a:ext>
              </a:extLst>
            </p:cNvPr>
            <p:cNvSpPr/>
            <p:nvPr/>
          </p:nvSpPr>
          <p:spPr>
            <a:xfrm>
              <a:off x="9827592" y="3905077"/>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Coordinate with cloud engineers to restore services and manage data integrity checks.</a:t>
              </a:r>
            </a:p>
          </p:txBody>
        </p:sp>
        <p:sp>
          <p:nvSpPr>
            <p:cNvPr id="86" name="Flowchart: Terminator 85">
              <a:extLst>
                <a:ext uri="{FF2B5EF4-FFF2-40B4-BE49-F238E27FC236}">
                  <a16:creationId xmlns:a16="http://schemas.microsoft.com/office/drawing/2014/main" id="{1F8E0943-4C6E-8F93-E18C-128816A2AB1A}"/>
                </a:ext>
              </a:extLst>
            </p:cNvPr>
            <p:cNvSpPr/>
            <p:nvPr/>
          </p:nvSpPr>
          <p:spPr>
            <a:xfrm>
              <a:off x="9827592" y="4874010"/>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i="0" u="none" strike="noStrike">
                  <a:solidFill>
                    <a:sysClr val="windowText" lastClr="000000"/>
                  </a:solidFill>
                  <a:effectLst/>
                  <a:latin typeface="Century Gothic" panose="020B0502020202020204" pitchFamily="34" charset="0"/>
                </a:rPr>
                <a:t>Liaise with cloud service providers for detailed root cause analysis and to prevent future interruptions.</a:t>
              </a:r>
            </a:p>
          </p:txBody>
        </p:sp>
        <p:pic>
          <p:nvPicPr>
            <p:cNvPr id="87" name="Graphic 36" descr="Circles with arrows outline">
              <a:extLst>
                <a:ext uri="{FF2B5EF4-FFF2-40B4-BE49-F238E27FC236}">
                  <a16:creationId xmlns:a16="http://schemas.microsoft.com/office/drawing/2014/main" id="{2461B125-52C8-1D4E-CA15-FB852CC007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9618" y="103152"/>
              <a:ext cx="449820" cy="449820"/>
            </a:xfrm>
            <a:prstGeom prst="rect">
              <a:avLst/>
            </a:prstGeom>
          </p:spPr>
        </p:pic>
        <p:pic>
          <p:nvPicPr>
            <p:cNvPr id="88" name="Graphic 38" descr="Cmd Terminal outline">
              <a:extLst>
                <a:ext uri="{FF2B5EF4-FFF2-40B4-BE49-F238E27FC236}">
                  <a16:creationId xmlns:a16="http://schemas.microsoft.com/office/drawing/2014/main" id="{FDA9D46A-50FD-60AB-3816-2C7E0BE9FE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14673" y="103152"/>
              <a:ext cx="449820" cy="449820"/>
            </a:xfrm>
            <a:prstGeom prst="rect">
              <a:avLst/>
            </a:prstGeom>
          </p:spPr>
        </p:pic>
        <p:pic>
          <p:nvPicPr>
            <p:cNvPr id="89" name="Graphic 40" descr="Wrench outline">
              <a:extLst>
                <a:ext uri="{FF2B5EF4-FFF2-40B4-BE49-F238E27FC236}">
                  <a16:creationId xmlns:a16="http://schemas.microsoft.com/office/drawing/2014/main" id="{3D73BB35-47B3-69C7-861A-A88D262468A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44563" y="103152"/>
              <a:ext cx="449820" cy="449820"/>
            </a:xfrm>
            <a:prstGeom prst="rect">
              <a:avLst/>
            </a:prstGeom>
          </p:spPr>
        </p:pic>
        <p:pic>
          <p:nvPicPr>
            <p:cNvPr id="90" name="Graphic 42" descr="Vlog outline">
              <a:extLst>
                <a:ext uri="{FF2B5EF4-FFF2-40B4-BE49-F238E27FC236}">
                  <a16:creationId xmlns:a16="http://schemas.microsoft.com/office/drawing/2014/main" id="{BAF8F6DC-A47E-5892-A096-5A57ABEC67F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959508" y="103152"/>
              <a:ext cx="449820" cy="449820"/>
            </a:xfrm>
            <a:prstGeom prst="rect">
              <a:avLst/>
            </a:prstGeom>
          </p:spPr>
        </p:pic>
        <p:cxnSp>
          <p:nvCxnSpPr>
            <p:cNvPr id="91" name="Straight Arrow Connector 90">
              <a:extLst>
                <a:ext uri="{FF2B5EF4-FFF2-40B4-BE49-F238E27FC236}">
                  <a16:creationId xmlns:a16="http://schemas.microsoft.com/office/drawing/2014/main" id="{9575746F-CD3F-71C1-6643-18511CA6407A}"/>
                </a:ext>
              </a:extLst>
            </p:cNvPr>
            <p:cNvCxnSpPr>
              <a:cxnSpLocks/>
              <a:stCxn id="59" idx="3"/>
              <a:endCxn id="71" idx="1"/>
            </p:cNvCxnSpPr>
            <p:nvPr/>
          </p:nvCxnSpPr>
          <p:spPr>
            <a:xfrm>
              <a:off x="1711354" y="2325145"/>
              <a:ext cx="361073" cy="0"/>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2" name="Straight Arrow Connector 91">
              <a:extLst>
                <a:ext uri="{FF2B5EF4-FFF2-40B4-BE49-F238E27FC236}">
                  <a16:creationId xmlns:a16="http://schemas.microsoft.com/office/drawing/2014/main" id="{DA7D04D6-98F7-5171-A6BE-B03CA0994124}"/>
                </a:ext>
              </a:extLst>
            </p:cNvPr>
            <p:cNvCxnSpPr>
              <a:cxnSpLocks/>
              <a:stCxn id="68" idx="3"/>
              <a:endCxn id="72" idx="1"/>
            </p:cNvCxnSpPr>
            <p:nvPr/>
          </p:nvCxnSpPr>
          <p:spPr>
            <a:xfrm flipV="1">
              <a:off x="1711354" y="3294079"/>
              <a:ext cx="361073" cy="2"/>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3" name="Straight Arrow Connector 92">
              <a:extLst>
                <a:ext uri="{FF2B5EF4-FFF2-40B4-BE49-F238E27FC236}">
                  <a16:creationId xmlns:a16="http://schemas.microsoft.com/office/drawing/2014/main" id="{C4C6E932-6B87-A2EA-608E-8354DE711525}"/>
                </a:ext>
              </a:extLst>
            </p:cNvPr>
            <p:cNvCxnSpPr>
              <a:cxnSpLocks/>
              <a:stCxn id="69" idx="3"/>
              <a:endCxn id="73" idx="1"/>
            </p:cNvCxnSpPr>
            <p:nvPr/>
          </p:nvCxnSpPr>
          <p:spPr>
            <a:xfrm flipV="1">
              <a:off x="1711354" y="4263009"/>
              <a:ext cx="361073" cy="8"/>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4" name="Straight Arrow Connector 93">
              <a:extLst>
                <a:ext uri="{FF2B5EF4-FFF2-40B4-BE49-F238E27FC236}">
                  <a16:creationId xmlns:a16="http://schemas.microsoft.com/office/drawing/2014/main" id="{15225CA5-8B71-930E-30F8-BDF48B31C841}"/>
                </a:ext>
              </a:extLst>
            </p:cNvPr>
            <p:cNvCxnSpPr>
              <a:cxnSpLocks/>
              <a:stCxn id="70" idx="3"/>
              <a:endCxn id="74" idx="1"/>
            </p:cNvCxnSpPr>
            <p:nvPr/>
          </p:nvCxnSpPr>
          <p:spPr>
            <a:xfrm>
              <a:off x="1711354" y="5231942"/>
              <a:ext cx="361073" cy="0"/>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5" name="Straight Arrow Connector 94">
              <a:extLst>
                <a:ext uri="{FF2B5EF4-FFF2-40B4-BE49-F238E27FC236}">
                  <a16:creationId xmlns:a16="http://schemas.microsoft.com/office/drawing/2014/main" id="{3F084361-7076-D613-8D58-DA020FF55427}"/>
                </a:ext>
              </a:extLst>
            </p:cNvPr>
            <p:cNvCxnSpPr>
              <a:cxnSpLocks/>
              <a:stCxn id="71" idx="3"/>
              <a:endCxn id="75" idx="1"/>
            </p:cNvCxnSpPr>
            <p:nvPr/>
          </p:nvCxnSpPr>
          <p:spPr>
            <a:xfrm>
              <a:off x="4296409" y="2325145"/>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6" name="Straight Arrow Connector 95">
              <a:extLst>
                <a:ext uri="{FF2B5EF4-FFF2-40B4-BE49-F238E27FC236}">
                  <a16:creationId xmlns:a16="http://schemas.microsoft.com/office/drawing/2014/main" id="{A69E5BB0-50FE-B9E6-EFAC-386666C0E3A1}"/>
                </a:ext>
              </a:extLst>
            </p:cNvPr>
            <p:cNvCxnSpPr>
              <a:cxnSpLocks/>
              <a:stCxn id="72" idx="3"/>
              <a:endCxn id="76" idx="1"/>
            </p:cNvCxnSpPr>
            <p:nvPr/>
          </p:nvCxnSpPr>
          <p:spPr>
            <a:xfrm>
              <a:off x="4296409" y="3294079"/>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7" name="Straight Arrow Connector 96">
              <a:extLst>
                <a:ext uri="{FF2B5EF4-FFF2-40B4-BE49-F238E27FC236}">
                  <a16:creationId xmlns:a16="http://schemas.microsoft.com/office/drawing/2014/main" id="{6EEB463C-A004-1111-2276-6E015B14E372}"/>
                </a:ext>
              </a:extLst>
            </p:cNvPr>
            <p:cNvCxnSpPr>
              <a:cxnSpLocks/>
              <a:stCxn id="73" idx="3"/>
              <a:endCxn id="77" idx="1"/>
            </p:cNvCxnSpPr>
            <p:nvPr/>
          </p:nvCxnSpPr>
          <p:spPr>
            <a:xfrm>
              <a:off x="4296409" y="4263009"/>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8" name="Straight Arrow Connector 97">
              <a:extLst>
                <a:ext uri="{FF2B5EF4-FFF2-40B4-BE49-F238E27FC236}">
                  <a16:creationId xmlns:a16="http://schemas.microsoft.com/office/drawing/2014/main" id="{BF6BEC37-AB83-1477-9083-65764F536FB0}"/>
                </a:ext>
              </a:extLst>
            </p:cNvPr>
            <p:cNvCxnSpPr>
              <a:cxnSpLocks/>
              <a:stCxn id="74" idx="3"/>
              <a:endCxn id="78" idx="1"/>
            </p:cNvCxnSpPr>
            <p:nvPr/>
          </p:nvCxnSpPr>
          <p:spPr>
            <a:xfrm>
              <a:off x="4296409" y="5231942"/>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9" name="Straight Arrow Connector 98">
              <a:extLst>
                <a:ext uri="{FF2B5EF4-FFF2-40B4-BE49-F238E27FC236}">
                  <a16:creationId xmlns:a16="http://schemas.microsoft.com/office/drawing/2014/main" id="{2F0A4694-2D8E-6116-9D16-AE9352B152D4}"/>
                </a:ext>
              </a:extLst>
            </p:cNvPr>
            <p:cNvCxnSpPr>
              <a:cxnSpLocks/>
              <a:stCxn id="75" idx="3"/>
              <a:endCxn id="79" idx="1"/>
            </p:cNvCxnSpPr>
            <p:nvPr/>
          </p:nvCxnSpPr>
          <p:spPr>
            <a:xfrm flipV="1">
              <a:off x="6881464" y="2325144"/>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B40AB30E-58B2-8CB2-B1FD-F09A27C32246}"/>
                </a:ext>
              </a:extLst>
            </p:cNvPr>
            <p:cNvCxnSpPr>
              <a:cxnSpLocks/>
              <a:stCxn id="76" idx="3"/>
              <a:endCxn id="80" idx="1"/>
            </p:cNvCxnSpPr>
            <p:nvPr/>
          </p:nvCxnSpPr>
          <p:spPr>
            <a:xfrm flipV="1">
              <a:off x="6881464" y="3294078"/>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E0AFA3E2-E15B-688A-91B4-3217FFD96D36}"/>
                </a:ext>
              </a:extLst>
            </p:cNvPr>
            <p:cNvCxnSpPr>
              <a:cxnSpLocks/>
              <a:stCxn id="77" idx="3"/>
              <a:endCxn id="81" idx="1"/>
            </p:cNvCxnSpPr>
            <p:nvPr/>
          </p:nvCxnSpPr>
          <p:spPr>
            <a:xfrm flipV="1">
              <a:off x="6881464" y="4263008"/>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2" name="Straight Arrow Connector 101">
              <a:extLst>
                <a:ext uri="{FF2B5EF4-FFF2-40B4-BE49-F238E27FC236}">
                  <a16:creationId xmlns:a16="http://schemas.microsoft.com/office/drawing/2014/main" id="{C04DBE67-F523-3CA6-CDB0-1956D3CA674A}"/>
                </a:ext>
              </a:extLst>
            </p:cNvPr>
            <p:cNvCxnSpPr>
              <a:cxnSpLocks/>
              <a:stCxn id="78" idx="3"/>
              <a:endCxn id="82" idx="1"/>
            </p:cNvCxnSpPr>
            <p:nvPr/>
          </p:nvCxnSpPr>
          <p:spPr>
            <a:xfrm flipV="1">
              <a:off x="6881464" y="5231941"/>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3" name="Straight Arrow Connector 102">
              <a:extLst>
                <a:ext uri="{FF2B5EF4-FFF2-40B4-BE49-F238E27FC236}">
                  <a16:creationId xmlns:a16="http://schemas.microsoft.com/office/drawing/2014/main" id="{E2EDC778-3DB3-BDCE-7E53-DFEABD77A8D6}"/>
                </a:ext>
              </a:extLst>
            </p:cNvPr>
            <p:cNvCxnSpPr>
              <a:cxnSpLocks/>
              <a:stCxn id="79" idx="3"/>
              <a:endCxn id="83" idx="1"/>
            </p:cNvCxnSpPr>
            <p:nvPr/>
          </p:nvCxnSpPr>
          <p:spPr>
            <a:xfrm>
              <a:off x="9466519" y="2325144"/>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4" name="Straight Arrow Connector 103">
              <a:extLst>
                <a:ext uri="{FF2B5EF4-FFF2-40B4-BE49-F238E27FC236}">
                  <a16:creationId xmlns:a16="http://schemas.microsoft.com/office/drawing/2014/main" id="{8B9E6692-E1F7-FA03-76E0-B9CC73B4AAF3}"/>
                </a:ext>
              </a:extLst>
            </p:cNvPr>
            <p:cNvCxnSpPr>
              <a:cxnSpLocks/>
              <a:stCxn id="80" idx="3"/>
              <a:endCxn id="84" idx="1"/>
            </p:cNvCxnSpPr>
            <p:nvPr/>
          </p:nvCxnSpPr>
          <p:spPr>
            <a:xfrm>
              <a:off x="9466519" y="3294078"/>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1E164F3E-6E6D-926D-4659-B8EA3111ACC3}"/>
                </a:ext>
              </a:extLst>
            </p:cNvPr>
            <p:cNvCxnSpPr>
              <a:cxnSpLocks/>
              <a:stCxn id="81" idx="3"/>
              <a:endCxn id="85" idx="1"/>
            </p:cNvCxnSpPr>
            <p:nvPr/>
          </p:nvCxnSpPr>
          <p:spPr>
            <a:xfrm>
              <a:off x="9466519" y="4263008"/>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6" name="Straight Arrow Connector 105">
              <a:extLst>
                <a:ext uri="{FF2B5EF4-FFF2-40B4-BE49-F238E27FC236}">
                  <a16:creationId xmlns:a16="http://schemas.microsoft.com/office/drawing/2014/main" id="{3CF18C60-A0C6-14EA-3D88-085AE90DCAA7}"/>
                </a:ext>
              </a:extLst>
            </p:cNvPr>
            <p:cNvCxnSpPr>
              <a:cxnSpLocks/>
              <a:stCxn id="82" idx="3"/>
              <a:endCxn id="86" idx="1"/>
            </p:cNvCxnSpPr>
            <p:nvPr/>
          </p:nvCxnSpPr>
          <p:spPr>
            <a:xfrm>
              <a:off x="9466519" y="5231941"/>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631251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123</TotalTime>
  <Words>520</Words>
  <Application>Microsoft Macintosh PowerPoint</Application>
  <PresentationFormat>Widescreen</PresentationFormat>
  <Paragraphs>37</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Megan Herchold</cp:lastModifiedBy>
  <cp:revision>20</cp:revision>
  <dcterms:created xsi:type="dcterms:W3CDTF">2024-06-23T02:36:30Z</dcterms:created>
  <dcterms:modified xsi:type="dcterms:W3CDTF">2024-07-13T18:58:38Z</dcterms:modified>
</cp:coreProperties>
</file>