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10" r:id="rId3"/>
    <p:sldId id="409"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CB4F44"/>
    <a:srgbClr val="CB3F59"/>
    <a:srgbClr val="CB3CAD"/>
    <a:srgbClr val="299873"/>
    <a:srgbClr val="F2AA00"/>
    <a:srgbClr val="00C3C5"/>
    <a:srgbClr val="F2E09F"/>
    <a:srgbClr val="C16831"/>
    <a:srgbClr val="003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20" autoAdjust="0"/>
    <p:restoredTop sz="96058"/>
  </p:normalViewPr>
  <p:slideViewPr>
    <p:cSldViewPr snapToGrid="0" snapToObjects="1">
      <p:cViewPr varScale="1">
        <p:scale>
          <a:sx n="81" d="100"/>
          <a:sy n="81" d="100"/>
        </p:scale>
        <p:origin x="133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Blank+4x4+Matrix+Diagram+Template-powerpoint-12113&amp;lpa=Blank+4x4+Matrix+Diagram+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FFC000">
                  <a:alpha val="60000"/>
                </a:srgbClr>
              </a:gs>
              <a:gs pos="56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4x4 Matrix Diagram Template</a:t>
            </a:r>
            <a:endParaRPr lang="en-US" sz="32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71745"/>
            <a:ext cx="4367633" cy="4011098"/>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for in-depth analysis and comprehensive comparison of multiple variables, perfect for strategic planning, performance evaluation, and detailed presentations.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offers a versatile 4x4 grid layout in PowerPoint, allowing for extensive customization with editable sections, color schemes, and the integration of visual aids to enhance clarity and impact.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l="1360" t="9720" r="1785" b="3647"/>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41" name="TextBox 40">
            <a:extLst>
              <a:ext uri="{FF2B5EF4-FFF2-40B4-BE49-F238E27FC236}">
                <a16:creationId xmlns:a16="http://schemas.microsoft.com/office/drawing/2014/main" id="{5C99B0E9-3D29-90EA-F0F7-BDAA979A67AA}"/>
              </a:ext>
            </a:extLst>
          </p:cNvPr>
          <p:cNvSpPr txBox="1"/>
          <p:nvPr/>
        </p:nvSpPr>
        <p:spPr>
          <a:xfrm>
            <a:off x="2442502"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
        <p:nvSpPr>
          <p:cNvPr id="15" name="Rectangle 14">
            <a:extLst>
              <a:ext uri="{FF2B5EF4-FFF2-40B4-BE49-F238E27FC236}">
                <a16:creationId xmlns:a16="http://schemas.microsoft.com/office/drawing/2014/main" id="{2D48D181-EED1-654C-42E7-CF9258342C16}"/>
              </a:ext>
            </a:extLst>
          </p:cNvPr>
          <p:cNvSpPr/>
          <p:nvPr/>
        </p:nvSpPr>
        <p:spPr>
          <a:xfrm>
            <a:off x="2671465" y="1512340"/>
            <a:ext cx="1935087"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7426238" y="1512340"/>
            <a:ext cx="1935087"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5045619" y="1512340"/>
            <a:ext cx="1935087"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543169" y="583750"/>
            <a:ext cx="2223804"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7297942" y="583750"/>
            <a:ext cx="2223804"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917323" y="583750"/>
            <a:ext cx="2223804"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45" name="Rectangle 44">
            <a:extLst>
              <a:ext uri="{FF2B5EF4-FFF2-40B4-BE49-F238E27FC236}">
                <a16:creationId xmlns:a16="http://schemas.microsoft.com/office/drawing/2014/main" id="{306154AE-208C-17E0-11DA-3CE39A8BE104}"/>
              </a:ext>
            </a:extLst>
          </p:cNvPr>
          <p:cNvSpPr/>
          <p:nvPr/>
        </p:nvSpPr>
        <p:spPr>
          <a:xfrm>
            <a:off x="4763987" y="1512339"/>
            <a:ext cx="42765"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9516015" y="1512339"/>
            <a:ext cx="42765"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7144608" y="1512339"/>
            <a:ext cx="42765"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6" name="Rectangle 5">
            <a:extLst>
              <a:ext uri="{FF2B5EF4-FFF2-40B4-BE49-F238E27FC236}">
                <a16:creationId xmlns:a16="http://schemas.microsoft.com/office/drawing/2014/main" id="{66D8DE84-7147-D0F2-66A1-D22979DB4539}"/>
              </a:ext>
            </a:extLst>
          </p:cNvPr>
          <p:cNvSpPr/>
          <p:nvPr/>
        </p:nvSpPr>
        <p:spPr>
          <a:xfrm>
            <a:off x="9801655" y="1515725"/>
            <a:ext cx="1935087"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 name="Round Same Side Corner Rectangle 8">
            <a:extLst>
              <a:ext uri="{FF2B5EF4-FFF2-40B4-BE49-F238E27FC236}">
                <a16:creationId xmlns:a16="http://schemas.microsoft.com/office/drawing/2014/main" id="{B07B1BDD-7025-96C1-97B8-A9D85E1D0E6D}"/>
              </a:ext>
            </a:extLst>
          </p:cNvPr>
          <p:cNvSpPr/>
          <p:nvPr/>
        </p:nvSpPr>
        <p:spPr>
          <a:xfrm>
            <a:off x="9673359" y="587135"/>
            <a:ext cx="2223804" cy="928590"/>
          </a:xfrm>
          <a:prstGeom prst="round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34" name="Rectangle 33">
            <a:extLst>
              <a:ext uri="{FF2B5EF4-FFF2-40B4-BE49-F238E27FC236}">
                <a16:creationId xmlns:a16="http://schemas.microsoft.com/office/drawing/2014/main" id="{6A2865AB-55F8-9F0B-2A12-FECAAC05F20F}"/>
              </a:ext>
            </a:extLst>
          </p:cNvPr>
          <p:cNvSpPr/>
          <p:nvPr/>
        </p:nvSpPr>
        <p:spPr>
          <a:xfrm>
            <a:off x="2399468" y="4283040"/>
            <a:ext cx="9792529" cy="982136"/>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399470" y="2993051"/>
            <a:ext cx="9792529" cy="982136"/>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399469" y="1737689"/>
            <a:ext cx="9792529" cy="982136"/>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780279" y="1177309"/>
            <a:ext cx="1153287" cy="2085114"/>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352320" y="1845289"/>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780271" y="2450144"/>
            <a:ext cx="1153287" cy="2085107"/>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352319" y="3118121"/>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780272" y="3722976"/>
            <a:ext cx="1153287" cy="2085109"/>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352318" y="439095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42" name="Rectangle 41">
            <a:extLst>
              <a:ext uri="{FF2B5EF4-FFF2-40B4-BE49-F238E27FC236}">
                <a16:creationId xmlns:a16="http://schemas.microsoft.com/office/drawing/2014/main" id="{B04E8034-5B8F-1378-9F62-F66658C58F1E}"/>
              </a:ext>
            </a:extLst>
          </p:cNvPr>
          <p:cNvSpPr/>
          <p:nvPr/>
        </p:nvSpPr>
        <p:spPr>
          <a:xfrm>
            <a:off x="2410227" y="2796509"/>
            <a:ext cx="9792529" cy="33925"/>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399470" y="4059140"/>
            <a:ext cx="9792529" cy="33925"/>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399467" y="5344705"/>
            <a:ext cx="9792529" cy="33925"/>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F8FDD952-9971-A911-934D-921A40423B37}"/>
              </a:ext>
            </a:extLst>
          </p:cNvPr>
          <p:cNvSpPr/>
          <p:nvPr/>
        </p:nvSpPr>
        <p:spPr>
          <a:xfrm>
            <a:off x="2543169"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0" name="Rectangle 29">
            <a:extLst>
              <a:ext uri="{FF2B5EF4-FFF2-40B4-BE49-F238E27FC236}">
                <a16:creationId xmlns:a16="http://schemas.microsoft.com/office/drawing/2014/main" id="{934F927E-D464-956B-0B38-2678E2B4CC69}"/>
              </a:ext>
            </a:extLst>
          </p:cNvPr>
          <p:cNvSpPr/>
          <p:nvPr/>
        </p:nvSpPr>
        <p:spPr>
          <a:xfrm>
            <a:off x="4917323"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7" name="Rectangle 36">
            <a:extLst>
              <a:ext uri="{FF2B5EF4-FFF2-40B4-BE49-F238E27FC236}">
                <a16:creationId xmlns:a16="http://schemas.microsoft.com/office/drawing/2014/main" id="{3FC12E81-7DB4-180B-9A38-C8ECEF84BFF8}"/>
              </a:ext>
            </a:extLst>
          </p:cNvPr>
          <p:cNvSpPr/>
          <p:nvPr/>
        </p:nvSpPr>
        <p:spPr>
          <a:xfrm>
            <a:off x="7297942"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12" name="Rectangle 11">
            <a:extLst>
              <a:ext uri="{FF2B5EF4-FFF2-40B4-BE49-F238E27FC236}">
                <a16:creationId xmlns:a16="http://schemas.microsoft.com/office/drawing/2014/main" id="{E533115E-1646-D655-A6E1-4861AE95A900}"/>
              </a:ext>
            </a:extLst>
          </p:cNvPr>
          <p:cNvSpPr/>
          <p:nvPr/>
        </p:nvSpPr>
        <p:spPr>
          <a:xfrm>
            <a:off x="2543169"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13" name="Rectangle 12">
            <a:extLst>
              <a:ext uri="{FF2B5EF4-FFF2-40B4-BE49-F238E27FC236}">
                <a16:creationId xmlns:a16="http://schemas.microsoft.com/office/drawing/2014/main" id="{8C26B9EA-453C-3204-98BE-434FED9D36B5}"/>
              </a:ext>
            </a:extLst>
          </p:cNvPr>
          <p:cNvSpPr/>
          <p:nvPr/>
        </p:nvSpPr>
        <p:spPr>
          <a:xfrm>
            <a:off x="4917323"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14" name="Rectangle 13">
            <a:extLst>
              <a:ext uri="{FF2B5EF4-FFF2-40B4-BE49-F238E27FC236}">
                <a16:creationId xmlns:a16="http://schemas.microsoft.com/office/drawing/2014/main" id="{929C1E0A-FCC6-AC23-EBEE-F7290AFE367F}"/>
              </a:ext>
            </a:extLst>
          </p:cNvPr>
          <p:cNvSpPr/>
          <p:nvPr/>
        </p:nvSpPr>
        <p:spPr>
          <a:xfrm>
            <a:off x="7297942"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4" name="Rectangle 23">
            <a:extLst>
              <a:ext uri="{FF2B5EF4-FFF2-40B4-BE49-F238E27FC236}">
                <a16:creationId xmlns:a16="http://schemas.microsoft.com/office/drawing/2014/main" id="{553C9633-559B-BD83-08DA-B7DC2596B9AB}"/>
              </a:ext>
            </a:extLst>
          </p:cNvPr>
          <p:cNvSpPr/>
          <p:nvPr/>
        </p:nvSpPr>
        <p:spPr>
          <a:xfrm>
            <a:off x="2543169"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5" name="Rectangle 24">
            <a:extLst>
              <a:ext uri="{FF2B5EF4-FFF2-40B4-BE49-F238E27FC236}">
                <a16:creationId xmlns:a16="http://schemas.microsoft.com/office/drawing/2014/main" id="{3991D900-D901-334F-F527-CA42523E4E6F}"/>
              </a:ext>
            </a:extLst>
          </p:cNvPr>
          <p:cNvSpPr/>
          <p:nvPr/>
        </p:nvSpPr>
        <p:spPr>
          <a:xfrm>
            <a:off x="4917323"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6" name="Rectangle 25">
            <a:extLst>
              <a:ext uri="{FF2B5EF4-FFF2-40B4-BE49-F238E27FC236}">
                <a16:creationId xmlns:a16="http://schemas.microsoft.com/office/drawing/2014/main" id="{C76F0AA6-06C1-ED32-F30D-7A6E158C5F0D}"/>
              </a:ext>
            </a:extLst>
          </p:cNvPr>
          <p:cNvSpPr/>
          <p:nvPr/>
        </p:nvSpPr>
        <p:spPr>
          <a:xfrm>
            <a:off x="7297942"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1" name="Rectangle 20">
            <a:extLst>
              <a:ext uri="{FF2B5EF4-FFF2-40B4-BE49-F238E27FC236}">
                <a16:creationId xmlns:a16="http://schemas.microsoft.com/office/drawing/2014/main" id="{BB40A674-457E-39F9-0E9C-43189D959D65}"/>
              </a:ext>
            </a:extLst>
          </p:cNvPr>
          <p:cNvSpPr/>
          <p:nvPr/>
        </p:nvSpPr>
        <p:spPr>
          <a:xfrm>
            <a:off x="9673359" y="164573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2" name="Rectangle 31">
            <a:extLst>
              <a:ext uri="{FF2B5EF4-FFF2-40B4-BE49-F238E27FC236}">
                <a16:creationId xmlns:a16="http://schemas.microsoft.com/office/drawing/2014/main" id="{3C30187E-90E8-0E8B-73EC-7CA1B7F0DAA2}"/>
              </a:ext>
            </a:extLst>
          </p:cNvPr>
          <p:cNvSpPr/>
          <p:nvPr/>
        </p:nvSpPr>
        <p:spPr>
          <a:xfrm>
            <a:off x="9673359" y="291856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9" name="Rectangle 38">
            <a:extLst>
              <a:ext uri="{FF2B5EF4-FFF2-40B4-BE49-F238E27FC236}">
                <a16:creationId xmlns:a16="http://schemas.microsoft.com/office/drawing/2014/main" id="{4F821A3C-EA2F-6C26-6450-3E62656C2BF9}"/>
              </a:ext>
            </a:extLst>
          </p:cNvPr>
          <p:cNvSpPr/>
          <p:nvPr/>
        </p:nvSpPr>
        <p:spPr>
          <a:xfrm>
            <a:off x="9673359" y="419139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48" name="Rectangle 47">
            <a:extLst>
              <a:ext uri="{FF2B5EF4-FFF2-40B4-BE49-F238E27FC236}">
                <a16:creationId xmlns:a16="http://schemas.microsoft.com/office/drawing/2014/main" id="{2CFF0810-8073-B7BA-FA9F-BDA90A95AC80}"/>
              </a:ext>
            </a:extLst>
          </p:cNvPr>
          <p:cNvSpPr/>
          <p:nvPr/>
        </p:nvSpPr>
        <p:spPr>
          <a:xfrm>
            <a:off x="11891432" y="1515724"/>
            <a:ext cx="42765"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399468" y="5549860"/>
            <a:ext cx="9792529" cy="982136"/>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780272" y="4989796"/>
            <a:ext cx="1153287" cy="2085109"/>
          </a:xfrm>
          <a:prstGeom prst="round2SameRect">
            <a:avLst>
              <a:gd name="adj1" fmla="val 10417"/>
              <a:gd name="adj2" fmla="val 0"/>
            </a:avLst>
          </a:prstGeom>
          <a:solidFill>
            <a:srgbClr val="CB3F5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352318" y="565777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63" name="Rectangle 62">
            <a:extLst>
              <a:ext uri="{FF2B5EF4-FFF2-40B4-BE49-F238E27FC236}">
                <a16:creationId xmlns:a16="http://schemas.microsoft.com/office/drawing/2014/main" id="{FA81DCE8-7AF7-5387-5E0E-8A604AF84841}"/>
              </a:ext>
            </a:extLst>
          </p:cNvPr>
          <p:cNvSpPr/>
          <p:nvPr/>
        </p:nvSpPr>
        <p:spPr>
          <a:xfrm>
            <a:off x="2399467" y="6611525"/>
            <a:ext cx="9792529" cy="33925"/>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EF05BBFD-E6A8-2E67-4763-F1E814F27C5E}"/>
              </a:ext>
            </a:extLst>
          </p:cNvPr>
          <p:cNvSpPr/>
          <p:nvPr/>
        </p:nvSpPr>
        <p:spPr>
          <a:xfrm>
            <a:off x="2543169"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71" name="Rectangle 70">
            <a:extLst>
              <a:ext uri="{FF2B5EF4-FFF2-40B4-BE49-F238E27FC236}">
                <a16:creationId xmlns:a16="http://schemas.microsoft.com/office/drawing/2014/main" id="{7196F44B-92A8-7DC3-D2CE-FA9660EAEFA8}"/>
              </a:ext>
            </a:extLst>
          </p:cNvPr>
          <p:cNvSpPr/>
          <p:nvPr/>
        </p:nvSpPr>
        <p:spPr>
          <a:xfrm>
            <a:off x="4917323"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72" name="Rectangle 71">
            <a:extLst>
              <a:ext uri="{FF2B5EF4-FFF2-40B4-BE49-F238E27FC236}">
                <a16:creationId xmlns:a16="http://schemas.microsoft.com/office/drawing/2014/main" id="{19549CB1-CEA1-2A4B-11AC-AEF3786DB22D}"/>
              </a:ext>
            </a:extLst>
          </p:cNvPr>
          <p:cNvSpPr/>
          <p:nvPr/>
        </p:nvSpPr>
        <p:spPr>
          <a:xfrm>
            <a:off x="7297942"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75" name="Rectangle 74">
            <a:extLst>
              <a:ext uri="{FF2B5EF4-FFF2-40B4-BE49-F238E27FC236}">
                <a16:creationId xmlns:a16="http://schemas.microsoft.com/office/drawing/2014/main" id="{8D212FE3-1117-1599-BE9A-2EA6336FAFB9}"/>
              </a:ext>
            </a:extLst>
          </p:cNvPr>
          <p:cNvSpPr/>
          <p:nvPr/>
        </p:nvSpPr>
        <p:spPr>
          <a:xfrm>
            <a:off x="9673359" y="545821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Tree>
    <p:extLst>
      <p:ext uri="{BB962C8B-B14F-4D97-AF65-F5344CB8AC3E}">
        <p14:creationId xmlns:p14="http://schemas.microsoft.com/office/powerpoint/2010/main" val="328031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11" name="TextBox 10">
            <a:extLst>
              <a:ext uri="{FF2B5EF4-FFF2-40B4-BE49-F238E27FC236}">
                <a16:creationId xmlns:a16="http://schemas.microsoft.com/office/drawing/2014/main" id="{4749EEE0-3542-80EF-246D-E3AC8400022A}"/>
              </a:ext>
            </a:extLst>
          </p:cNvPr>
          <p:cNvSpPr txBox="1"/>
          <p:nvPr/>
        </p:nvSpPr>
        <p:spPr>
          <a:xfrm>
            <a:off x="261170" y="851432"/>
            <a:ext cx="2085108" cy="553998"/>
          </a:xfrm>
          <a:prstGeom prst="rect">
            <a:avLst/>
          </a:prstGeom>
          <a:noFill/>
        </p:spPr>
        <p:txBody>
          <a:bodyPr wrap="square" rtlCol="0" anchor="ctr" anchorCtr="0">
            <a:spAutoFit/>
          </a:bodyPr>
          <a:lstStyle/>
          <a:p>
            <a:r>
              <a:rPr lang="en-US" sz="3000" spc="300" dirty="0">
                <a:solidFill>
                  <a:srgbClr val="001033"/>
                </a:solidFill>
                <a:latin typeface="Courier" pitchFamily="2" charset="0"/>
              </a:rPr>
              <a:t>example</a:t>
            </a:r>
          </a:p>
        </p:txBody>
      </p:sp>
      <p:sp>
        <p:nvSpPr>
          <p:cNvPr id="41" name="TextBox 40">
            <a:extLst>
              <a:ext uri="{FF2B5EF4-FFF2-40B4-BE49-F238E27FC236}">
                <a16:creationId xmlns:a16="http://schemas.microsoft.com/office/drawing/2014/main" id="{5C99B0E9-3D29-90EA-F0F7-BDAA979A67AA}"/>
              </a:ext>
            </a:extLst>
          </p:cNvPr>
          <p:cNvSpPr txBox="1"/>
          <p:nvPr/>
        </p:nvSpPr>
        <p:spPr>
          <a:xfrm>
            <a:off x="2442502"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
        <p:nvSpPr>
          <p:cNvPr id="15" name="Rectangle 14">
            <a:extLst>
              <a:ext uri="{FF2B5EF4-FFF2-40B4-BE49-F238E27FC236}">
                <a16:creationId xmlns:a16="http://schemas.microsoft.com/office/drawing/2014/main" id="{2D48D181-EED1-654C-42E7-CF9258342C16}"/>
              </a:ext>
            </a:extLst>
          </p:cNvPr>
          <p:cNvSpPr/>
          <p:nvPr/>
        </p:nvSpPr>
        <p:spPr>
          <a:xfrm>
            <a:off x="2671465" y="1512340"/>
            <a:ext cx="1935087"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7426238" y="1512340"/>
            <a:ext cx="1935087"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5045619" y="1512340"/>
            <a:ext cx="1935087"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543169" y="583750"/>
            <a:ext cx="2223804"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Infrastructure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7297942" y="583750"/>
            <a:ext cx="2223804"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Innovation</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917323" y="583750"/>
            <a:ext cx="2223804"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Customer Experience</a:t>
            </a:r>
          </a:p>
        </p:txBody>
      </p:sp>
      <p:sp>
        <p:nvSpPr>
          <p:cNvPr id="45" name="Rectangle 44">
            <a:extLst>
              <a:ext uri="{FF2B5EF4-FFF2-40B4-BE49-F238E27FC236}">
                <a16:creationId xmlns:a16="http://schemas.microsoft.com/office/drawing/2014/main" id="{306154AE-208C-17E0-11DA-3CE39A8BE104}"/>
              </a:ext>
            </a:extLst>
          </p:cNvPr>
          <p:cNvSpPr/>
          <p:nvPr/>
        </p:nvSpPr>
        <p:spPr>
          <a:xfrm>
            <a:off x="4763987" y="1512339"/>
            <a:ext cx="42765"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9516015" y="1512339"/>
            <a:ext cx="42765"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7144608" y="1512339"/>
            <a:ext cx="42765"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6" name="Rectangle 5">
            <a:extLst>
              <a:ext uri="{FF2B5EF4-FFF2-40B4-BE49-F238E27FC236}">
                <a16:creationId xmlns:a16="http://schemas.microsoft.com/office/drawing/2014/main" id="{66D8DE84-7147-D0F2-66A1-D22979DB4539}"/>
              </a:ext>
            </a:extLst>
          </p:cNvPr>
          <p:cNvSpPr/>
          <p:nvPr/>
        </p:nvSpPr>
        <p:spPr>
          <a:xfrm>
            <a:off x="9801655" y="1515725"/>
            <a:ext cx="1935087"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 name="Round Same Side Corner Rectangle 8">
            <a:extLst>
              <a:ext uri="{FF2B5EF4-FFF2-40B4-BE49-F238E27FC236}">
                <a16:creationId xmlns:a16="http://schemas.microsoft.com/office/drawing/2014/main" id="{B07B1BDD-7025-96C1-97B8-A9D85E1D0E6D}"/>
              </a:ext>
            </a:extLst>
          </p:cNvPr>
          <p:cNvSpPr/>
          <p:nvPr/>
        </p:nvSpPr>
        <p:spPr>
          <a:xfrm>
            <a:off x="9673359" y="587135"/>
            <a:ext cx="2223804" cy="928590"/>
          </a:xfrm>
          <a:prstGeom prst="round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Regulatory Compliance</a:t>
            </a:r>
          </a:p>
        </p:txBody>
      </p:sp>
      <p:sp>
        <p:nvSpPr>
          <p:cNvPr id="34" name="Rectangle 33">
            <a:extLst>
              <a:ext uri="{FF2B5EF4-FFF2-40B4-BE49-F238E27FC236}">
                <a16:creationId xmlns:a16="http://schemas.microsoft.com/office/drawing/2014/main" id="{6A2865AB-55F8-9F0B-2A12-FECAAC05F20F}"/>
              </a:ext>
            </a:extLst>
          </p:cNvPr>
          <p:cNvSpPr/>
          <p:nvPr/>
        </p:nvSpPr>
        <p:spPr>
          <a:xfrm>
            <a:off x="2399468" y="4283040"/>
            <a:ext cx="9792529" cy="982136"/>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399470" y="2993051"/>
            <a:ext cx="9792529" cy="982136"/>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399469" y="1737689"/>
            <a:ext cx="9792529" cy="982136"/>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780279" y="1177309"/>
            <a:ext cx="1153287" cy="2085114"/>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352320" y="1845289"/>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Goals</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780271" y="2450144"/>
            <a:ext cx="1153287" cy="2085107"/>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352319" y="3118121"/>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Challenges</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780272" y="3722976"/>
            <a:ext cx="1153287" cy="2085109"/>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352318" y="439095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Strategies</a:t>
            </a:r>
          </a:p>
        </p:txBody>
      </p:sp>
      <p:sp>
        <p:nvSpPr>
          <p:cNvPr id="42" name="Rectangle 41">
            <a:extLst>
              <a:ext uri="{FF2B5EF4-FFF2-40B4-BE49-F238E27FC236}">
                <a16:creationId xmlns:a16="http://schemas.microsoft.com/office/drawing/2014/main" id="{B04E8034-5B8F-1378-9F62-F66658C58F1E}"/>
              </a:ext>
            </a:extLst>
          </p:cNvPr>
          <p:cNvSpPr/>
          <p:nvPr/>
        </p:nvSpPr>
        <p:spPr>
          <a:xfrm>
            <a:off x="2410227" y="2796509"/>
            <a:ext cx="9792529" cy="33925"/>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399470" y="4059140"/>
            <a:ext cx="9792529" cy="33925"/>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399467" y="5344705"/>
            <a:ext cx="9792529" cy="33925"/>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F8FDD952-9971-A911-934D-921A40423B37}"/>
              </a:ext>
            </a:extLst>
          </p:cNvPr>
          <p:cNvSpPr/>
          <p:nvPr/>
        </p:nvSpPr>
        <p:spPr>
          <a:xfrm>
            <a:off x="2543169"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Expand charging network to 500 stations by 20XX</a:t>
            </a:r>
          </a:p>
        </p:txBody>
      </p:sp>
      <p:sp>
        <p:nvSpPr>
          <p:cNvPr id="30" name="Rectangle 29">
            <a:extLst>
              <a:ext uri="{FF2B5EF4-FFF2-40B4-BE49-F238E27FC236}">
                <a16:creationId xmlns:a16="http://schemas.microsoft.com/office/drawing/2014/main" id="{934F927E-D464-956B-0B38-2678E2B4CC69}"/>
              </a:ext>
            </a:extLst>
          </p:cNvPr>
          <p:cNvSpPr/>
          <p:nvPr/>
        </p:nvSpPr>
        <p:spPr>
          <a:xfrm>
            <a:off x="4917323"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Achieve a customer satisfaction score of over 85%</a:t>
            </a:r>
          </a:p>
        </p:txBody>
      </p:sp>
      <p:sp>
        <p:nvSpPr>
          <p:cNvPr id="37" name="Rectangle 36">
            <a:extLst>
              <a:ext uri="{FF2B5EF4-FFF2-40B4-BE49-F238E27FC236}">
                <a16:creationId xmlns:a16="http://schemas.microsoft.com/office/drawing/2014/main" id="{3FC12E81-7DB4-180B-9A38-C8ECEF84BFF8}"/>
              </a:ext>
            </a:extLst>
          </p:cNvPr>
          <p:cNvSpPr/>
          <p:nvPr/>
        </p:nvSpPr>
        <p:spPr>
          <a:xfrm>
            <a:off x="7297942"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Develop two new patented technologies in EV charging by 20XX</a:t>
            </a:r>
          </a:p>
        </p:txBody>
      </p:sp>
      <p:sp>
        <p:nvSpPr>
          <p:cNvPr id="12" name="Rectangle 11">
            <a:extLst>
              <a:ext uri="{FF2B5EF4-FFF2-40B4-BE49-F238E27FC236}">
                <a16:creationId xmlns:a16="http://schemas.microsoft.com/office/drawing/2014/main" id="{E533115E-1646-D655-A6E1-4861AE95A900}"/>
              </a:ext>
            </a:extLst>
          </p:cNvPr>
          <p:cNvSpPr/>
          <p:nvPr/>
        </p:nvSpPr>
        <p:spPr>
          <a:xfrm>
            <a:off x="2543169"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Logistical difficulties in rural and underserved urban areas</a:t>
            </a:r>
          </a:p>
        </p:txBody>
      </p:sp>
      <p:sp>
        <p:nvSpPr>
          <p:cNvPr id="13" name="Rectangle 12">
            <a:extLst>
              <a:ext uri="{FF2B5EF4-FFF2-40B4-BE49-F238E27FC236}">
                <a16:creationId xmlns:a16="http://schemas.microsoft.com/office/drawing/2014/main" id="{8C26B9EA-453C-3204-98BE-434FED9D36B5}"/>
              </a:ext>
            </a:extLst>
          </p:cNvPr>
          <p:cNvSpPr/>
          <p:nvPr/>
        </p:nvSpPr>
        <p:spPr>
          <a:xfrm>
            <a:off x="4917323"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Inconsistent service experiences across locations</a:t>
            </a:r>
          </a:p>
        </p:txBody>
      </p:sp>
      <p:sp>
        <p:nvSpPr>
          <p:cNvPr id="14" name="Rectangle 13">
            <a:extLst>
              <a:ext uri="{FF2B5EF4-FFF2-40B4-BE49-F238E27FC236}">
                <a16:creationId xmlns:a16="http://schemas.microsoft.com/office/drawing/2014/main" id="{929C1E0A-FCC6-AC23-EBEE-F7290AFE367F}"/>
              </a:ext>
            </a:extLst>
          </p:cNvPr>
          <p:cNvSpPr/>
          <p:nvPr/>
        </p:nvSpPr>
        <p:spPr>
          <a:xfrm>
            <a:off x="7297942"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High R&amp;D costs and fast-paced technological advancements</a:t>
            </a:r>
          </a:p>
        </p:txBody>
      </p:sp>
      <p:sp>
        <p:nvSpPr>
          <p:cNvPr id="24" name="Rectangle 23">
            <a:extLst>
              <a:ext uri="{FF2B5EF4-FFF2-40B4-BE49-F238E27FC236}">
                <a16:creationId xmlns:a16="http://schemas.microsoft.com/office/drawing/2014/main" id="{553C9633-559B-BD83-08DA-B7DC2596B9AB}"/>
              </a:ext>
            </a:extLst>
          </p:cNvPr>
          <p:cNvSpPr/>
          <p:nvPr/>
        </p:nvSpPr>
        <p:spPr>
          <a:xfrm>
            <a:off x="2543169"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Partner with local governments and businesses for site acquisitions</a:t>
            </a:r>
          </a:p>
        </p:txBody>
      </p:sp>
      <p:sp>
        <p:nvSpPr>
          <p:cNvPr id="25" name="Rectangle 24">
            <a:extLst>
              <a:ext uri="{FF2B5EF4-FFF2-40B4-BE49-F238E27FC236}">
                <a16:creationId xmlns:a16="http://schemas.microsoft.com/office/drawing/2014/main" id="{3991D900-D901-334F-F527-CA42523E4E6F}"/>
              </a:ext>
            </a:extLst>
          </p:cNvPr>
          <p:cNvSpPr/>
          <p:nvPr/>
        </p:nvSpPr>
        <p:spPr>
          <a:xfrm>
            <a:off x="4917323"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Standardize training and implement quality control measures</a:t>
            </a:r>
          </a:p>
        </p:txBody>
      </p:sp>
      <p:sp>
        <p:nvSpPr>
          <p:cNvPr id="26" name="Rectangle 25">
            <a:extLst>
              <a:ext uri="{FF2B5EF4-FFF2-40B4-BE49-F238E27FC236}">
                <a16:creationId xmlns:a16="http://schemas.microsoft.com/office/drawing/2014/main" id="{C76F0AA6-06C1-ED32-F30D-7A6E158C5F0D}"/>
              </a:ext>
            </a:extLst>
          </p:cNvPr>
          <p:cNvSpPr/>
          <p:nvPr/>
        </p:nvSpPr>
        <p:spPr>
          <a:xfrm>
            <a:off x="7297942"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Increase investment in R&amp;D and collaborate with tech startups</a:t>
            </a:r>
          </a:p>
        </p:txBody>
      </p:sp>
      <p:sp>
        <p:nvSpPr>
          <p:cNvPr id="21" name="Rectangle 20">
            <a:extLst>
              <a:ext uri="{FF2B5EF4-FFF2-40B4-BE49-F238E27FC236}">
                <a16:creationId xmlns:a16="http://schemas.microsoft.com/office/drawing/2014/main" id="{BB40A674-457E-39F9-0E9C-43189D959D65}"/>
              </a:ext>
            </a:extLst>
          </p:cNvPr>
          <p:cNvSpPr/>
          <p:nvPr/>
        </p:nvSpPr>
        <p:spPr>
          <a:xfrm>
            <a:off x="9673359" y="164573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Ensure 100% compliance with all regional EV charging regulations</a:t>
            </a:r>
          </a:p>
        </p:txBody>
      </p:sp>
      <p:sp>
        <p:nvSpPr>
          <p:cNvPr id="32" name="Rectangle 31">
            <a:extLst>
              <a:ext uri="{FF2B5EF4-FFF2-40B4-BE49-F238E27FC236}">
                <a16:creationId xmlns:a16="http://schemas.microsoft.com/office/drawing/2014/main" id="{3C30187E-90E8-0E8B-73EC-7CA1B7F0DAA2}"/>
              </a:ext>
            </a:extLst>
          </p:cNvPr>
          <p:cNvSpPr/>
          <p:nvPr/>
        </p:nvSpPr>
        <p:spPr>
          <a:xfrm>
            <a:off x="9673359" y="291856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Adapting to varying international standards and laws</a:t>
            </a:r>
          </a:p>
        </p:txBody>
      </p:sp>
      <p:sp>
        <p:nvSpPr>
          <p:cNvPr id="39" name="Rectangle 38">
            <a:extLst>
              <a:ext uri="{FF2B5EF4-FFF2-40B4-BE49-F238E27FC236}">
                <a16:creationId xmlns:a16="http://schemas.microsoft.com/office/drawing/2014/main" id="{4F821A3C-EA2F-6C26-6450-3E62656C2BF9}"/>
              </a:ext>
            </a:extLst>
          </p:cNvPr>
          <p:cNvSpPr/>
          <p:nvPr/>
        </p:nvSpPr>
        <p:spPr>
          <a:xfrm>
            <a:off x="9673359" y="419139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Engage legal experts to oversee compliance strategies</a:t>
            </a:r>
          </a:p>
        </p:txBody>
      </p:sp>
      <p:sp>
        <p:nvSpPr>
          <p:cNvPr id="48" name="Rectangle 47">
            <a:extLst>
              <a:ext uri="{FF2B5EF4-FFF2-40B4-BE49-F238E27FC236}">
                <a16:creationId xmlns:a16="http://schemas.microsoft.com/office/drawing/2014/main" id="{2CFF0810-8073-B7BA-FA9F-BDA90A95AC80}"/>
              </a:ext>
            </a:extLst>
          </p:cNvPr>
          <p:cNvSpPr/>
          <p:nvPr/>
        </p:nvSpPr>
        <p:spPr>
          <a:xfrm>
            <a:off x="11891432" y="1515724"/>
            <a:ext cx="42765"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399468" y="5549860"/>
            <a:ext cx="9792529" cy="982136"/>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780272" y="4989796"/>
            <a:ext cx="1153287" cy="2085109"/>
          </a:xfrm>
          <a:prstGeom prst="round2SameRect">
            <a:avLst>
              <a:gd name="adj1" fmla="val 10417"/>
              <a:gd name="adj2" fmla="val 0"/>
            </a:avLst>
          </a:prstGeom>
          <a:solidFill>
            <a:srgbClr val="CB3F5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352318" y="565777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Metrics</a:t>
            </a:r>
          </a:p>
        </p:txBody>
      </p:sp>
      <p:sp>
        <p:nvSpPr>
          <p:cNvPr id="63" name="Rectangle 62">
            <a:extLst>
              <a:ext uri="{FF2B5EF4-FFF2-40B4-BE49-F238E27FC236}">
                <a16:creationId xmlns:a16="http://schemas.microsoft.com/office/drawing/2014/main" id="{FA81DCE8-7AF7-5387-5E0E-8A604AF84841}"/>
              </a:ext>
            </a:extLst>
          </p:cNvPr>
          <p:cNvSpPr/>
          <p:nvPr/>
        </p:nvSpPr>
        <p:spPr>
          <a:xfrm>
            <a:off x="2399467" y="6611525"/>
            <a:ext cx="9792529" cy="33925"/>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EF05BBFD-E6A8-2E67-4763-F1E814F27C5E}"/>
              </a:ext>
            </a:extLst>
          </p:cNvPr>
          <p:cNvSpPr/>
          <p:nvPr/>
        </p:nvSpPr>
        <p:spPr>
          <a:xfrm>
            <a:off x="2543169"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Number of stations installed vs. target</a:t>
            </a:r>
          </a:p>
        </p:txBody>
      </p:sp>
      <p:sp>
        <p:nvSpPr>
          <p:cNvPr id="71" name="Rectangle 70">
            <a:extLst>
              <a:ext uri="{FF2B5EF4-FFF2-40B4-BE49-F238E27FC236}">
                <a16:creationId xmlns:a16="http://schemas.microsoft.com/office/drawing/2014/main" id="{7196F44B-92A8-7DC3-D2CE-FA9660EAEFA8}"/>
              </a:ext>
            </a:extLst>
          </p:cNvPr>
          <p:cNvSpPr/>
          <p:nvPr/>
        </p:nvSpPr>
        <p:spPr>
          <a:xfrm>
            <a:off x="4917323"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Customer feedback scores and service usage rates</a:t>
            </a:r>
          </a:p>
        </p:txBody>
      </p:sp>
      <p:sp>
        <p:nvSpPr>
          <p:cNvPr id="72" name="Rectangle 71">
            <a:extLst>
              <a:ext uri="{FF2B5EF4-FFF2-40B4-BE49-F238E27FC236}">
                <a16:creationId xmlns:a16="http://schemas.microsoft.com/office/drawing/2014/main" id="{19549CB1-CEA1-2A4B-11AC-AEF3786DB22D}"/>
              </a:ext>
            </a:extLst>
          </p:cNvPr>
          <p:cNvSpPr/>
          <p:nvPr/>
        </p:nvSpPr>
        <p:spPr>
          <a:xfrm>
            <a:off x="7297942"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Patents filed and new technologies released</a:t>
            </a:r>
          </a:p>
        </p:txBody>
      </p:sp>
      <p:sp>
        <p:nvSpPr>
          <p:cNvPr id="75" name="Rectangle 74">
            <a:extLst>
              <a:ext uri="{FF2B5EF4-FFF2-40B4-BE49-F238E27FC236}">
                <a16:creationId xmlns:a16="http://schemas.microsoft.com/office/drawing/2014/main" id="{8D212FE3-1117-1599-BE9A-2EA6336FAFB9}"/>
              </a:ext>
            </a:extLst>
          </p:cNvPr>
          <p:cNvSpPr/>
          <p:nvPr/>
        </p:nvSpPr>
        <p:spPr>
          <a:xfrm>
            <a:off x="9673359" y="545821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Audit results and compliance check completions</a:t>
            </a:r>
          </a:p>
        </p:txBody>
      </p:sp>
    </p:spTree>
    <p:extLst>
      <p:ext uri="{BB962C8B-B14F-4D97-AF65-F5344CB8AC3E}">
        <p14:creationId xmlns:p14="http://schemas.microsoft.com/office/powerpoint/2010/main" val="3068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16212</TotalTime>
  <Words>347</Words>
  <Application>Microsoft Office PowerPoint</Application>
  <PresentationFormat>Widescreen</PresentationFormat>
  <Paragraphs>58</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347</cp:revision>
  <cp:lastPrinted>2024-02-20T23:48:17Z</cp:lastPrinted>
  <dcterms:created xsi:type="dcterms:W3CDTF">2021-07-07T23:54:57Z</dcterms:created>
  <dcterms:modified xsi:type="dcterms:W3CDTF">2024-07-15T17:07:13Z</dcterms:modified>
</cp:coreProperties>
</file>