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1"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299873"/>
    <a:srgbClr val="CB3CAD"/>
    <a:srgbClr val="F2AA00"/>
    <a:srgbClr val="00C3C5"/>
    <a:srgbClr val="F2E09F"/>
    <a:srgbClr val="C16831"/>
    <a:srgbClr val="00331E"/>
    <a:srgbClr val="41758E"/>
    <a:srgbClr val="F2C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1" autoAdjust="0"/>
    <p:restoredTop sz="96058"/>
  </p:normalViewPr>
  <p:slideViewPr>
    <p:cSldViewPr snapToGrid="0" snapToObjects="1">
      <p:cViewPr varScale="1">
        <p:scale>
          <a:sx n="81" d="100"/>
          <a:sy n="81" d="100"/>
        </p:scale>
        <p:origin x="133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Blank+3x3+Basic+Matrix+Toolkit+Template-powerpoint-12113&amp;lpa=Blank+3x3+Basic+Matrix+Toolkit+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7000">
              <a:schemeClr val="bg2"/>
            </a:gs>
            <a:gs pos="0">
              <a:schemeClr val="accent4">
                <a:lumMod val="40000"/>
                <a:lumOff val="60000"/>
              </a:scheme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13000">
                <a:schemeClr val="accent4">
                  <a:lumMod val="40000"/>
                  <a:lumOff val="60000"/>
                  <a:alpha val="66000"/>
                </a:schemeClr>
              </a:gs>
              <a:gs pos="57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7128375" cy="1107996"/>
          </a:xfrm>
          <a:prstGeom prst="rect">
            <a:avLst/>
          </a:prstGeom>
          <a:noFill/>
          <a:effectLst/>
        </p:spPr>
        <p:txBody>
          <a:bodyPr wrap="square" rtlCol="0">
            <a:spAutoFit/>
          </a:bodyPr>
          <a:lstStyle/>
          <a:p>
            <a:r>
              <a:rPr lang="en-US" sz="3300" b="1" dirty="0">
                <a:solidFill>
                  <a:srgbClr val="001033"/>
                </a:solidFill>
                <a:latin typeface="Century Gothic" panose="020B0502020202020204" pitchFamily="34" charset="0"/>
              </a:rPr>
              <a:t>PowerPoint Basic Matrix Toolkit Template (3x3) </a:t>
            </a:r>
            <a:r>
              <a:rPr lang="en-US" sz="3300" dirty="0">
                <a:solidFill>
                  <a:srgbClr val="001033"/>
                </a:solidFill>
                <a:latin typeface="Century Gothic" panose="020B0502020202020204" pitchFamily="34" charset="0"/>
              </a:rPr>
              <a:t>– Example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71745"/>
            <a:ext cx="4367633" cy="4011034"/>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visually organize and compare data, ideas, or strategies in a clear and straightforward 3x3 matrix format, ideal for presentations and decision-making sessions.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features a clean and customizable 3x3 grid layout in PowerPoint, allowing you to easily insert and adjust text, colors, and graphics to suit your specific needs and enhance your presentations.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l="2229" t="9934" r="1966" b="3882"/>
          <a:stretch/>
        </p:blipFill>
        <p:spPr>
          <a:xfrm>
            <a:off x="5018459" y="1988005"/>
            <a:ext cx="6842681" cy="3824808"/>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15" name="Rectangle 14">
            <a:extLst>
              <a:ext uri="{FF2B5EF4-FFF2-40B4-BE49-F238E27FC236}">
                <a16:creationId xmlns:a16="http://schemas.microsoft.com/office/drawing/2014/main" id="{2D48D181-EED1-654C-42E7-CF9258342C16}"/>
              </a:ext>
            </a:extLst>
          </p:cNvPr>
          <p:cNvSpPr/>
          <p:nvPr/>
        </p:nvSpPr>
        <p:spPr>
          <a:xfrm>
            <a:off x="3260721" y="1512340"/>
            <a:ext cx="25603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212211" y="1512340"/>
            <a:ext cx="25603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6236467" y="1512340"/>
            <a:ext cx="25603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3123561" y="583750"/>
            <a:ext cx="2834640"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PEOPLE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075051" y="583750"/>
            <a:ext cx="2834640"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TECHNOLOGY</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6099307" y="583750"/>
            <a:ext cx="2834640"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PROCESS</a:t>
            </a:r>
          </a:p>
        </p:txBody>
      </p:sp>
      <p:sp>
        <p:nvSpPr>
          <p:cNvPr id="11" name="TextBox 10">
            <a:extLst>
              <a:ext uri="{FF2B5EF4-FFF2-40B4-BE49-F238E27FC236}">
                <a16:creationId xmlns:a16="http://schemas.microsoft.com/office/drawing/2014/main" id="{4749EEE0-3542-80EF-246D-E3AC8400022A}"/>
              </a:ext>
            </a:extLst>
          </p:cNvPr>
          <p:cNvSpPr txBox="1"/>
          <p:nvPr/>
        </p:nvSpPr>
        <p:spPr>
          <a:xfrm>
            <a:off x="261170" y="851432"/>
            <a:ext cx="2085108" cy="553998"/>
          </a:xfrm>
          <a:prstGeom prst="rect">
            <a:avLst/>
          </a:prstGeom>
          <a:noFill/>
        </p:spPr>
        <p:txBody>
          <a:bodyPr wrap="square" rtlCol="0" anchor="ctr" anchorCtr="0">
            <a:spAutoFit/>
          </a:bodyPr>
          <a:lstStyle/>
          <a:p>
            <a:r>
              <a:rPr lang="en-US" sz="3000" spc="300" dirty="0">
                <a:solidFill>
                  <a:srgbClr val="001033"/>
                </a:solidFill>
                <a:latin typeface="Courier" pitchFamily="2" charset="0"/>
              </a:rPr>
              <a:t>example</a:t>
            </a:r>
          </a:p>
        </p:txBody>
      </p:sp>
      <p:sp>
        <p:nvSpPr>
          <p:cNvPr id="34" name="Rectangle 33">
            <a:extLst>
              <a:ext uri="{FF2B5EF4-FFF2-40B4-BE49-F238E27FC236}">
                <a16:creationId xmlns:a16="http://schemas.microsoft.com/office/drawing/2014/main" id="{6A2865AB-55F8-9F0B-2A12-FECAAC05F20F}"/>
              </a:ext>
            </a:extLst>
          </p:cNvPr>
          <p:cNvSpPr/>
          <p:nvPr/>
        </p:nvSpPr>
        <p:spPr>
          <a:xfrm>
            <a:off x="2979861" y="5229111"/>
            <a:ext cx="9212137" cy="1323597"/>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979863" y="3490630"/>
            <a:ext cx="9212137" cy="1323597"/>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979862" y="1798813"/>
            <a:ext cx="9212137" cy="1323597"/>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869989" y="1115876"/>
            <a:ext cx="1554252" cy="2665507"/>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9" name="Rectangle 18">
            <a:extLst>
              <a:ext uri="{FF2B5EF4-FFF2-40B4-BE49-F238E27FC236}">
                <a16:creationId xmlns:a16="http://schemas.microsoft.com/office/drawing/2014/main" id="{F8FDD952-9971-A911-934D-921A40423B37}"/>
              </a:ext>
            </a:extLst>
          </p:cNvPr>
          <p:cNvSpPr/>
          <p:nvPr/>
        </p:nvSpPr>
        <p:spPr>
          <a:xfrm>
            <a:off x="312356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High turnover rate among mid-level managers</a:t>
            </a:r>
          </a:p>
        </p:txBody>
      </p:sp>
      <p:sp>
        <p:nvSpPr>
          <p:cNvPr id="30" name="Rectangle 29">
            <a:extLst>
              <a:ext uri="{FF2B5EF4-FFF2-40B4-BE49-F238E27FC236}">
                <a16:creationId xmlns:a16="http://schemas.microsoft.com/office/drawing/2014/main" id="{934F927E-D464-956B-0B38-2678E2B4CC69}"/>
              </a:ext>
            </a:extLst>
          </p:cNvPr>
          <p:cNvSpPr/>
          <p:nvPr/>
        </p:nvSpPr>
        <p:spPr>
          <a:xfrm>
            <a:off x="6099307"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Inefficient customer feedback collection process</a:t>
            </a:r>
          </a:p>
        </p:txBody>
      </p:sp>
      <p:sp>
        <p:nvSpPr>
          <p:cNvPr id="37" name="Rectangle 36">
            <a:extLst>
              <a:ext uri="{FF2B5EF4-FFF2-40B4-BE49-F238E27FC236}">
                <a16:creationId xmlns:a16="http://schemas.microsoft.com/office/drawing/2014/main" id="{3FC12E81-7DB4-180B-9A38-C8ECEF84BFF8}"/>
              </a:ext>
            </a:extLst>
          </p:cNvPr>
          <p:cNvSpPr/>
          <p:nvPr/>
        </p:nvSpPr>
        <p:spPr>
          <a:xfrm>
            <a:off x="907505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Outdated accounting software limiting reporting capabilities</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480002" y="1824810"/>
            <a:ext cx="2009409" cy="777242"/>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CURRENT STATE</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869985" y="2831237"/>
            <a:ext cx="1554252" cy="2665505"/>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2" name="Rectangle 11">
            <a:extLst>
              <a:ext uri="{FF2B5EF4-FFF2-40B4-BE49-F238E27FC236}">
                <a16:creationId xmlns:a16="http://schemas.microsoft.com/office/drawing/2014/main" id="{E533115E-1646-D655-A6E1-4861AE95A900}"/>
              </a:ext>
            </a:extLst>
          </p:cNvPr>
          <p:cNvSpPr/>
          <p:nvPr/>
        </p:nvSpPr>
        <p:spPr>
          <a:xfrm>
            <a:off x="312356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Improve retention rates of mid-level managers by 20%</a:t>
            </a:r>
          </a:p>
        </p:txBody>
      </p:sp>
      <p:sp>
        <p:nvSpPr>
          <p:cNvPr id="13" name="Rectangle 12">
            <a:extLst>
              <a:ext uri="{FF2B5EF4-FFF2-40B4-BE49-F238E27FC236}">
                <a16:creationId xmlns:a16="http://schemas.microsoft.com/office/drawing/2014/main" id="{8C26B9EA-453C-3204-98BE-434FED9D36B5}"/>
              </a:ext>
            </a:extLst>
          </p:cNvPr>
          <p:cNvSpPr/>
          <p:nvPr/>
        </p:nvSpPr>
        <p:spPr>
          <a:xfrm>
            <a:off x="6099307"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Streamline feedback mechanisms to increase responsiveness</a:t>
            </a:r>
          </a:p>
        </p:txBody>
      </p:sp>
      <p:sp>
        <p:nvSpPr>
          <p:cNvPr id="14" name="Rectangle 13">
            <a:extLst>
              <a:ext uri="{FF2B5EF4-FFF2-40B4-BE49-F238E27FC236}">
                <a16:creationId xmlns:a16="http://schemas.microsoft.com/office/drawing/2014/main" id="{929C1E0A-FCC6-AC23-EBEE-F7290AFE367F}"/>
              </a:ext>
            </a:extLst>
          </p:cNvPr>
          <p:cNvSpPr/>
          <p:nvPr/>
        </p:nvSpPr>
        <p:spPr>
          <a:xfrm>
            <a:off x="907505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Upgrade to a modern accounting platform that supports real-time analytics</a:t>
            </a:r>
          </a:p>
        </p:txBody>
      </p:sp>
      <p:sp>
        <p:nvSpPr>
          <p:cNvPr id="16" name="TextBox 15">
            <a:extLst>
              <a:ext uri="{FF2B5EF4-FFF2-40B4-BE49-F238E27FC236}">
                <a16:creationId xmlns:a16="http://schemas.microsoft.com/office/drawing/2014/main" id="{1C7C8338-8B33-57B4-212A-F4BE1A8F63E5}"/>
              </a:ext>
            </a:extLst>
          </p:cNvPr>
          <p:cNvSpPr txBox="1"/>
          <p:nvPr/>
        </p:nvSpPr>
        <p:spPr>
          <a:xfrm>
            <a:off x="480001" y="3540170"/>
            <a:ext cx="2009409" cy="777242"/>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DESIRED STATE</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869984" y="4546597"/>
            <a:ext cx="1554252" cy="2665505"/>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4" name="Rectangle 23">
            <a:extLst>
              <a:ext uri="{FF2B5EF4-FFF2-40B4-BE49-F238E27FC236}">
                <a16:creationId xmlns:a16="http://schemas.microsoft.com/office/drawing/2014/main" id="{553C9633-559B-BD83-08DA-B7DC2596B9AB}"/>
              </a:ext>
            </a:extLst>
          </p:cNvPr>
          <p:cNvSpPr/>
          <p:nvPr/>
        </p:nvSpPr>
        <p:spPr>
          <a:xfrm>
            <a:off x="312356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Implement leadership training and career development programs</a:t>
            </a:r>
          </a:p>
        </p:txBody>
      </p:sp>
      <p:sp>
        <p:nvSpPr>
          <p:cNvPr id="25" name="Rectangle 24">
            <a:extLst>
              <a:ext uri="{FF2B5EF4-FFF2-40B4-BE49-F238E27FC236}">
                <a16:creationId xmlns:a16="http://schemas.microsoft.com/office/drawing/2014/main" id="{3991D900-D901-334F-F527-CA42523E4E6F}"/>
              </a:ext>
            </a:extLst>
          </p:cNvPr>
          <p:cNvSpPr/>
          <p:nvPr/>
        </p:nvSpPr>
        <p:spPr>
          <a:xfrm>
            <a:off x="6099307"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Deploy a new CRM system with integrated customer feedback features</a:t>
            </a:r>
          </a:p>
        </p:txBody>
      </p:sp>
      <p:sp>
        <p:nvSpPr>
          <p:cNvPr id="26" name="Rectangle 25">
            <a:extLst>
              <a:ext uri="{FF2B5EF4-FFF2-40B4-BE49-F238E27FC236}">
                <a16:creationId xmlns:a16="http://schemas.microsoft.com/office/drawing/2014/main" id="{C76F0AA6-06C1-ED32-F30D-7A6E158C5F0D}"/>
              </a:ext>
            </a:extLst>
          </p:cNvPr>
          <p:cNvSpPr/>
          <p:nvPr/>
        </p:nvSpPr>
        <p:spPr>
          <a:xfrm>
            <a:off x="907505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Select and implement a cloud-based accounting solution by Q3</a:t>
            </a:r>
          </a:p>
        </p:txBody>
      </p:sp>
      <p:sp>
        <p:nvSpPr>
          <p:cNvPr id="27" name="TextBox 26">
            <a:extLst>
              <a:ext uri="{FF2B5EF4-FFF2-40B4-BE49-F238E27FC236}">
                <a16:creationId xmlns:a16="http://schemas.microsoft.com/office/drawing/2014/main" id="{0E068C2E-EE1A-027F-7C51-F71F49018684}"/>
              </a:ext>
            </a:extLst>
          </p:cNvPr>
          <p:cNvSpPr txBox="1"/>
          <p:nvPr/>
        </p:nvSpPr>
        <p:spPr>
          <a:xfrm>
            <a:off x="480000" y="5255530"/>
            <a:ext cx="2009409" cy="777242"/>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ACTION PLAN</a:t>
            </a:r>
          </a:p>
        </p:txBody>
      </p:sp>
      <p:sp>
        <p:nvSpPr>
          <p:cNvPr id="41" name="TextBox 40">
            <a:extLst>
              <a:ext uri="{FF2B5EF4-FFF2-40B4-BE49-F238E27FC236}">
                <a16:creationId xmlns:a16="http://schemas.microsoft.com/office/drawing/2014/main" id="{5C99B0E9-3D29-90EA-F0F7-BDAA979A67AA}"/>
              </a:ext>
            </a:extLst>
          </p:cNvPr>
          <p:cNvSpPr txBox="1"/>
          <p:nvPr/>
        </p:nvSpPr>
        <p:spPr>
          <a:xfrm>
            <a:off x="3022894" y="45612"/>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sp>
        <p:nvSpPr>
          <p:cNvPr id="42" name="Rectangle 41">
            <a:extLst>
              <a:ext uri="{FF2B5EF4-FFF2-40B4-BE49-F238E27FC236}">
                <a16:creationId xmlns:a16="http://schemas.microsoft.com/office/drawing/2014/main" id="{B04E8034-5B8F-1378-9F62-F66658C58F1E}"/>
              </a:ext>
            </a:extLst>
          </p:cNvPr>
          <p:cNvSpPr/>
          <p:nvPr/>
        </p:nvSpPr>
        <p:spPr>
          <a:xfrm>
            <a:off x="2990620" y="3225755"/>
            <a:ext cx="9212137" cy="45720"/>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979863" y="4927368"/>
            <a:ext cx="9212137" cy="45720"/>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979860" y="6659887"/>
            <a:ext cx="9212137" cy="45720"/>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306154AE-208C-17E0-11DA-3CE39A8BE104}"/>
              </a:ext>
            </a:extLst>
          </p:cNvPr>
          <p:cNvSpPr/>
          <p:nvPr/>
        </p:nvSpPr>
        <p:spPr>
          <a:xfrm>
            <a:off x="5955534" y="1512339"/>
            <a:ext cx="457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11907024" y="1512339"/>
            <a:ext cx="457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8931280" y="1512339"/>
            <a:ext cx="457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 name="TextBox 1">
            <a:extLst>
              <a:ext uri="{FF2B5EF4-FFF2-40B4-BE49-F238E27FC236}">
                <a16:creationId xmlns:a16="http://schemas.microsoft.com/office/drawing/2014/main" id="{55038E9A-2547-FAB5-8EED-851DD74DAD60}"/>
              </a:ext>
            </a:extLst>
          </p:cNvPr>
          <p:cNvSpPr txBox="1"/>
          <p:nvPr/>
        </p:nvSpPr>
        <p:spPr>
          <a:xfrm>
            <a:off x="-96225" y="-670129"/>
            <a:ext cx="13558741" cy="630942"/>
          </a:xfrm>
          <a:prstGeom prst="rect">
            <a:avLst/>
          </a:prstGeom>
          <a:noFill/>
          <a:effectLst/>
        </p:spPr>
        <p:txBody>
          <a:bodyPr wrap="square" rtlCol="0">
            <a:spAutoFit/>
          </a:bodyPr>
          <a:lstStyle/>
          <a:p>
            <a:r>
              <a:rPr lang="en-US" sz="3500" b="1" dirty="0">
                <a:solidFill>
                  <a:srgbClr val="001033"/>
                </a:solidFill>
                <a:latin typeface="Century Gothic" panose="020B0502020202020204" pitchFamily="34" charset="0"/>
              </a:rPr>
              <a:t>PowerPoint Basic Matrix Toolkit Template (3x3) </a:t>
            </a:r>
            <a:r>
              <a:rPr lang="en-US" sz="3500" dirty="0">
                <a:solidFill>
                  <a:srgbClr val="001033"/>
                </a:solidFill>
                <a:latin typeface="Century Gothic" panose="020B0502020202020204" pitchFamily="34" charset="0"/>
              </a:rPr>
              <a:t>– Example</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15" name="Rectangle 14">
            <a:extLst>
              <a:ext uri="{FF2B5EF4-FFF2-40B4-BE49-F238E27FC236}">
                <a16:creationId xmlns:a16="http://schemas.microsoft.com/office/drawing/2014/main" id="{2D48D181-EED1-654C-42E7-CF9258342C16}"/>
              </a:ext>
            </a:extLst>
          </p:cNvPr>
          <p:cNvSpPr/>
          <p:nvPr/>
        </p:nvSpPr>
        <p:spPr>
          <a:xfrm>
            <a:off x="3260721" y="1512340"/>
            <a:ext cx="25603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212211" y="1512340"/>
            <a:ext cx="25603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6236467" y="1512340"/>
            <a:ext cx="25603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3123561" y="583750"/>
            <a:ext cx="2834640"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TEXT</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075051" y="583750"/>
            <a:ext cx="2834640"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TEXT</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6099307" y="583750"/>
            <a:ext cx="2834640"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TEXT</a:t>
            </a:r>
          </a:p>
        </p:txBody>
      </p:sp>
      <p:sp>
        <p:nvSpPr>
          <p:cNvPr id="34" name="Rectangle 33">
            <a:extLst>
              <a:ext uri="{FF2B5EF4-FFF2-40B4-BE49-F238E27FC236}">
                <a16:creationId xmlns:a16="http://schemas.microsoft.com/office/drawing/2014/main" id="{6A2865AB-55F8-9F0B-2A12-FECAAC05F20F}"/>
              </a:ext>
            </a:extLst>
          </p:cNvPr>
          <p:cNvSpPr/>
          <p:nvPr/>
        </p:nvSpPr>
        <p:spPr>
          <a:xfrm>
            <a:off x="2979861" y="5229111"/>
            <a:ext cx="9212137" cy="1323597"/>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979863" y="3490630"/>
            <a:ext cx="9212137" cy="1323597"/>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979862" y="1798813"/>
            <a:ext cx="9212137" cy="1323597"/>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869989" y="1115876"/>
            <a:ext cx="1554252" cy="2665507"/>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9" name="Rectangle 18">
            <a:extLst>
              <a:ext uri="{FF2B5EF4-FFF2-40B4-BE49-F238E27FC236}">
                <a16:creationId xmlns:a16="http://schemas.microsoft.com/office/drawing/2014/main" id="{F8FDD952-9971-A911-934D-921A40423B37}"/>
              </a:ext>
            </a:extLst>
          </p:cNvPr>
          <p:cNvSpPr/>
          <p:nvPr/>
        </p:nvSpPr>
        <p:spPr>
          <a:xfrm>
            <a:off x="312356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30" name="Rectangle 29">
            <a:extLst>
              <a:ext uri="{FF2B5EF4-FFF2-40B4-BE49-F238E27FC236}">
                <a16:creationId xmlns:a16="http://schemas.microsoft.com/office/drawing/2014/main" id="{934F927E-D464-956B-0B38-2678E2B4CC69}"/>
              </a:ext>
            </a:extLst>
          </p:cNvPr>
          <p:cNvSpPr/>
          <p:nvPr/>
        </p:nvSpPr>
        <p:spPr>
          <a:xfrm>
            <a:off x="6099307"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37" name="Rectangle 36">
            <a:extLst>
              <a:ext uri="{FF2B5EF4-FFF2-40B4-BE49-F238E27FC236}">
                <a16:creationId xmlns:a16="http://schemas.microsoft.com/office/drawing/2014/main" id="{3FC12E81-7DB4-180B-9A38-C8ECEF84BFF8}"/>
              </a:ext>
            </a:extLst>
          </p:cNvPr>
          <p:cNvSpPr/>
          <p:nvPr/>
        </p:nvSpPr>
        <p:spPr>
          <a:xfrm>
            <a:off x="907505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480002" y="1990293"/>
            <a:ext cx="2009409"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TEXT</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869985" y="2831237"/>
            <a:ext cx="1554252" cy="2665505"/>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2" name="Rectangle 11">
            <a:extLst>
              <a:ext uri="{FF2B5EF4-FFF2-40B4-BE49-F238E27FC236}">
                <a16:creationId xmlns:a16="http://schemas.microsoft.com/office/drawing/2014/main" id="{E533115E-1646-D655-A6E1-4861AE95A900}"/>
              </a:ext>
            </a:extLst>
          </p:cNvPr>
          <p:cNvSpPr/>
          <p:nvPr/>
        </p:nvSpPr>
        <p:spPr>
          <a:xfrm>
            <a:off x="312356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13" name="Rectangle 12">
            <a:extLst>
              <a:ext uri="{FF2B5EF4-FFF2-40B4-BE49-F238E27FC236}">
                <a16:creationId xmlns:a16="http://schemas.microsoft.com/office/drawing/2014/main" id="{8C26B9EA-453C-3204-98BE-434FED9D36B5}"/>
              </a:ext>
            </a:extLst>
          </p:cNvPr>
          <p:cNvSpPr/>
          <p:nvPr/>
        </p:nvSpPr>
        <p:spPr>
          <a:xfrm>
            <a:off x="6099307"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14" name="Rectangle 13">
            <a:extLst>
              <a:ext uri="{FF2B5EF4-FFF2-40B4-BE49-F238E27FC236}">
                <a16:creationId xmlns:a16="http://schemas.microsoft.com/office/drawing/2014/main" id="{929C1E0A-FCC6-AC23-EBEE-F7290AFE367F}"/>
              </a:ext>
            </a:extLst>
          </p:cNvPr>
          <p:cNvSpPr/>
          <p:nvPr/>
        </p:nvSpPr>
        <p:spPr>
          <a:xfrm>
            <a:off x="907505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16" name="TextBox 15">
            <a:extLst>
              <a:ext uri="{FF2B5EF4-FFF2-40B4-BE49-F238E27FC236}">
                <a16:creationId xmlns:a16="http://schemas.microsoft.com/office/drawing/2014/main" id="{1C7C8338-8B33-57B4-212A-F4BE1A8F63E5}"/>
              </a:ext>
            </a:extLst>
          </p:cNvPr>
          <p:cNvSpPr txBox="1"/>
          <p:nvPr/>
        </p:nvSpPr>
        <p:spPr>
          <a:xfrm>
            <a:off x="480001" y="3705653"/>
            <a:ext cx="2009409"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TEXT</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869984" y="4546597"/>
            <a:ext cx="1554252" cy="2665505"/>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4" name="Rectangle 23">
            <a:extLst>
              <a:ext uri="{FF2B5EF4-FFF2-40B4-BE49-F238E27FC236}">
                <a16:creationId xmlns:a16="http://schemas.microsoft.com/office/drawing/2014/main" id="{553C9633-559B-BD83-08DA-B7DC2596B9AB}"/>
              </a:ext>
            </a:extLst>
          </p:cNvPr>
          <p:cNvSpPr/>
          <p:nvPr/>
        </p:nvSpPr>
        <p:spPr>
          <a:xfrm>
            <a:off x="312356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5" name="Rectangle 24">
            <a:extLst>
              <a:ext uri="{FF2B5EF4-FFF2-40B4-BE49-F238E27FC236}">
                <a16:creationId xmlns:a16="http://schemas.microsoft.com/office/drawing/2014/main" id="{3991D900-D901-334F-F527-CA42523E4E6F}"/>
              </a:ext>
            </a:extLst>
          </p:cNvPr>
          <p:cNvSpPr/>
          <p:nvPr/>
        </p:nvSpPr>
        <p:spPr>
          <a:xfrm>
            <a:off x="6099307"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6" name="Rectangle 25">
            <a:extLst>
              <a:ext uri="{FF2B5EF4-FFF2-40B4-BE49-F238E27FC236}">
                <a16:creationId xmlns:a16="http://schemas.microsoft.com/office/drawing/2014/main" id="{C76F0AA6-06C1-ED32-F30D-7A6E158C5F0D}"/>
              </a:ext>
            </a:extLst>
          </p:cNvPr>
          <p:cNvSpPr/>
          <p:nvPr/>
        </p:nvSpPr>
        <p:spPr>
          <a:xfrm>
            <a:off x="907505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7" name="TextBox 26">
            <a:extLst>
              <a:ext uri="{FF2B5EF4-FFF2-40B4-BE49-F238E27FC236}">
                <a16:creationId xmlns:a16="http://schemas.microsoft.com/office/drawing/2014/main" id="{0E068C2E-EE1A-027F-7C51-F71F49018684}"/>
              </a:ext>
            </a:extLst>
          </p:cNvPr>
          <p:cNvSpPr txBox="1"/>
          <p:nvPr/>
        </p:nvSpPr>
        <p:spPr>
          <a:xfrm>
            <a:off x="480000" y="5421013"/>
            <a:ext cx="2009409"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TEXT</a:t>
            </a:r>
          </a:p>
        </p:txBody>
      </p:sp>
      <p:sp>
        <p:nvSpPr>
          <p:cNvPr id="41" name="TextBox 40">
            <a:extLst>
              <a:ext uri="{FF2B5EF4-FFF2-40B4-BE49-F238E27FC236}">
                <a16:creationId xmlns:a16="http://schemas.microsoft.com/office/drawing/2014/main" id="{5C99B0E9-3D29-90EA-F0F7-BDAA979A67AA}"/>
              </a:ext>
            </a:extLst>
          </p:cNvPr>
          <p:cNvSpPr txBox="1"/>
          <p:nvPr/>
        </p:nvSpPr>
        <p:spPr>
          <a:xfrm>
            <a:off x="3022894" y="45612"/>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Title</a:t>
            </a:r>
          </a:p>
        </p:txBody>
      </p:sp>
      <p:sp>
        <p:nvSpPr>
          <p:cNvPr id="42" name="Rectangle 41">
            <a:extLst>
              <a:ext uri="{FF2B5EF4-FFF2-40B4-BE49-F238E27FC236}">
                <a16:creationId xmlns:a16="http://schemas.microsoft.com/office/drawing/2014/main" id="{B04E8034-5B8F-1378-9F62-F66658C58F1E}"/>
              </a:ext>
            </a:extLst>
          </p:cNvPr>
          <p:cNvSpPr/>
          <p:nvPr/>
        </p:nvSpPr>
        <p:spPr>
          <a:xfrm>
            <a:off x="2990620" y="3225755"/>
            <a:ext cx="9212137" cy="45720"/>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979863" y="4927368"/>
            <a:ext cx="9212137" cy="45720"/>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979860" y="6659887"/>
            <a:ext cx="9212137" cy="45720"/>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306154AE-208C-17E0-11DA-3CE39A8BE104}"/>
              </a:ext>
            </a:extLst>
          </p:cNvPr>
          <p:cNvSpPr/>
          <p:nvPr/>
        </p:nvSpPr>
        <p:spPr>
          <a:xfrm>
            <a:off x="5955534" y="1512339"/>
            <a:ext cx="457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11907024" y="1512339"/>
            <a:ext cx="457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8931280" y="1512339"/>
            <a:ext cx="457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Tree>
    <p:extLst>
      <p:ext uri="{BB962C8B-B14F-4D97-AF65-F5344CB8AC3E}">
        <p14:creationId xmlns:p14="http://schemas.microsoft.com/office/powerpoint/2010/main" val="341746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16160</TotalTime>
  <Words>294</Words>
  <Application>Microsoft Office PowerPoint</Application>
  <PresentationFormat>Widescreen</PresentationFormat>
  <Paragraphs>41</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339</cp:revision>
  <cp:lastPrinted>2024-02-20T23:48:17Z</cp:lastPrinted>
  <dcterms:created xsi:type="dcterms:W3CDTF">2021-07-07T23:54:57Z</dcterms:created>
  <dcterms:modified xsi:type="dcterms:W3CDTF">2024-07-15T16:56:56Z</dcterms:modified>
</cp:coreProperties>
</file>