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22" r:id="rId3"/>
    <p:sldId id="42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BF7"/>
    <a:srgbClr val="2BB1AB"/>
    <a:srgbClr val="B9EBF8"/>
    <a:srgbClr val="78B155"/>
    <a:srgbClr val="8CB153"/>
    <a:srgbClr val="536B04"/>
    <a:srgbClr val="006A6B"/>
    <a:srgbClr val="006B57"/>
    <a:srgbClr val="7CE8C8"/>
    <a:srgbClr val="2AB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4" autoAdjust="0"/>
    <p:restoredTop sz="96058"/>
  </p:normalViewPr>
  <p:slideViewPr>
    <p:cSldViewPr snapToGrid="0" snapToObjects="1">
      <p:cViewPr varScale="1">
        <p:scale>
          <a:sx n="81" d="100"/>
          <a:sy n="81" d="100"/>
        </p:scale>
        <p:origin x="146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7/17/2024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7/17/2024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Project+Prioritization+Template-powerpoint-12113&amp;lpa=Project+Prioritization+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D4FBF7">
                  <a:alpha val="82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Project Prioritization Matrix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010906"/>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rank and prioritize projects based on their importance and impact to ensure that your team or organization allocates resources to the most critical initiatives.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Attributes</a:t>
            </a:r>
            <a:r>
              <a:rPr lang="en-US" sz="1500" i="0" u="none" strike="noStrike" dirty="0">
                <a:solidFill>
                  <a:srgbClr val="000000"/>
                </a:solidFill>
                <a:effectLst/>
                <a:latin typeface="Century Gothic" panose="020B0502020202020204" pitchFamily="34" charset="0"/>
              </a:rPr>
              <a:t>: This PowerPoint template allows you to customize the criteria you use to score each project, as well as the scoring sections and priority rankings. This template provides a systematic approach to project evaluation and decision-making.</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598" r="598"/>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05648FF8-9A05-B448-6F65-AFA2670F0C12}"/>
              </a:ext>
            </a:extLst>
          </p:cNvPr>
          <p:cNvPicPr>
            <a:picLocks noChangeAspect="1"/>
          </p:cNvPicPr>
          <p:nvPr/>
        </p:nvPicPr>
        <p:blipFill>
          <a:blip r:embed="rId2" cstate="email">
            <a:grayscl/>
            <a:alphaModFix amt="84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9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79" name="Rectangle 178">
            <a:extLst>
              <a:ext uri="{FF2B5EF4-FFF2-40B4-BE49-F238E27FC236}">
                <a16:creationId xmlns:a16="http://schemas.microsoft.com/office/drawing/2014/main" id="{9E79067F-7EA9-67FF-EB05-B31ECFCE0CE5}"/>
              </a:ext>
            </a:extLst>
          </p:cNvPr>
          <p:cNvSpPr/>
          <p:nvPr/>
        </p:nvSpPr>
        <p:spPr>
          <a:xfrm>
            <a:off x="6113754" y="3433343"/>
            <a:ext cx="6099048" cy="3429000"/>
          </a:xfrm>
          <a:prstGeom prst="rect">
            <a:avLst/>
          </a:prstGeom>
          <a:solidFill>
            <a:schemeClr val="bg2">
              <a:lumMod val="90000"/>
              <a:alpha val="748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477F787-890E-B55F-3669-986088475B39}"/>
              </a:ext>
            </a:extLst>
          </p:cNvPr>
          <p:cNvSpPr/>
          <p:nvPr/>
        </p:nvSpPr>
        <p:spPr>
          <a:xfrm>
            <a:off x="0" y="0"/>
            <a:ext cx="6099048" cy="3429000"/>
          </a:xfrm>
          <a:prstGeom prst="rect">
            <a:avLst/>
          </a:prstGeom>
          <a:solidFill>
            <a:schemeClr val="bg2">
              <a:alpha val="748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0E3E6C67-0FEC-55A3-1181-AB99D97D7342}"/>
              </a:ext>
            </a:extLst>
          </p:cNvPr>
          <p:cNvGrpSpPr/>
          <p:nvPr/>
        </p:nvGrpSpPr>
        <p:grpSpPr>
          <a:xfrm>
            <a:off x="3155038" y="475760"/>
            <a:ext cx="5972511" cy="5959632"/>
            <a:chOff x="3026248" y="514397"/>
            <a:chExt cx="5972511" cy="5959632"/>
          </a:xfrm>
        </p:grpSpPr>
        <p:sp>
          <p:nvSpPr>
            <p:cNvPr id="33" name="TextBox 32">
              <a:extLst>
                <a:ext uri="{FF2B5EF4-FFF2-40B4-BE49-F238E27FC236}">
                  <a16:creationId xmlns:a16="http://schemas.microsoft.com/office/drawing/2014/main" id="{F37484DE-50AC-BE05-96B7-DFC1851BFDE4}"/>
                </a:ext>
              </a:extLst>
            </p:cNvPr>
            <p:cNvSpPr txBox="1"/>
            <p:nvPr/>
          </p:nvSpPr>
          <p:spPr>
            <a:xfrm rot="16200000" flipH="1">
              <a:off x="5968543" y="1074964"/>
              <a:ext cx="51969" cy="5303520"/>
            </a:xfrm>
            <a:prstGeom prst="rect">
              <a:avLst/>
            </a:prstGeom>
            <a:solidFill>
              <a:schemeClr val="bg2">
                <a:lumMod val="9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5" name="TextBox 34">
              <a:extLst>
                <a:ext uri="{FF2B5EF4-FFF2-40B4-BE49-F238E27FC236}">
                  <a16:creationId xmlns:a16="http://schemas.microsoft.com/office/drawing/2014/main" id="{D292C72A-EA96-E984-D8A2-2F5A4B230AB5}"/>
                </a:ext>
              </a:extLst>
            </p:cNvPr>
            <p:cNvSpPr txBox="1"/>
            <p:nvPr/>
          </p:nvSpPr>
          <p:spPr>
            <a:xfrm rot="16200000">
              <a:off x="5080127" y="2006701"/>
              <a:ext cx="1828800" cy="5303520"/>
            </a:xfrm>
            <a:prstGeom prst="rect">
              <a:avLst/>
            </a:prstGeom>
            <a:solidFill>
              <a:schemeClr val="bg2">
                <a:lumMod val="90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4" name="TextBox 33">
              <a:extLst>
                <a:ext uri="{FF2B5EF4-FFF2-40B4-BE49-F238E27FC236}">
                  <a16:creationId xmlns:a16="http://schemas.microsoft.com/office/drawing/2014/main" id="{65EB6B52-F64A-449C-4085-D5936472400C}"/>
                </a:ext>
              </a:extLst>
            </p:cNvPr>
            <p:cNvSpPr txBox="1"/>
            <p:nvPr/>
          </p:nvSpPr>
          <p:spPr>
            <a:xfrm rot="16200000" flipH="1">
              <a:off x="5968543" y="-1222062"/>
              <a:ext cx="51969" cy="5303520"/>
            </a:xfrm>
            <a:prstGeom prst="rect">
              <a:avLst/>
            </a:prstGeom>
            <a:solidFill>
              <a:schemeClr val="bg2">
                <a:lumMod val="75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6" name="TextBox 35">
              <a:extLst>
                <a:ext uri="{FF2B5EF4-FFF2-40B4-BE49-F238E27FC236}">
                  <a16:creationId xmlns:a16="http://schemas.microsoft.com/office/drawing/2014/main" id="{B0364110-3766-CF5D-EA1D-2A5DB157D67D}"/>
                </a:ext>
              </a:extLst>
            </p:cNvPr>
            <p:cNvSpPr txBox="1"/>
            <p:nvPr/>
          </p:nvSpPr>
          <p:spPr>
            <a:xfrm rot="16200000">
              <a:off x="5080127" y="-290325"/>
              <a:ext cx="1828800" cy="5303520"/>
            </a:xfrm>
            <a:prstGeom prst="rect">
              <a:avLst/>
            </a:prstGeom>
            <a:solidFill>
              <a:schemeClr val="bg2">
                <a:lumMod val="75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1" name="TextBox 30">
              <a:extLst>
                <a:ext uri="{FF2B5EF4-FFF2-40B4-BE49-F238E27FC236}">
                  <a16:creationId xmlns:a16="http://schemas.microsoft.com/office/drawing/2014/main" id="{8E930107-AFD7-F19A-550B-32A41DB92841}"/>
                </a:ext>
              </a:extLst>
            </p:cNvPr>
            <p:cNvSpPr txBox="1"/>
            <p:nvPr/>
          </p:nvSpPr>
          <p:spPr>
            <a:xfrm flipH="1">
              <a:off x="8021399" y="827296"/>
              <a:ext cx="51969" cy="5303520"/>
            </a:xfrm>
            <a:prstGeom prst="rect">
              <a:avLst/>
            </a:prstGeom>
            <a:solidFill>
              <a:schemeClr val="bg2">
                <a:lumMod val="9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2" name="TextBox 31">
              <a:extLst>
                <a:ext uri="{FF2B5EF4-FFF2-40B4-BE49-F238E27FC236}">
                  <a16:creationId xmlns:a16="http://schemas.microsoft.com/office/drawing/2014/main" id="{A3545E5D-81EA-6220-5E04-684D5C0548D9}"/>
                </a:ext>
              </a:extLst>
            </p:cNvPr>
            <p:cNvSpPr txBox="1"/>
            <p:nvPr/>
          </p:nvSpPr>
          <p:spPr>
            <a:xfrm flipH="1">
              <a:off x="5724373" y="827296"/>
              <a:ext cx="51969" cy="5303520"/>
            </a:xfrm>
            <a:prstGeom prst="rect">
              <a:avLst/>
            </a:prstGeom>
            <a:solidFill>
              <a:schemeClr val="bg2">
                <a:lumMod val="75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1" name="TextBox 10">
              <a:extLst>
                <a:ext uri="{FF2B5EF4-FFF2-40B4-BE49-F238E27FC236}">
                  <a16:creationId xmlns:a16="http://schemas.microsoft.com/office/drawing/2014/main" id="{9EDE7129-D5B4-399A-186C-04710C25FA50}"/>
                </a:ext>
              </a:extLst>
            </p:cNvPr>
            <p:cNvSpPr txBox="1"/>
            <p:nvPr/>
          </p:nvSpPr>
          <p:spPr>
            <a:xfrm>
              <a:off x="6201247" y="827296"/>
              <a:ext cx="1828800" cy="5303520"/>
            </a:xfrm>
            <a:prstGeom prst="rect">
              <a:avLst/>
            </a:prstGeom>
            <a:solidFill>
              <a:schemeClr val="bg2">
                <a:lumMod val="90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2" name="TextBox 11">
              <a:extLst>
                <a:ext uri="{FF2B5EF4-FFF2-40B4-BE49-F238E27FC236}">
                  <a16:creationId xmlns:a16="http://schemas.microsoft.com/office/drawing/2014/main" id="{2F2B779B-C3F5-39BF-1F64-06C7E5C8E371}"/>
                </a:ext>
              </a:extLst>
            </p:cNvPr>
            <p:cNvSpPr txBox="1"/>
            <p:nvPr/>
          </p:nvSpPr>
          <p:spPr>
            <a:xfrm>
              <a:off x="3904221" y="827296"/>
              <a:ext cx="1828800" cy="5303520"/>
            </a:xfrm>
            <a:prstGeom prst="rect">
              <a:avLst/>
            </a:prstGeom>
            <a:solidFill>
              <a:schemeClr val="bg2">
                <a:lumMod val="75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5" name="Rounded Rectangle 14">
              <a:extLst>
                <a:ext uri="{FF2B5EF4-FFF2-40B4-BE49-F238E27FC236}">
                  <a16:creationId xmlns:a16="http://schemas.microsoft.com/office/drawing/2014/main" id="{5FBE3050-3530-6099-CB58-CF19A1BB06E4}"/>
                </a:ext>
              </a:extLst>
            </p:cNvPr>
            <p:cNvSpPr/>
            <p:nvPr/>
          </p:nvSpPr>
          <p:spPr>
            <a:xfrm>
              <a:off x="3762321" y="1252007"/>
              <a:ext cx="2148840" cy="2147307"/>
            </a:xfrm>
            <a:prstGeom prst="roundRect">
              <a:avLst>
                <a:gd name="adj" fmla="val 11869"/>
              </a:avLst>
            </a:prstGeom>
            <a:gradFill>
              <a:gsLst>
                <a:gs pos="98000">
                  <a:schemeClr val="accent2">
                    <a:lumMod val="20000"/>
                    <a:lumOff val="80000"/>
                  </a:schemeClr>
                </a:gs>
                <a:gs pos="11000">
                  <a:srgbClr val="C00000"/>
                </a:gs>
                <a:gs pos="58000">
                  <a:schemeClr val="accent2"/>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AVOID</a:t>
              </a:r>
            </a:p>
          </p:txBody>
        </p:sp>
        <p:sp>
          <p:nvSpPr>
            <p:cNvPr id="18" name="Rounded Rectangle 17">
              <a:extLst>
                <a:ext uri="{FF2B5EF4-FFF2-40B4-BE49-F238E27FC236}">
                  <a16:creationId xmlns:a16="http://schemas.microsoft.com/office/drawing/2014/main" id="{1C1C30A7-08EB-B309-BC52-C49F2F958EF9}"/>
                </a:ext>
              </a:extLst>
            </p:cNvPr>
            <p:cNvSpPr/>
            <p:nvPr/>
          </p:nvSpPr>
          <p:spPr>
            <a:xfrm>
              <a:off x="6059347" y="1252007"/>
              <a:ext cx="2148840" cy="2147307"/>
            </a:xfrm>
            <a:prstGeom prst="roundRect">
              <a:avLst>
                <a:gd name="adj" fmla="val 11869"/>
              </a:avLst>
            </a:prstGeom>
            <a:gradFill>
              <a:gsLst>
                <a:gs pos="98000">
                  <a:srgbClr val="7CE8C8"/>
                </a:gs>
                <a:gs pos="11000">
                  <a:srgbClr val="006B57"/>
                </a:gs>
                <a:gs pos="58000">
                  <a:srgbClr val="2AB18F"/>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INVESTIGATE</a:t>
              </a:r>
            </a:p>
          </p:txBody>
        </p:sp>
        <p:sp>
          <p:nvSpPr>
            <p:cNvPr id="21" name="Rounded Rectangle 20">
              <a:extLst>
                <a:ext uri="{FF2B5EF4-FFF2-40B4-BE49-F238E27FC236}">
                  <a16:creationId xmlns:a16="http://schemas.microsoft.com/office/drawing/2014/main" id="{FD3FC7DA-6B21-4EB0-D951-511ACFDCAC1B}"/>
                </a:ext>
              </a:extLst>
            </p:cNvPr>
            <p:cNvSpPr/>
            <p:nvPr/>
          </p:nvSpPr>
          <p:spPr>
            <a:xfrm>
              <a:off x="3762321" y="3538841"/>
              <a:ext cx="2148840" cy="2147307"/>
            </a:xfrm>
            <a:prstGeom prst="roundRect">
              <a:avLst>
                <a:gd name="adj" fmla="val 13668"/>
              </a:avLst>
            </a:prstGeom>
            <a:gradFill>
              <a:gsLst>
                <a:gs pos="98000">
                  <a:srgbClr val="7CE8C8"/>
                </a:gs>
                <a:gs pos="11000">
                  <a:srgbClr val="006A6B"/>
                </a:gs>
                <a:gs pos="58000">
                  <a:srgbClr val="2BB1AB"/>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CONSIDER</a:t>
              </a:r>
            </a:p>
          </p:txBody>
        </p:sp>
        <p:sp>
          <p:nvSpPr>
            <p:cNvPr id="26" name="Rounded Rectangle 25">
              <a:extLst>
                <a:ext uri="{FF2B5EF4-FFF2-40B4-BE49-F238E27FC236}">
                  <a16:creationId xmlns:a16="http://schemas.microsoft.com/office/drawing/2014/main" id="{1F1C9B9C-77D4-88C0-F3E6-A94E5627CFEA}"/>
                </a:ext>
              </a:extLst>
            </p:cNvPr>
            <p:cNvSpPr/>
            <p:nvPr/>
          </p:nvSpPr>
          <p:spPr>
            <a:xfrm>
              <a:off x="6059347" y="3538841"/>
              <a:ext cx="2148840" cy="2147307"/>
            </a:xfrm>
            <a:prstGeom prst="roundRect">
              <a:avLst>
                <a:gd name="adj" fmla="val 12469"/>
              </a:avLst>
            </a:prstGeom>
            <a:gradFill>
              <a:gsLst>
                <a:gs pos="98000">
                  <a:srgbClr val="7CE8C8"/>
                </a:gs>
                <a:gs pos="11000">
                  <a:srgbClr val="536B04"/>
                </a:gs>
                <a:gs pos="58000">
                  <a:srgbClr val="78B155"/>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PRIORITIZE</a:t>
              </a:r>
            </a:p>
          </p:txBody>
        </p:sp>
        <p:pic>
          <p:nvPicPr>
            <p:cNvPr id="23" name="Graphic 22" descr="Lightbulb and gear with solid fill">
              <a:extLst>
                <a:ext uri="{FF2B5EF4-FFF2-40B4-BE49-F238E27FC236}">
                  <a16:creationId xmlns:a16="http://schemas.microsoft.com/office/drawing/2014/main" id="{996A0738-BA64-F33E-4D70-A7F8FBE7A7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8259" y="4184298"/>
              <a:ext cx="1267120" cy="1267120"/>
            </a:xfrm>
            <a:prstGeom prst="rect">
              <a:avLst/>
            </a:prstGeom>
          </p:spPr>
        </p:pic>
        <p:grpSp>
          <p:nvGrpSpPr>
            <p:cNvPr id="48" name="Group 47">
              <a:extLst>
                <a:ext uri="{FF2B5EF4-FFF2-40B4-BE49-F238E27FC236}">
                  <a16:creationId xmlns:a16="http://schemas.microsoft.com/office/drawing/2014/main" id="{1CEB07AC-9570-3A76-A961-5F06ADDB6448}"/>
                </a:ext>
              </a:extLst>
            </p:cNvPr>
            <p:cNvGrpSpPr/>
            <p:nvPr/>
          </p:nvGrpSpPr>
          <p:grpSpPr>
            <a:xfrm>
              <a:off x="6579066" y="1962732"/>
              <a:ext cx="1041911" cy="1042733"/>
              <a:chOff x="6552419" y="2225012"/>
              <a:chExt cx="751881" cy="752474"/>
            </a:xfrm>
            <a:solidFill>
              <a:schemeClr val="bg1"/>
            </a:solidFill>
          </p:grpSpPr>
          <p:sp>
            <p:nvSpPr>
              <p:cNvPr id="27" name="Graphic 24" descr="Magnifying glass with solid fill">
                <a:extLst>
                  <a:ext uri="{FF2B5EF4-FFF2-40B4-BE49-F238E27FC236}">
                    <a16:creationId xmlns:a16="http://schemas.microsoft.com/office/drawing/2014/main" id="{E8AC20C7-C54C-0F8A-F4DA-478FF7223C1A}"/>
                  </a:ext>
                </a:extLst>
              </p:cNvPr>
              <p:cNvSpPr/>
              <p:nvPr/>
            </p:nvSpPr>
            <p:spPr>
              <a:xfrm>
                <a:off x="6552419" y="2225012"/>
                <a:ext cx="751881" cy="752474"/>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grp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3DC6A54-33E2-D02A-CACF-ACE098D3C949}"/>
                  </a:ext>
                </a:extLst>
              </p:cNvPr>
              <p:cNvSpPr/>
              <p:nvPr/>
            </p:nvSpPr>
            <p:spPr>
              <a:xfrm>
                <a:off x="6726853" y="2401710"/>
                <a:ext cx="218122" cy="216788"/>
              </a:xfrm>
              <a:custGeom>
                <a:avLst/>
                <a:gdLst>
                  <a:gd name="connsiteX0" fmla="*/ 187547 w 218122"/>
                  <a:gd name="connsiteY0" fmla="*/ 64675 h 216788"/>
                  <a:gd name="connsiteX1" fmla="*/ 195644 w 218122"/>
                  <a:gd name="connsiteY1" fmla="*/ 40672 h 216788"/>
                  <a:gd name="connsiteX2" fmla="*/ 177355 w 218122"/>
                  <a:gd name="connsiteY2" fmla="*/ 22384 h 216788"/>
                  <a:gd name="connsiteX3" fmla="*/ 153353 w 218122"/>
                  <a:gd name="connsiteY3" fmla="*/ 30480 h 216788"/>
                  <a:gd name="connsiteX4" fmla="*/ 133541 w 218122"/>
                  <a:gd name="connsiteY4" fmla="*/ 22384 h 216788"/>
                  <a:gd name="connsiteX5" fmla="*/ 122301 w 218122"/>
                  <a:gd name="connsiteY5" fmla="*/ 0 h 216788"/>
                  <a:gd name="connsiteX6" fmla="*/ 96774 w 218122"/>
                  <a:gd name="connsiteY6" fmla="*/ 0 h 216788"/>
                  <a:gd name="connsiteX7" fmla="*/ 85439 w 218122"/>
                  <a:gd name="connsiteY7" fmla="*/ 22479 h 216788"/>
                  <a:gd name="connsiteX8" fmla="*/ 65532 w 218122"/>
                  <a:gd name="connsiteY8" fmla="*/ 30575 h 216788"/>
                  <a:gd name="connsiteX9" fmla="*/ 41529 w 218122"/>
                  <a:gd name="connsiteY9" fmla="*/ 22479 h 216788"/>
                  <a:gd name="connsiteX10" fmla="*/ 23241 w 218122"/>
                  <a:gd name="connsiteY10" fmla="*/ 40767 h 216788"/>
                  <a:gd name="connsiteX11" fmla="*/ 30861 w 218122"/>
                  <a:gd name="connsiteY11" fmla="*/ 64770 h 216788"/>
                  <a:gd name="connsiteX12" fmla="*/ 22479 w 218122"/>
                  <a:gd name="connsiteY12" fmla="*/ 84582 h 216788"/>
                  <a:gd name="connsiteX13" fmla="*/ 0 w 218122"/>
                  <a:gd name="connsiteY13" fmla="*/ 95821 h 216788"/>
                  <a:gd name="connsiteX14" fmla="*/ 0 w 218122"/>
                  <a:gd name="connsiteY14" fmla="*/ 120968 h 216788"/>
                  <a:gd name="connsiteX15" fmla="*/ 22479 w 218122"/>
                  <a:gd name="connsiteY15" fmla="*/ 132302 h 216788"/>
                  <a:gd name="connsiteX16" fmla="*/ 30575 w 218122"/>
                  <a:gd name="connsiteY16" fmla="*/ 152114 h 216788"/>
                  <a:gd name="connsiteX17" fmla="*/ 22479 w 218122"/>
                  <a:gd name="connsiteY17" fmla="*/ 176117 h 216788"/>
                  <a:gd name="connsiteX18" fmla="*/ 41529 w 218122"/>
                  <a:gd name="connsiteY18" fmla="*/ 194405 h 216788"/>
                  <a:gd name="connsiteX19" fmla="*/ 65532 w 218122"/>
                  <a:gd name="connsiteY19" fmla="*/ 186214 h 216788"/>
                  <a:gd name="connsiteX20" fmla="*/ 85344 w 218122"/>
                  <a:gd name="connsiteY20" fmla="*/ 194405 h 216788"/>
                  <a:gd name="connsiteX21" fmla="*/ 96583 w 218122"/>
                  <a:gd name="connsiteY21" fmla="*/ 216789 h 216788"/>
                  <a:gd name="connsiteX22" fmla="*/ 122111 w 218122"/>
                  <a:gd name="connsiteY22" fmla="*/ 216789 h 216788"/>
                  <a:gd name="connsiteX23" fmla="*/ 133445 w 218122"/>
                  <a:gd name="connsiteY23" fmla="*/ 194786 h 216788"/>
                  <a:gd name="connsiteX24" fmla="*/ 152972 w 218122"/>
                  <a:gd name="connsiteY24" fmla="*/ 186880 h 216788"/>
                  <a:gd name="connsiteX25" fmla="*/ 176879 w 218122"/>
                  <a:gd name="connsiteY25" fmla="*/ 195072 h 216788"/>
                  <a:gd name="connsiteX26" fmla="*/ 195167 w 218122"/>
                  <a:gd name="connsiteY26" fmla="*/ 176689 h 216788"/>
                  <a:gd name="connsiteX27" fmla="*/ 187071 w 218122"/>
                  <a:gd name="connsiteY27" fmla="*/ 152781 h 216788"/>
                  <a:gd name="connsiteX28" fmla="*/ 195739 w 218122"/>
                  <a:gd name="connsiteY28" fmla="*/ 132874 h 216788"/>
                  <a:gd name="connsiteX29" fmla="*/ 218123 w 218122"/>
                  <a:gd name="connsiteY29" fmla="*/ 121634 h 216788"/>
                  <a:gd name="connsiteX30" fmla="*/ 218123 w 218122"/>
                  <a:gd name="connsiteY30" fmla="*/ 95821 h 216788"/>
                  <a:gd name="connsiteX31" fmla="*/ 195644 w 218122"/>
                  <a:gd name="connsiteY31" fmla="*/ 84487 h 216788"/>
                  <a:gd name="connsiteX32" fmla="*/ 187547 w 218122"/>
                  <a:gd name="connsiteY32" fmla="*/ 64675 h 216788"/>
                  <a:gd name="connsiteX33" fmla="*/ 109442 w 218122"/>
                  <a:gd name="connsiteY33" fmla="*/ 146875 h 216788"/>
                  <a:gd name="connsiteX34" fmla="*/ 71342 w 218122"/>
                  <a:gd name="connsiteY34" fmla="*/ 108775 h 216788"/>
                  <a:gd name="connsiteX35" fmla="*/ 109442 w 218122"/>
                  <a:gd name="connsiteY35" fmla="*/ 70675 h 216788"/>
                  <a:gd name="connsiteX36" fmla="*/ 147542 w 218122"/>
                  <a:gd name="connsiteY36" fmla="*/ 108775 h 216788"/>
                  <a:gd name="connsiteX37" fmla="*/ 109442 w 218122"/>
                  <a:gd name="connsiteY37" fmla="*/ 146875 h 21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122" h="216788">
                    <a:moveTo>
                      <a:pt x="187547" y="64675"/>
                    </a:moveTo>
                    <a:lnTo>
                      <a:pt x="195644" y="40672"/>
                    </a:lnTo>
                    <a:lnTo>
                      <a:pt x="177355" y="22384"/>
                    </a:lnTo>
                    <a:lnTo>
                      <a:pt x="153353" y="30480"/>
                    </a:lnTo>
                    <a:cubicBezTo>
                      <a:pt x="147113" y="26964"/>
                      <a:pt x="140457" y="24244"/>
                      <a:pt x="133541" y="22384"/>
                    </a:cubicBezTo>
                    <a:lnTo>
                      <a:pt x="122301" y="0"/>
                    </a:lnTo>
                    <a:lnTo>
                      <a:pt x="96774" y="0"/>
                    </a:lnTo>
                    <a:lnTo>
                      <a:pt x="85439" y="22479"/>
                    </a:lnTo>
                    <a:cubicBezTo>
                      <a:pt x="78498" y="24356"/>
                      <a:pt x="71813" y="27075"/>
                      <a:pt x="65532" y="30575"/>
                    </a:cubicBezTo>
                    <a:lnTo>
                      <a:pt x="41529" y="22479"/>
                    </a:lnTo>
                    <a:lnTo>
                      <a:pt x="23241" y="40767"/>
                    </a:lnTo>
                    <a:lnTo>
                      <a:pt x="30861" y="64770"/>
                    </a:lnTo>
                    <a:cubicBezTo>
                      <a:pt x="27206" y="70976"/>
                      <a:pt x="24388" y="77637"/>
                      <a:pt x="22479" y="84582"/>
                    </a:cubicBezTo>
                    <a:lnTo>
                      <a:pt x="0" y="95821"/>
                    </a:lnTo>
                    <a:lnTo>
                      <a:pt x="0" y="120968"/>
                    </a:lnTo>
                    <a:lnTo>
                      <a:pt x="22479" y="132302"/>
                    </a:lnTo>
                    <a:cubicBezTo>
                      <a:pt x="24332" y="139221"/>
                      <a:pt x="27052" y="145878"/>
                      <a:pt x="30575" y="152114"/>
                    </a:cubicBezTo>
                    <a:lnTo>
                      <a:pt x="22479" y="176117"/>
                    </a:lnTo>
                    <a:lnTo>
                      <a:pt x="41529" y="194405"/>
                    </a:lnTo>
                    <a:lnTo>
                      <a:pt x="65532" y="186214"/>
                    </a:lnTo>
                    <a:cubicBezTo>
                      <a:pt x="71767" y="189763"/>
                      <a:pt x="78423" y="192515"/>
                      <a:pt x="85344" y="194405"/>
                    </a:cubicBezTo>
                    <a:lnTo>
                      <a:pt x="96583" y="216789"/>
                    </a:lnTo>
                    <a:lnTo>
                      <a:pt x="122111" y="216789"/>
                    </a:lnTo>
                    <a:lnTo>
                      <a:pt x="133445" y="194786"/>
                    </a:lnTo>
                    <a:cubicBezTo>
                      <a:pt x="140245" y="192937"/>
                      <a:pt x="146800" y="190283"/>
                      <a:pt x="152972" y="186880"/>
                    </a:cubicBezTo>
                    <a:lnTo>
                      <a:pt x="176879" y="195072"/>
                    </a:lnTo>
                    <a:lnTo>
                      <a:pt x="195167" y="176689"/>
                    </a:lnTo>
                    <a:lnTo>
                      <a:pt x="187071" y="152781"/>
                    </a:lnTo>
                    <a:cubicBezTo>
                      <a:pt x="190710" y="146497"/>
                      <a:pt x="193618" y="139818"/>
                      <a:pt x="195739" y="132874"/>
                    </a:cubicBezTo>
                    <a:lnTo>
                      <a:pt x="218123" y="121634"/>
                    </a:lnTo>
                    <a:lnTo>
                      <a:pt x="218123" y="95821"/>
                    </a:lnTo>
                    <a:lnTo>
                      <a:pt x="195644" y="84487"/>
                    </a:lnTo>
                    <a:cubicBezTo>
                      <a:pt x="193825" y="77556"/>
                      <a:pt x="191103" y="70896"/>
                      <a:pt x="187547" y="64675"/>
                    </a:cubicBezTo>
                    <a:close/>
                    <a:moveTo>
                      <a:pt x="109442" y="146875"/>
                    </a:moveTo>
                    <a:cubicBezTo>
                      <a:pt x="88401" y="146875"/>
                      <a:pt x="71342" y="129817"/>
                      <a:pt x="71342" y="108775"/>
                    </a:cubicBezTo>
                    <a:cubicBezTo>
                      <a:pt x="71342" y="87734"/>
                      <a:pt x="88401" y="70675"/>
                      <a:pt x="109442" y="70675"/>
                    </a:cubicBezTo>
                    <a:cubicBezTo>
                      <a:pt x="130356" y="70982"/>
                      <a:pt x="147236" y="87861"/>
                      <a:pt x="147542" y="108775"/>
                    </a:cubicBezTo>
                    <a:cubicBezTo>
                      <a:pt x="147542" y="129817"/>
                      <a:pt x="130484" y="146875"/>
                      <a:pt x="109442" y="146875"/>
                    </a:cubicBezTo>
                    <a:close/>
                  </a:path>
                </a:pathLst>
              </a:custGeom>
              <a:grpFill/>
              <a:ln w="9525" cap="flat">
                <a:noFill/>
                <a:prstDash val="solid"/>
                <a:miter/>
              </a:ln>
            </p:spPr>
            <p:txBody>
              <a:bodyPr rtlCol="0" anchor="ctr"/>
              <a:lstStyle/>
              <a:p>
                <a:endParaRPr lang="en-US"/>
              </a:p>
            </p:txBody>
          </p:sp>
        </p:grpSp>
        <p:sp>
          <p:nvSpPr>
            <p:cNvPr id="51" name="Graphic 49" descr="Warning with solid fill">
              <a:extLst>
                <a:ext uri="{FF2B5EF4-FFF2-40B4-BE49-F238E27FC236}">
                  <a16:creationId xmlns:a16="http://schemas.microsoft.com/office/drawing/2014/main" id="{F7A2CBAC-3008-07D2-1095-7F7450D1386C}"/>
                </a:ext>
              </a:extLst>
            </p:cNvPr>
            <p:cNvSpPr/>
            <p:nvPr/>
          </p:nvSpPr>
          <p:spPr>
            <a:xfrm>
              <a:off x="4292633" y="1986588"/>
              <a:ext cx="1138372" cy="1003466"/>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69471" y="152638"/>
                  </a:moveTo>
                  <a:cubicBezTo>
                    <a:pt x="382171" y="127238"/>
                    <a:pt x="417096" y="120888"/>
                    <a:pt x="452021" y="149463"/>
                  </a:cubicBezTo>
                  <a:lnTo>
                    <a:pt x="439321" y="505063"/>
                  </a:lnTo>
                  <a:lnTo>
                    <a:pt x="382171" y="505063"/>
                  </a:lnTo>
                  <a:lnTo>
                    <a:pt x="369471" y="15263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bg1"/>
            </a:solidFill>
            <a:ln w="9525" cap="flat">
              <a:noFill/>
              <a:prstDash val="solid"/>
              <a:miter/>
            </a:ln>
          </p:spPr>
          <p:txBody>
            <a:bodyPr rtlCol="0" anchor="ctr"/>
            <a:lstStyle/>
            <a:p>
              <a:endParaRPr lang="en-US"/>
            </a:p>
          </p:txBody>
        </p:sp>
        <p:grpSp>
          <p:nvGrpSpPr>
            <p:cNvPr id="132" name="Group 131">
              <a:extLst>
                <a:ext uri="{FF2B5EF4-FFF2-40B4-BE49-F238E27FC236}">
                  <a16:creationId xmlns:a16="http://schemas.microsoft.com/office/drawing/2014/main" id="{FD65FF58-62D6-F017-3161-77B94EB87271}"/>
                </a:ext>
              </a:extLst>
            </p:cNvPr>
            <p:cNvGrpSpPr/>
            <p:nvPr/>
          </p:nvGrpSpPr>
          <p:grpSpPr>
            <a:xfrm>
              <a:off x="6521173" y="4275276"/>
              <a:ext cx="1230954" cy="1072710"/>
              <a:chOff x="6315110" y="4254886"/>
              <a:chExt cx="1230954" cy="1072710"/>
            </a:xfrm>
            <a:solidFill>
              <a:schemeClr val="bg1"/>
            </a:solidFill>
          </p:grpSpPr>
          <p:pic>
            <p:nvPicPr>
              <p:cNvPr id="53" name="Graphic 52" descr="Settings with solid fill">
                <a:extLst>
                  <a:ext uri="{FF2B5EF4-FFF2-40B4-BE49-F238E27FC236}">
                    <a16:creationId xmlns:a16="http://schemas.microsoft.com/office/drawing/2014/main" id="{48ABF41F-009B-2EEF-FE48-1260D92848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473354" y="4254886"/>
                <a:ext cx="1072710" cy="1072710"/>
              </a:xfrm>
              <a:prstGeom prst="rect">
                <a:avLst/>
              </a:prstGeom>
            </p:spPr>
          </p:pic>
          <p:sp>
            <p:nvSpPr>
              <p:cNvPr id="131" name="Freeform 130">
                <a:extLst>
                  <a:ext uri="{FF2B5EF4-FFF2-40B4-BE49-F238E27FC236}">
                    <a16:creationId xmlns:a16="http://schemas.microsoft.com/office/drawing/2014/main" id="{D8A7144B-C194-A78E-1286-301E38A9D86C}"/>
                  </a:ext>
                </a:extLst>
              </p:cNvPr>
              <p:cNvSpPr/>
              <p:nvPr/>
            </p:nvSpPr>
            <p:spPr>
              <a:xfrm>
                <a:off x="6315110" y="4509920"/>
                <a:ext cx="247650" cy="562641"/>
              </a:xfrm>
              <a:custGeom>
                <a:avLst/>
                <a:gdLst>
                  <a:gd name="connsiteX0" fmla="*/ 219075 w 247650"/>
                  <a:gd name="connsiteY0" fmla="*/ 0 h 562641"/>
                  <a:gd name="connsiteX1" fmla="*/ 28575 w 247650"/>
                  <a:gd name="connsiteY1" fmla="*/ 0 h 562641"/>
                  <a:gd name="connsiteX2" fmla="*/ 0 w 247650"/>
                  <a:gd name="connsiteY2" fmla="*/ 28575 h 562641"/>
                  <a:gd name="connsiteX3" fmla="*/ 28575 w 247650"/>
                  <a:gd name="connsiteY3" fmla="*/ 57150 h 562641"/>
                  <a:gd name="connsiteX4" fmla="*/ 153829 w 247650"/>
                  <a:gd name="connsiteY4" fmla="*/ 57150 h 562641"/>
                  <a:gd name="connsiteX5" fmla="*/ 120402 w 247650"/>
                  <a:gd name="connsiteY5" fmla="*/ 518379 h 562641"/>
                  <a:gd name="connsiteX6" fmla="*/ 158163 w 247650"/>
                  <a:gd name="connsiteY6" fmla="*/ 555489 h 562641"/>
                  <a:gd name="connsiteX7" fmla="*/ 198495 w 247650"/>
                  <a:gd name="connsiteY7" fmla="*/ 552977 h 562641"/>
                  <a:gd name="connsiteX8" fmla="*/ 195984 w 247650"/>
                  <a:gd name="connsiteY8" fmla="*/ 512644 h 562641"/>
                  <a:gd name="connsiteX9" fmla="*/ 194824 w 247650"/>
                  <a:gd name="connsiteY9" fmla="*/ 511674 h 562641"/>
                  <a:gd name="connsiteX10" fmla="*/ 160572 w 247650"/>
                  <a:gd name="connsiteY10" fmla="*/ 131530 h 562641"/>
                  <a:gd name="connsiteX11" fmla="*/ 190500 w 247650"/>
                  <a:gd name="connsiteY11" fmla="*/ 100965 h 562641"/>
                  <a:gd name="connsiteX12" fmla="*/ 190500 w 247650"/>
                  <a:gd name="connsiteY12" fmla="*/ 219075 h 562641"/>
                  <a:gd name="connsiteX13" fmla="*/ 219075 w 247650"/>
                  <a:gd name="connsiteY13" fmla="*/ 247650 h 562641"/>
                  <a:gd name="connsiteX14" fmla="*/ 247650 w 247650"/>
                  <a:gd name="connsiteY14" fmla="*/ 219075 h 562641"/>
                  <a:gd name="connsiteX15" fmla="*/ 247650 w 247650"/>
                  <a:gd name="connsiteY15" fmla="*/ 28575 h 562641"/>
                  <a:gd name="connsiteX16" fmla="*/ 219075 w 247650"/>
                  <a:gd name="connsiteY16" fmla="*/ 0 h 5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562641">
                    <a:moveTo>
                      <a:pt x="219075" y="0"/>
                    </a:moveTo>
                    <a:lnTo>
                      <a:pt x="28575" y="0"/>
                    </a:lnTo>
                    <a:cubicBezTo>
                      <a:pt x="12793" y="0"/>
                      <a:pt x="0" y="12793"/>
                      <a:pt x="0" y="28575"/>
                    </a:cubicBezTo>
                    <a:cubicBezTo>
                      <a:pt x="0" y="44357"/>
                      <a:pt x="12793" y="57150"/>
                      <a:pt x="28575" y="57150"/>
                    </a:cubicBezTo>
                    <a:lnTo>
                      <a:pt x="153829" y="57150"/>
                    </a:lnTo>
                    <a:cubicBezTo>
                      <a:pt x="17234" y="175284"/>
                      <a:pt x="2268" y="381783"/>
                      <a:pt x="120402" y="518379"/>
                    </a:cubicBezTo>
                    <a:cubicBezTo>
                      <a:pt x="131965" y="531749"/>
                      <a:pt x="144593" y="544159"/>
                      <a:pt x="158163" y="555489"/>
                    </a:cubicBezTo>
                    <a:cubicBezTo>
                      <a:pt x="169994" y="565933"/>
                      <a:pt x="188051" y="564808"/>
                      <a:pt x="198495" y="552977"/>
                    </a:cubicBezTo>
                    <a:cubicBezTo>
                      <a:pt x="208939" y="541146"/>
                      <a:pt x="207816" y="523088"/>
                      <a:pt x="195984" y="512644"/>
                    </a:cubicBezTo>
                    <a:cubicBezTo>
                      <a:pt x="195606" y="512310"/>
                      <a:pt x="195220" y="511987"/>
                      <a:pt x="194824" y="511674"/>
                    </a:cubicBezTo>
                    <a:cubicBezTo>
                      <a:pt x="80392" y="416159"/>
                      <a:pt x="65057" y="245962"/>
                      <a:pt x="160572" y="131530"/>
                    </a:cubicBezTo>
                    <a:cubicBezTo>
                      <a:pt x="169723" y="120566"/>
                      <a:pt x="179731" y="110345"/>
                      <a:pt x="190500" y="100965"/>
                    </a:cubicBezTo>
                    <a:lnTo>
                      <a:pt x="190500" y="219075"/>
                    </a:lnTo>
                    <a:cubicBezTo>
                      <a:pt x="190500" y="234857"/>
                      <a:pt x="203293" y="247650"/>
                      <a:pt x="219075" y="247650"/>
                    </a:cubicBezTo>
                    <a:cubicBezTo>
                      <a:pt x="234857" y="247650"/>
                      <a:pt x="247650" y="234857"/>
                      <a:pt x="247650" y="219075"/>
                    </a:cubicBezTo>
                    <a:lnTo>
                      <a:pt x="247650" y="28575"/>
                    </a:lnTo>
                    <a:cubicBezTo>
                      <a:pt x="247650" y="12793"/>
                      <a:pt x="234857" y="0"/>
                      <a:pt x="219075" y="0"/>
                    </a:cubicBezTo>
                    <a:close/>
                  </a:path>
                </a:pathLst>
              </a:custGeom>
              <a:grpFill/>
              <a:ln w="9525" cap="flat">
                <a:noFill/>
                <a:prstDash val="solid"/>
                <a:miter/>
              </a:ln>
            </p:spPr>
            <p:txBody>
              <a:bodyPr rtlCol="0" anchor="ctr"/>
              <a:lstStyle/>
              <a:p>
                <a:endParaRPr lang="en-US"/>
              </a:p>
            </p:txBody>
          </p:sp>
        </p:grpSp>
        <p:sp>
          <p:nvSpPr>
            <p:cNvPr id="5" name="Right Arrow 4">
              <a:extLst>
                <a:ext uri="{FF2B5EF4-FFF2-40B4-BE49-F238E27FC236}">
                  <a16:creationId xmlns:a16="http://schemas.microsoft.com/office/drawing/2014/main" id="{00548CF7-5989-671A-9A49-048F1FE64B62}"/>
                </a:ext>
              </a:extLst>
            </p:cNvPr>
            <p:cNvSpPr/>
            <p:nvPr/>
          </p:nvSpPr>
          <p:spPr>
            <a:xfrm rot="10800000" flipH="1" flipV="1">
              <a:off x="3449005" y="5889254"/>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E361025A-859E-E953-A838-07F134038FF2}"/>
                </a:ext>
              </a:extLst>
            </p:cNvPr>
            <p:cNvSpPr txBox="1"/>
            <p:nvPr/>
          </p:nvSpPr>
          <p:spPr>
            <a:xfrm>
              <a:off x="4861819" y="5931247"/>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VALUE</a:t>
              </a:r>
            </a:p>
          </p:txBody>
        </p:sp>
        <p:sp>
          <p:nvSpPr>
            <p:cNvPr id="133" name="TextBox 132">
              <a:extLst>
                <a:ext uri="{FF2B5EF4-FFF2-40B4-BE49-F238E27FC236}">
                  <a16:creationId xmlns:a16="http://schemas.microsoft.com/office/drawing/2014/main" id="{1FF4E0CA-2BEC-2A33-7072-AEDFDCD98ACA}"/>
                </a:ext>
              </a:extLst>
            </p:cNvPr>
            <p:cNvSpPr txBox="1"/>
            <p:nvPr/>
          </p:nvSpPr>
          <p:spPr>
            <a:xfrm>
              <a:off x="3405492" y="6011159"/>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34" name="TextBox 133">
              <a:extLst>
                <a:ext uri="{FF2B5EF4-FFF2-40B4-BE49-F238E27FC236}">
                  <a16:creationId xmlns:a16="http://schemas.microsoft.com/office/drawing/2014/main" id="{EB56AF07-F5A7-07D0-6C35-822379096B1E}"/>
                </a:ext>
              </a:extLst>
            </p:cNvPr>
            <p:cNvSpPr txBox="1"/>
            <p:nvPr/>
          </p:nvSpPr>
          <p:spPr>
            <a:xfrm>
              <a:off x="7467154" y="6011159"/>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sp>
          <p:nvSpPr>
            <p:cNvPr id="138" name="Right Arrow 137">
              <a:extLst>
                <a:ext uri="{FF2B5EF4-FFF2-40B4-BE49-F238E27FC236}">
                  <a16:creationId xmlns:a16="http://schemas.microsoft.com/office/drawing/2014/main" id="{8F64495D-C799-C894-41B5-5FC8B21337C7}"/>
                </a:ext>
              </a:extLst>
            </p:cNvPr>
            <p:cNvSpPr/>
            <p:nvPr/>
          </p:nvSpPr>
          <p:spPr>
            <a:xfrm rot="10800000" flipH="1" flipV="1">
              <a:off x="3457482" y="514397"/>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39" name="TextBox 138">
              <a:extLst>
                <a:ext uri="{FF2B5EF4-FFF2-40B4-BE49-F238E27FC236}">
                  <a16:creationId xmlns:a16="http://schemas.microsoft.com/office/drawing/2014/main" id="{CA5F834E-27AB-0033-A011-5D37A067555C}"/>
                </a:ext>
              </a:extLst>
            </p:cNvPr>
            <p:cNvSpPr txBox="1"/>
            <p:nvPr/>
          </p:nvSpPr>
          <p:spPr>
            <a:xfrm>
              <a:off x="4870296" y="556390"/>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EFFORT</a:t>
              </a:r>
            </a:p>
          </p:txBody>
        </p:sp>
        <p:sp>
          <p:nvSpPr>
            <p:cNvPr id="140" name="TextBox 139">
              <a:extLst>
                <a:ext uri="{FF2B5EF4-FFF2-40B4-BE49-F238E27FC236}">
                  <a16:creationId xmlns:a16="http://schemas.microsoft.com/office/drawing/2014/main" id="{58DD98F9-459B-DC7D-FC79-FA941A81F883}"/>
                </a:ext>
              </a:extLst>
            </p:cNvPr>
            <p:cNvSpPr txBox="1"/>
            <p:nvPr/>
          </p:nvSpPr>
          <p:spPr>
            <a:xfrm>
              <a:off x="3413969" y="636302"/>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41" name="TextBox 140">
              <a:extLst>
                <a:ext uri="{FF2B5EF4-FFF2-40B4-BE49-F238E27FC236}">
                  <a16:creationId xmlns:a16="http://schemas.microsoft.com/office/drawing/2014/main" id="{0046E7E7-32A3-D744-8FCC-589E5FE1CB0E}"/>
                </a:ext>
              </a:extLst>
            </p:cNvPr>
            <p:cNvSpPr txBox="1"/>
            <p:nvPr/>
          </p:nvSpPr>
          <p:spPr>
            <a:xfrm>
              <a:off x="7475631" y="636302"/>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sp>
          <p:nvSpPr>
            <p:cNvPr id="168" name="Right Arrow 167">
              <a:extLst>
                <a:ext uri="{FF2B5EF4-FFF2-40B4-BE49-F238E27FC236}">
                  <a16:creationId xmlns:a16="http://schemas.microsoft.com/office/drawing/2014/main" id="{9CAC1D11-5816-972B-9773-33197D680A4D}"/>
                </a:ext>
              </a:extLst>
            </p:cNvPr>
            <p:cNvSpPr/>
            <p:nvPr/>
          </p:nvSpPr>
          <p:spPr>
            <a:xfrm rot="5400000" flipH="1" flipV="1">
              <a:off x="6144674" y="3158549"/>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69" name="TextBox 168">
              <a:extLst>
                <a:ext uri="{FF2B5EF4-FFF2-40B4-BE49-F238E27FC236}">
                  <a16:creationId xmlns:a16="http://schemas.microsoft.com/office/drawing/2014/main" id="{BA75ECA6-9437-4211-A27C-31C70ABB05DD}"/>
                </a:ext>
              </a:extLst>
            </p:cNvPr>
            <p:cNvSpPr txBox="1"/>
            <p:nvPr/>
          </p:nvSpPr>
          <p:spPr>
            <a:xfrm rot="5400000">
              <a:off x="7631823" y="3287038"/>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COST</a:t>
              </a:r>
            </a:p>
          </p:txBody>
        </p:sp>
        <p:sp>
          <p:nvSpPr>
            <p:cNvPr id="170" name="TextBox 169">
              <a:extLst>
                <a:ext uri="{FF2B5EF4-FFF2-40B4-BE49-F238E27FC236}">
                  <a16:creationId xmlns:a16="http://schemas.microsoft.com/office/drawing/2014/main" id="{FCCC6470-08DC-A8B4-1F0A-3D87A6C7BAF3}"/>
                </a:ext>
              </a:extLst>
            </p:cNvPr>
            <p:cNvSpPr txBox="1"/>
            <p:nvPr/>
          </p:nvSpPr>
          <p:spPr>
            <a:xfrm rot="5400000">
              <a:off x="8330556" y="5501989"/>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71" name="TextBox 170">
              <a:extLst>
                <a:ext uri="{FF2B5EF4-FFF2-40B4-BE49-F238E27FC236}">
                  <a16:creationId xmlns:a16="http://schemas.microsoft.com/office/drawing/2014/main" id="{B2A5E64F-2B0A-600F-4DFA-B69AFAC99B31}"/>
                </a:ext>
              </a:extLst>
            </p:cNvPr>
            <p:cNvSpPr txBox="1"/>
            <p:nvPr/>
          </p:nvSpPr>
          <p:spPr>
            <a:xfrm rot="5400000">
              <a:off x="8293687" y="1467853"/>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sp>
          <p:nvSpPr>
            <p:cNvPr id="164" name="Right Arrow 163">
              <a:extLst>
                <a:ext uri="{FF2B5EF4-FFF2-40B4-BE49-F238E27FC236}">
                  <a16:creationId xmlns:a16="http://schemas.microsoft.com/office/drawing/2014/main" id="{A6D72748-6CFD-2FCA-91EB-EA2D3D64990E}"/>
                </a:ext>
              </a:extLst>
            </p:cNvPr>
            <p:cNvSpPr/>
            <p:nvPr/>
          </p:nvSpPr>
          <p:spPr>
            <a:xfrm rot="5400000" flipH="1" flipV="1">
              <a:off x="756938" y="3150072"/>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65" name="TextBox 164">
              <a:extLst>
                <a:ext uri="{FF2B5EF4-FFF2-40B4-BE49-F238E27FC236}">
                  <a16:creationId xmlns:a16="http://schemas.microsoft.com/office/drawing/2014/main" id="{FC7A49B1-E4CC-7D28-C739-A04262BD05C1}"/>
                </a:ext>
              </a:extLst>
            </p:cNvPr>
            <p:cNvSpPr txBox="1"/>
            <p:nvPr/>
          </p:nvSpPr>
          <p:spPr>
            <a:xfrm rot="16200000">
              <a:off x="2218329" y="3278561"/>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RISK</a:t>
              </a:r>
            </a:p>
          </p:txBody>
        </p:sp>
        <p:sp>
          <p:nvSpPr>
            <p:cNvPr id="166" name="TextBox 165">
              <a:extLst>
                <a:ext uri="{FF2B5EF4-FFF2-40B4-BE49-F238E27FC236}">
                  <a16:creationId xmlns:a16="http://schemas.microsoft.com/office/drawing/2014/main" id="{C8FE5727-09AA-2814-6DEB-EE88C49B72C2}"/>
                </a:ext>
              </a:extLst>
            </p:cNvPr>
            <p:cNvSpPr txBox="1"/>
            <p:nvPr/>
          </p:nvSpPr>
          <p:spPr>
            <a:xfrm rot="16200000">
              <a:off x="2932549" y="5493512"/>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67" name="TextBox 166">
              <a:extLst>
                <a:ext uri="{FF2B5EF4-FFF2-40B4-BE49-F238E27FC236}">
                  <a16:creationId xmlns:a16="http://schemas.microsoft.com/office/drawing/2014/main" id="{9A1CE33B-4D29-2ADA-0B3F-C0903E5F04EF}"/>
                </a:ext>
              </a:extLst>
            </p:cNvPr>
            <p:cNvSpPr txBox="1"/>
            <p:nvPr/>
          </p:nvSpPr>
          <p:spPr>
            <a:xfrm rot="16200000">
              <a:off x="2895679" y="1394981"/>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grpSp>
      <p:sp>
        <p:nvSpPr>
          <p:cNvPr id="180" name="Round Diagonal Corner Rectangle 179">
            <a:extLst>
              <a:ext uri="{FF2B5EF4-FFF2-40B4-BE49-F238E27FC236}">
                <a16:creationId xmlns:a16="http://schemas.microsoft.com/office/drawing/2014/main" id="{B15652CE-2F43-0115-A6D5-9F40B2433D7F}"/>
              </a:ext>
            </a:extLst>
          </p:cNvPr>
          <p:cNvSpPr/>
          <p:nvPr/>
        </p:nvSpPr>
        <p:spPr>
          <a:xfrm>
            <a:off x="301512" y="263678"/>
            <a:ext cx="2664314" cy="2814373"/>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Revise growth strategy to align with the latest market trends and technological advancements in the EV industry. </a:t>
            </a:r>
          </a:p>
        </p:txBody>
      </p:sp>
      <p:sp>
        <p:nvSpPr>
          <p:cNvPr id="181" name="Graphic 49" descr="Warning with solid fill">
            <a:extLst>
              <a:ext uri="{FF2B5EF4-FFF2-40B4-BE49-F238E27FC236}">
                <a16:creationId xmlns:a16="http://schemas.microsoft.com/office/drawing/2014/main" id="{38246DCA-980F-6EB0-F61B-4CE2834D317C}"/>
              </a:ext>
            </a:extLst>
          </p:cNvPr>
          <p:cNvSpPr/>
          <p:nvPr/>
        </p:nvSpPr>
        <p:spPr>
          <a:xfrm>
            <a:off x="2083706" y="2307297"/>
            <a:ext cx="730716" cy="644120"/>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69471" y="152638"/>
                </a:moveTo>
                <a:cubicBezTo>
                  <a:pt x="382171" y="127238"/>
                  <a:pt x="417096" y="120888"/>
                  <a:pt x="452021" y="149463"/>
                </a:cubicBezTo>
                <a:lnTo>
                  <a:pt x="439321" y="505063"/>
                </a:lnTo>
                <a:lnTo>
                  <a:pt x="382171" y="505063"/>
                </a:lnTo>
                <a:lnTo>
                  <a:pt x="369471" y="15263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bg2">
              <a:lumMod val="50000"/>
            </a:schemeClr>
          </a:solidFill>
          <a:ln w="9525" cap="flat">
            <a:noFill/>
            <a:prstDash val="solid"/>
            <a:miter/>
          </a:ln>
        </p:spPr>
        <p:txBody>
          <a:bodyPr rtlCol="0" anchor="ctr"/>
          <a:lstStyle/>
          <a:p>
            <a:endParaRPr lang="en-US"/>
          </a:p>
        </p:txBody>
      </p:sp>
      <p:sp>
        <p:nvSpPr>
          <p:cNvPr id="182" name="Round Diagonal Corner Rectangle 181">
            <a:extLst>
              <a:ext uri="{FF2B5EF4-FFF2-40B4-BE49-F238E27FC236}">
                <a16:creationId xmlns:a16="http://schemas.microsoft.com/office/drawing/2014/main" id="{36AB0DDF-D197-D40F-82D8-25887F9E82F6}"/>
              </a:ext>
            </a:extLst>
          </p:cNvPr>
          <p:cNvSpPr/>
          <p:nvPr/>
        </p:nvSpPr>
        <p:spPr>
          <a:xfrm>
            <a:off x="9248489" y="3747722"/>
            <a:ext cx="2664314" cy="2814373"/>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Establish a sophisticated grants management system to efficiently handle funding opportunities and compliance for Positive Charge's expansion projects.</a:t>
            </a:r>
            <a:endParaRPr lang="en-US" sz="1400" dirty="0">
              <a:solidFill>
                <a:schemeClr val="tx1"/>
              </a:solidFill>
              <a:latin typeface="Century Gothic" panose="020B0502020202020204" pitchFamily="34" charset="0"/>
            </a:endParaRPr>
          </a:p>
        </p:txBody>
      </p:sp>
      <p:grpSp>
        <p:nvGrpSpPr>
          <p:cNvPr id="186" name="Group 185">
            <a:extLst>
              <a:ext uri="{FF2B5EF4-FFF2-40B4-BE49-F238E27FC236}">
                <a16:creationId xmlns:a16="http://schemas.microsoft.com/office/drawing/2014/main" id="{6C6F5B8E-F36E-E70F-FF85-38EEEB5EF487}"/>
              </a:ext>
            </a:extLst>
          </p:cNvPr>
          <p:cNvGrpSpPr/>
          <p:nvPr/>
        </p:nvGrpSpPr>
        <p:grpSpPr>
          <a:xfrm>
            <a:off x="10937259" y="5853518"/>
            <a:ext cx="864557" cy="753415"/>
            <a:chOff x="6802363" y="4389039"/>
            <a:chExt cx="1230954" cy="1072710"/>
          </a:xfrm>
          <a:solidFill>
            <a:schemeClr val="bg2">
              <a:lumMod val="50000"/>
            </a:schemeClr>
          </a:solidFill>
        </p:grpSpPr>
        <p:pic>
          <p:nvPicPr>
            <p:cNvPr id="184" name="Graphic 183" descr="Settings with solid fill">
              <a:extLst>
                <a:ext uri="{FF2B5EF4-FFF2-40B4-BE49-F238E27FC236}">
                  <a16:creationId xmlns:a16="http://schemas.microsoft.com/office/drawing/2014/main" id="{ADCCD5A3-ACCA-9855-BDDD-F76F89F2FD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6960607" y="4389039"/>
              <a:ext cx="1072710" cy="1072710"/>
            </a:xfrm>
            <a:prstGeom prst="rect">
              <a:avLst/>
            </a:prstGeom>
          </p:spPr>
        </p:pic>
        <p:sp>
          <p:nvSpPr>
            <p:cNvPr id="185" name="Freeform 184">
              <a:extLst>
                <a:ext uri="{FF2B5EF4-FFF2-40B4-BE49-F238E27FC236}">
                  <a16:creationId xmlns:a16="http://schemas.microsoft.com/office/drawing/2014/main" id="{69F78CBD-3CB4-69E5-1117-C7672B988A98}"/>
                </a:ext>
              </a:extLst>
            </p:cNvPr>
            <p:cNvSpPr/>
            <p:nvPr/>
          </p:nvSpPr>
          <p:spPr>
            <a:xfrm>
              <a:off x="6802363" y="4644073"/>
              <a:ext cx="247650" cy="562641"/>
            </a:xfrm>
            <a:custGeom>
              <a:avLst/>
              <a:gdLst>
                <a:gd name="connsiteX0" fmla="*/ 219075 w 247650"/>
                <a:gd name="connsiteY0" fmla="*/ 0 h 562641"/>
                <a:gd name="connsiteX1" fmla="*/ 28575 w 247650"/>
                <a:gd name="connsiteY1" fmla="*/ 0 h 562641"/>
                <a:gd name="connsiteX2" fmla="*/ 0 w 247650"/>
                <a:gd name="connsiteY2" fmla="*/ 28575 h 562641"/>
                <a:gd name="connsiteX3" fmla="*/ 28575 w 247650"/>
                <a:gd name="connsiteY3" fmla="*/ 57150 h 562641"/>
                <a:gd name="connsiteX4" fmla="*/ 153829 w 247650"/>
                <a:gd name="connsiteY4" fmla="*/ 57150 h 562641"/>
                <a:gd name="connsiteX5" fmla="*/ 120402 w 247650"/>
                <a:gd name="connsiteY5" fmla="*/ 518379 h 562641"/>
                <a:gd name="connsiteX6" fmla="*/ 158163 w 247650"/>
                <a:gd name="connsiteY6" fmla="*/ 555489 h 562641"/>
                <a:gd name="connsiteX7" fmla="*/ 198495 w 247650"/>
                <a:gd name="connsiteY7" fmla="*/ 552977 h 562641"/>
                <a:gd name="connsiteX8" fmla="*/ 195984 w 247650"/>
                <a:gd name="connsiteY8" fmla="*/ 512644 h 562641"/>
                <a:gd name="connsiteX9" fmla="*/ 194824 w 247650"/>
                <a:gd name="connsiteY9" fmla="*/ 511674 h 562641"/>
                <a:gd name="connsiteX10" fmla="*/ 160572 w 247650"/>
                <a:gd name="connsiteY10" fmla="*/ 131530 h 562641"/>
                <a:gd name="connsiteX11" fmla="*/ 190500 w 247650"/>
                <a:gd name="connsiteY11" fmla="*/ 100965 h 562641"/>
                <a:gd name="connsiteX12" fmla="*/ 190500 w 247650"/>
                <a:gd name="connsiteY12" fmla="*/ 219075 h 562641"/>
                <a:gd name="connsiteX13" fmla="*/ 219075 w 247650"/>
                <a:gd name="connsiteY13" fmla="*/ 247650 h 562641"/>
                <a:gd name="connsiteX14" fmla="*/ 247650 w 247650"/>
                <a:gd name="connsiteY14" fmla="*/ 219075 h 562641"/>
                <a:gd name="connsiteX15" fmla="*/ 247650 w 247650"/>
                <a:gd name="connsiteY15" fmla="*/ 28575 h 562641"/>
                <a:gd name="connsiteX16" fmla="*/ 219075 w 247650"/>
                <a:gd name="connsiteY16" fmla="*/ 0 h 5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562641">
                  <a:moveTo>
                    <a:pt x="219075" y="0"/>
                  </a:moveTo>
                  <a:lnTo>
                    <a:pt x="28575" y="0"/>
                  </a:lnTo>
                  <a:cubicBezTo>
                    <a:pt x="12793" y="0"/>
                    <a:pt x="0" y="12793"/>
                    <a:pt x="0" y="28575"/>
                  </a:cubicBezTo>
                  <a:cubicBezTo>
                    <a:pt x="0" y="44357"/>
                    <a:pt x="12793" y="57150"/>
                    <a:pt x="28575" y="57150"/>
                  </a:cubicBezTo>
                  <a:lnTo>
                    <a:pt x="153829" y="57150"/>
                  </a:lnTo>
                  <a:cubicBezTo>
                    <a:pt x="17234" y="175284"/>
                    <a:pt x="2268" y="381783"/>
                    <a:pt x="120402" y="518379"/>
                  </a:cubicBezTo>
                  <a:cubicBezTo>
                    <a:pt x="131965" y="531749"/>
                    <a:pt x="144593" y="544159"/>
                    <a:pt x="158163" y="555489"/>
                  </a:cubicBezTo>
                  <a:cubicBezTo>
                    <a:pt x="169994" y="565933"/>
                    <a:pt x="188051" y="564808"/>
                    <a:pt x="198495" y="552977"/>
                  </a:cubicBezTo>
                  <a:cubicBezTo>
                    <a:pt x="208939" y="541146"/>
                    <a:pt x="207816" y="523088"/>
                    <a:pt x="195984" y="512644"/>
                  </a:cubicBezTo>
                  <a:cubicBezTo>
                    <a:pt x="195606" y="512310"/>
                    <a:pt x="195220" y="511987"/>
                    <a:pt x="194824" y="511674"/>
                  </a:cubicBezTo>
                  <a:cubicBezTo>
                    <a:pt x="80392" y="416159"/>
                    <a:pt x="65057" y="245962"/>
                    <a:pt x="160572" y="131530"/>
                  </a:cubicBezTo>
                  <a:cubicBezTo>
                    <a:pt x="169723" y="120566"/>
                    <a:pt x="179731" y="110345"/>
                    <a:pt x="190500" y="100965"/>
                  </a:cubicBezTo>
                  <a:lnTo>
                    <a:pt x="190500" y="219075"/>
                  </a:lnTo>
                  <a:cubicBezTo>
                    <a:pt x="190500" y="234857"/>
                    <a:pt x="203293" y="247650"/>
                    <a:pt x="219075" y="247650"/>
                  </a:cubicBezTo>
                  <a:cubicBezTo>
                    <a:pt x="234857" y="247650"/>
                    <a:pt x="247650" y="234857"/>
                    <a:pt x="247650" y="219075"/>
                  </a:cubicBezTo>
                  <a:lnTo>
                    <a:pt x="247650" y="28575"/>
                  </a:lnTo>
                  <a:cubicBezTo>
                    <a:pt x="247650" y="12793"/>
                    <a:pt x="234857" y="0"/>
                    <a:pt x="219075" y="0"/>
                  </a:cubicBezTo>
                  <a:close/>
                </a:path>
              </a:pathLst>
            </a:custGeom>
            <a:grpFill/>
            <a:ln w="9525" cap="flat">
              <a:noFill/>
              <a:prstDash val="solid"/>
              <a:miter/>
            </a:ln>
          </p:spPr>
          <p:txBody>
            <a:bodyPr rtlCol="0" anchor="ctr"/>
            <a:lstStyle/>
            <a:p>
              <a:endParaRPr lang="en-US"/>
            </a:p>
          </p:txBody>
        </p:sp>
      </p:grpSp>
      <p:sp>
        <p:nvSpPr>
          <p:cNvPr id="187" name="Round Diagonal Corner Rectangle 186">
            <a:extLst>
              <a:ext uri="{FF2B5EF4-FFF2-40B4-BE49-F238E27FC236}">
                <a16:creationId xmlns:a16="http://schemas.microsoft.com/office/drawing/2014/main" id="{F58E27C4-9010-9EDA-7B44-A3F61E4B402E}"/>
              </a:ext>
            </a:extLst>
          </p:cNvPr>
          <p:cNvSpPr/>
          <p:nvPr/>
        </p:nvSpPr>
        <p:spPr>
          <a:xfrm>
            <a:off x="9248489" y="263678"/>
            <a:ext cx="2664314" cy="2814373"/>
          </a:xfrm>
          <a:prstGeom prst="round2DiagRect">
            <a:avLst>
              <a:gd name="adj1" fmla="val 0"/>
              <a:gd name="adj2" fmla="val 13488"/>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Deploy an advanced contract management platform to streamline vendor and partner agreements.</a:t>
            </a:r>
            <a:endParaRPr lang="en-US" sz="1400" dirty="0">
              <a:solidFill>
                <a:schemeClr val="tx1"/>
              </a:solidFill>
              <a:latin typeface="Century Gothic" panose="020B0502020202020204" pitchFamily="34" charset="0"/>
            </a:endParaRPr>
          </a:p>
          <a:p>
            <a:pPr>
              <a:spcAft>
                <a:spcPts val="300"/>
              </a:spcAft>
            </a:pPr>
            <a:endParaRPr lang="en-US" sz="1400" dirty="0">
              <a:solidFill>
                <a:schemeClr val="tx1"/>
              </a:solidFill>
              <a:latin typeface="Century Gothic" panose="020B0502020202020204" pitchFamily="34" charset="0"/>
            </a:endParaRPr>
          </a:p>
        </p:txBody>
      </p:sp>
      <p:grpSp>
        <p:nvGrpSpPr>
          <p:cNvPr id="191" name="Group 190">
            <a:extLst>
              <a:ext uri="{FF2B5EF4-FFF2-40B4-BE49-F238E27FC236}">
                <a16:creationId xmlns:a16="http://schemas.microsoft.com/office/drawing/2014/main" id="{103ACA35-C60F-E610-D786-2AA69340D14A}"/>
              </a:ext>
            </a:extLst>
          </p:cNvPr>
          <p:cNvGrpSpPr/>
          <p:nvPr/>
        </p:nvGrpSpPr>
        <p:grpSpPr>
          <a:xfrm>
            <a:off x="10972336" y="2172289"/>
            <a:ext cx="815837" cy="816481"/>
            <a:chOff x="6860256" y="2076495"/>
            <a:chExt cx="1041911" cy="1042733"/>
          </a:xfrm>
          <a:solidFill>
            <a:schemeClr val="bg2">
              <a:lumMod val="50000"/>
            </a:schemeClr>
          </a:solidFill>
        </p:grpSpPr>
        <p:sp>
          <p:nvSpPr>
            <p:cNvPr id="189" name="Graphic 24" descr="Magnifying glass with solid fill">
              <a:extLst>
                <a:ext uri="{FF2B5EF4-FFF2-40B4-BE49-F238E27FC236}">
                  <a16:creationId xmlns:a16="http://schemas.microsoft.com/office/drawing/2014/main" id="{751A09AB-C363-0D54-23D0-8AFB898C6221}"/>
                </a:ext>
              </a:extLst>
            </p:cNvPr>
            <p:cNvSpPr/>
            <p:nvPr/>
          </p:nvSpPr>
          <p:spPr>
            <a:xfrm>
              <a:off x="6860256" y="2076495"/>
              <a:ext cx="1041911" cy="1042733"/>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grp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84D4A223-0358-CAAC-50BA-13C3790942AB}"/>
                </a:ext>
              </a:extLst>
            </p:cNvPr>
            <p:cNvSpPr/>
            <p:nvPr/>
          </p:nvSpPr>
          <p:spPr>
            <a:xfrm>
              <a:off x="7101976" y="2321352"/>
              <a:ext cx="302260" cy="300412"/>
            </a:xfrm>
            <a:custGeom>
              <a:avLst/>
              <a:gdLst>
                <a:gd name="connsiteX0" fmla="*/ 187547 w 218122"/>
                <a:gd name="connsiteY0" fmla="*/ 64675 h 216788"/>
                <a:gd name="connsiteX1" fmla="*/ 195644 w 218122"/>
                <a:gd name="connsiteY1" fmla="*/ 40672 h 216788"/>
                <a:gd name="connsiteX2" fmla="*/ 177355 w 218122"/>
                <a:gd name="connsiteY2" fmla="*/ 22384 h 216788"/>
                <a:gd name="connsiteX3" fmla="*/ 153353 w 218122"/>
                <a:gd name="connsiteY3" fmla="*/ 30480 h 216788"/>
                <a:gd name="connsiteX4" fmla="*/ 133541 w 218122"/>
                <a:gd name="connsiteY4" fmla="*/ 22384 h 216788"/>
                <a:gd name="connsiteX5" fmla="*/ 122301 w 218122"/>
                <a:gd name="connsiteY5" fmla="*/ 0 h 216788"/>
                <a:gd name="connsiteX6" fmla="*/ 96774 w 218122"/>
                <a:gd name="connsiteY6" fmla="*/ 0 h 216788"/>
                <a:gd name="connsiteX7" fmla="*/ 85439 w 218122"/>
                <a:gd name="connsiteY7" fmla="*/ 22479 h 216788"/>
                <a:gd name="connsiteX8" fmla="*/ 65532 w 218122"/>
                <a:gd name="connsiteY8" fmla="*/ 30575 h 216788"/>
                <a:gd name="connsiteX9" fmla="*/ 41529 w 218122"/>
                <a:gd name="connsiteY9" fmla="*/ 22479 h 216788"/>
                <a:gd name="connsiteX10" fmla="*/ 23241 w 218122"/>
                <a:gd name="connsiteY10" fmla="*/ 40767 h 216788"/>
                <a:gd name="connsiteX11" fmla="*/ 30861 w 218122"/>
                <a:gd name="connsiteY11" fmla="*/ 64770 h 216788"/>
                <a:gd name="connsiteX12" fmla="*/ 22479 w 218122"/>
                <a:gd name="connsiteY12" fmla="*/ 84582 h 216788"/>
                <a:gd name="connsiteX13" fmla="*/ 0 w 218122"/>
                <a:gd name="connsiteY13" fmla="*/ 95821 h 216788"/>
                <a:gd name="connsiteX14" fmla="*/ 0 w 218122"/>
                <a:gd name="connsiteY14" fmla="*/ 120968 h 216788"/>
                <a:gd name="connsiteX15" fmla="*/ 22479 w 218122"/>
                <a:gd name="connsiteY15" fmla="*/ 132302 h 216788"/>
                <a:gd name="connsiteX16" fmla="*/ 30575 w 218122"/>
                <a:gd name="connsiteY16" fmla="*/ 152114 h 216788"/>
                <a:gd name="connsiteX17" fmla="*/ 22479 w 218122"/>
                <a:gd name="connsiteY17" fmla="*/ 176117 h 216788"/>
                <a:gd name="connsiteX18" fmla="*/ 41529 w 218122"/>
                <a:gd name="connsiteY18" fmla="*/ 194405 h 216788"/>
                <a:gd name="connsiteX19" fmla="*/ 65532 w 218122"/>
                <a:gd name="connsiteY19" fmla="*/ 186214 h 216788"/>
                <a:gd name="connsiteX20" fmla="*/ 85344 w 218122"/>
                <a:gd name="connsiteY20" fmla="*/ 194405 h 216788"/>
                <a:gd name="connsiteX21" fmla="*/ 96583 w 218122"/>
                <a:gd name="connsiteY21" fmla="*/ 216789 h 216788"/>
                <a:gd name="connsiteX22" fmla="*/ 122111 w 218122"/>
                <a:gd name="connsiteY22" fmla="*/ 216789 h 216788"/>
                <a:gd name="connsiteX23" fmla="*/ 133445 w 218122"/>
                <a:gd name="connsiteY23" fmla="*/ 194786 h 216788"/>
                <a:gd name="connsiteX24" fmla="*/ 152972 w 218122"/>
                <a:gd name="connsiteY24" fmla="*/ 186880 h 216788"/>
                <a:gd name="connsiteX25" fmla="*/ 176879 w 218122"/>
                <a:gd name="connsiteY25" fmla="*/ 195072 h 216788"/>
                <a:gd name="connsiteX26" fmla="*/ 195167 w 218122"/>
                <a:gd name="connsiteY26" fmla="*/ 176689 h 216788"/>
                <a:gd name="connsiteX27" fmla="*/ 187071 w 218122"/>
                <a:gd name="connsiteY27" fmla="*/ 152781 h 216788"/>
                <a:gd name="connsiteX28" fmla="*/ 195739 w 218122"/>
                <a:gd name="connsiteY28" fmla="*/ 132874 h 216788"/>
                <a:gd name="connsiteX29" fmla="*/ 218123 w 218122"/>
                <a:gd name="connsiteY29" fmla="*/ 121634 h 216788"/>
                <a:gd name="connsiteX30" fmla="*/ 218123 w 218122"/>
                <a:gd name="connsiteY30" fmla="*/ 95821 h 216788"/>
                <a:gd name="connsiteX31" fmla="*/ 195644 w 218122"/>
                <a:gd name="connsiteY31" fmla="*/ 84487 h 216788"/>
                <a:gd name="connsiteX32" fmla="*/ 187547 w 218122"/>
                <a:gd name="connsiteY32" fmla="*/ 64675 h 216788"/>
                <a:gd name="connsiteX33" fmla="*/ 109442 w 218122"/>
                <a:gd name="connsiteY33" fmla="*/ 146875 h 216788"/>
                <a:gd name="connsiteX34" fmla="*/ 71342 w 218122"/>
                <a:gd name="connsiteY34" fmla="*/ 108775 h 216788"/>
                <a:gd name="connsiteX35" fmla="*/ 109442 w 218122"/>
                <a:gd name="connsiteY35" fmla="*/ 70675 h 216788"/>
                <a:gd name="connsiteX36" fmla="*/ 147542 w 218122"/>
                <a:gd name="connsiteY36" fmla="*/ 108775 h 216788"/>
                <a:gd name="connsiteX37" fmla="*/ 109442 w 218122"/>
                <a:gd name="connsiteY37" fmla="*/ 146875 h 21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122" h="216788">
                  <a:moveTo>
                    <a:pt x="187547" y="64675"/>
                  </a:moveTo>
                  <a:lnTo>
                    <a:pt x="195644" y="40672"/>
                  </a:lnTo>
                  <a:lnTo>
                    <a:pt x="177355" y="22384"/>
                  </a:lnTo>
                  <a:lnTo>
                    <a:pt x="153353" y="30480"/>
                  </a:lnTo>
                  <a:cubicBezTo>
                    <a:pt x="147113" y="26964"/>
                    <a:pt x="140457" y="24244"/>
                    <a:pt x="133541" y="22384"/>
                  </a:cubicBezTo>
                  <a:lnTo>
                    <a:pt x="122301" y="0"/>
                  </a:lnTo>
                  <a:lnTo>
                    <a:pt x="96774" y="0"/>
                  </a:lnTo>
                  <a:lnTo>
                    <a:pt x="85439" y="22479"/>
                  </a:lnTo>
                  <a:cubicBezTo>
                    <a:pt x="78498" y="24356"/>
                    <a:pt x="71813" y="27075"/>
                    <a:pt x="65532" y="30575"/>
                  </a:cubicBezTo>
                  <a:lnTo>
                    <a:pt x="41529" y="22479"/>
                  </a:lnTo>
                  <a:lnTo>
                    <a:pt x="23241" y="40767"/>
                  </a:lnTo>
                  <a:lnTo>
                    <a:pt x="30861" y="64770"/>
                  </a:lnTo>
                  <a:cubicBezTo>
                    <a:pt x="27206" y="70976"/>
                    <a:pt x="24388" y="77637"/>
                    <a:pt x="22479" y="84582"/>
                  </a:cubicBezTo>
                  <a:lnTo>
                    <a:pt x="0" y="95821"/>
                  </a:lnTo>
                  <a:lnTo>
                    <a:pt x="0" y="120968"/>
                  </a:lnTo>
                  <a:lnTo>
                    <a:pt x="22479" y="132302"/>
                  </a:lnTo>
                  <a:cubicBezTo>
                    <a:pt x="24332" y="139221"/>
                    <a:pt x="27052" y="145878"/>
                    <a:pt x="30575" y="152114"/>
                  </a:cubicBezTo>
                  <a:lnTo>
                    <a:pt x="22479" y="176117"/>
                  </a:lnTo>
                  <a:lnTo>
                    <a:pt x="41529" y="194405"/>
                  </a:lnTo>
                  <a:lnTo>
                    <a:pt x="65532" y="186214"/>
                  </a:lnTo>
                  <a:cubicBezTo>
                    <a:pt x="71767" y="189763"/>
                    <a:pt x="78423" y="192515"/>
                    <a:pt x="85344" y="194405"/>
                  </a:cubicBezTo>
                  <a:lnTo>
                    <a:pt x="96583" y="216789"/>
                  </a:lnTo>
                  <a:lnTo>
                    <a:pt x="122111" y="216789"/>
                  </a:lnTo>
                  <a:lnTo>
                    <a:pt x="133445" y="194786"/>
                  </a:lnTo>
                  <a:cubicBezTo>
                    <a:pt x="140245" y="192937"/>
                    <a:pt x="146800" y="190283"/>
                    <a:pt x="152972" y="186880"/>
                  </a:cubicBezTo>
                  <a:lnTo>
                    <a:pt x="176879" y="195072"/>
                  </a:lnTo>
                  <a:lnTo>
                    <a:pt x="195167" y="176689"/>
                  </a:lnTo>
                  <a:lnTo>
                    <a:pt x="187071" y="152781"/>
                  </a:lnTo>
                  <a:cubicBezTo>
                    <a:pt x="190710" y="146497"/>
                    <a:pt x="193618" y="139818"/>
                    <a:pt x="195739" y="132874"/>
                  </a:cubicBezTo>
                  <a:lnTo>
                    <a:pt x="218123" y="121634"/>
                  </a:lnTo>
                  <a:lnTo>
                    <a:pt x="218123" y="95821"/>
                  </a:lnTo>
                  <a:lnTo>
                    <a:pt x="195644" y="84487"/>
                  </a:lnTo>
                  <a:cubicBezTo>
                    <a:pt x="193825" y="77556"/>
                    <a:pt x="191103" y="70896"/>
                    <a:pt x="187547" y="64675"/>
                  </a:cubicBezTo>
                  <a:close/>
                  <a:moveTo>
                    <a:pt x="109442" y="146875"/>
                  </a:moveTo>
                  <a:cubicBezTo>
                    <a:pt x="88401" y="146875"/>
                    <a:pt x="71342" y="129817"/>
                    <a:pt x="71342" y="108775"/>
                  </a:cubicBezTo>
                  <a:cubicBezTo>
                    <a:pt x="71342" y="87734"/>
                    <a:pt x="88401" y="70675"/>
                    <a:pt x="109442" y="70675"/>
                  </a:cubicBezTo>
                  <a:cubicBezTo>
                    <a:pt x="130356" y="70982"/>
                    <a:pt x="147236" y="87861"/>
                    <a:pt x="147542" y="108775"/>
                  </a:cubicBezTo>
                  <a:cubicBezTo>
                    <a:pt x="147542" y="129817"/>
                    <a:pt x="130484" y="146875"/>
                    <a:pt x="109442" y="146875"/>
                  </a:cubicBezTo>
                  <a:close/>
                </a:path>
              </a:pathLst>
            </a:custGeom>
            <a:grpFill/>
            <a:ln w="9525" cap="flat">
              <a:noFill/>
              <a:prstDash val="solid"/>
              <a:miter/>
            </a:ln>
          </p:spPr>
          <p:txBody>
            <a:bodyPr rtlCol="0" anchor="ctr"/>
            <a:lstStyle/>
            <a:p>
              <a:endParaRPr lang="en-US"/>
            </a:p>
          </p:txBody>
        </p:sp>
      </p:grpSp>
      <p:sp>
        <p:nvSpPr>
          <p:cNvPr id="192" name="Round Diagonal Corner Rectangle 191">
            <a:extLst>
              <a:ext uri="{FF2B5EF4-FFF2-40B4-BE49-F238E27FC236}">
                <a16:creationId xmlns:a16="http://schemas.microsoft.com/office/drawing/2014/main" id="{C5587049-1B61-7138-07F2-EE93D7DB88FF}"/>
              </a:ext>
            </a:extLst>
          </p:cNvPr>
          <p:cNvSpPr/>
          <p:nvPr/>
        </p:nvSpPr>
        <p:spPr>
          <a:xfrm>
            <a:off x="283588" y="3749789"/>
            <a:ext cx="2664314" cy="2814373"/>
          </a:xfrm>
          <a:prstGeom prst="round2DiagRect">
            <a:avLst>
              <a:gd name="adj1" fmla="val 0"/>
              <a:gd name="adj2" fmla="val 13488"/>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Introduce a unified communication platform to enhance collaboration between leadership team and staff.</a:t>
            </a:r>
            <a:endParaRPr lang="en-US" sz="1400" dirty="0">
              <a:solidFill>
                <a:schemeClr val="tx1"/>
              </a:solidFill>
              <a:latin typeface="Century Gothic" panose="020B0502020202020204" pitchFamily="34" charset="0"/>
            </a:endParaRPr>
          </a:p>
        </p:txBody>
      </p:sp>
      <p:pic>
        <p:nvPicPr>
          <p:cNvPr id="196" name="Graphic 195" descr="Lightbulb and gear with solid fill">
            <a:extLst>
              <a:ext uri="{FF2B5EF4-FFF2-40B4-BE49-F238E27FC236}">
                <a16:creationId xmlns:a16="http://schemas.microsoft.com/office/drawing/2014/main" id="{84E8C18E-3655-6834-A2ED-7AC9976E45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1785" y="5480011"/>
            <a:ext cx="1024631" cy="1024631"/>
          </a:xfrm>
          <a:prstGeom prst="rect">
            <a:avLst/>
          </a:prstGeom>
        </p:spPr>
      </p:pic>
    </p:spTree>
    <p:extLst>
      <p:ext uri="{BB962C8B-B14F-4D97-AF65-F5344CB8AC3E}">
        <p14:creationId xmlns:p14="http://schemas.microsoft.com/office/powerpoint/2010/main" val="353934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629C7250-6F74-8011-F22F-37B4BFC719EC}"/>
              </a:ext>
            </a:extLst>
          </p:cNvPr>
          <p:cNvPicPr>
            <a:picLocks noChangeAspect="1"/>
          </p:cNvPicPr>
          <p:nvPr/>
        </p:nvPicPr>
        <p:blipFill>
          <a:blip r:embed="rId2" cstate="email">
            <a:grayscl/>
            <a:alphaModFix amt="84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9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79" name="Rectangle 178">
            <a:extLst>
              <a:ext uri="{FF2B5EF4-FFF2-40B4-BE49-F238E27FC236}">
                <a16:creationId xmlns:a16="http://schemas.microsoft.com/office/drawing/2014/main" id="{9E79067F-7EA9-67FF-EB05-B31ECFCE0CE5}"/>
              </a:ext>
            </a:extLst>
          </p:cNvPr>
          <p:cNvSpPr/>
          <p:nvPr/>
        </p:nvSpPr>
        <p:spPr>
          <a:xfrm>
            <a:off x="6113754" y="3433343"/>
            <a:ext cx="6099048" cy="3429000"/>
          </a:xfrm>
          <a:prstGeom prst="rect">
            <a:avLst/>
          </a:prstGeom>
          <a:solidFill>
            <a:schemeClr val="bg2">
              <a:lumMod val="90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477F787-890E-B55F-3669-986088475B39}"/>
              </a:ext>
            </a:extLst>
          </p:cNvPr>
          <p:cNvSpPr/>
          <p:nvPr/>
        </p:nvSpPr>
        <p:spPr>
          <a:xfrm>
            <a:off x="0" y="0"/>
            <a:ext cx="6099048" cy="3429000"/>
          </a:xfrm>
          <a:prstGeom prst="rect">
            <a:avLst/>
          </a:prstGeom>
          <a:solidFill>
            <a:schemeClr val="bg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0E3E6C67-0FEC-55A3-1181-AB99D97D7342}"/>
              </a:ext>
            </a:extLst>
          </p:cNvPr>
          <p:cNvGrpSpPr/>
          <p:nvPr/>
        </p:nvGrpSpPr>
        <p:grpSpPr>
          <a:xfrm>
            <a:off x="3155038" y="475760"/>
            <a:ext cx="5972511" cy="5959632"/>
            <a:chOff x="3026248" y="514397"/>
            <a:chExt cx="5972511" cy="5959632"/>
          </a:xfrm>
        </p:grpSpPr>
        <p:sp>
          <p:nvSpPr>
            <p:cNvPr id="33" name="TextBox 32">
              <a:extLst>
                <a:ext uri="{FF2B5EF4-FFF2-40B4-BE49-F238E27FC236}">
                  <a16:creationId xmlns:a16="http://schemas.microsoft.com/office/drawing/2014/main" id="{F37484DE-50AC-BE05-96B7-DFC1851BFDE4}"/>
                </a:ext>
              </a:extLst>
            </p:cNvPr>
            <p:cNvSpPr txBox="1"/>
            <p:nvPr/>
          </p:nvSpPr>
          <p:spPr>
            <a:xfrm rot="16200000" flipH="1">
              <a:off x="5968543" y="1074964"/>
              <a:ext cx="51969" cy="5303520"/>
            </a:xfrm>
            <a:prstGeom prst="rect">
              <a:avLst/>
            </a:prstGeom>
            <a:solidFill>
              <a:schemeClr val="bg2">
                <a:lumMod val="9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5" name="TextBox 34">
              <a:extLst>
                <a:ext uri="{FF2B5EF4-FFF2-40B4-BE49-F238E27FC236}">
                  <a16:creationId xmlns:a16="http://schemas.microsoft.com/office/drawing/2014/main" id="{D292C72A-EA96-E984-D8A2-2F5A4B230AB5}"/>
                </a:ext>
              </a:extLst>
            </p:cNvPr>
            <p:cNvSpPr txBox="1"/>
            <p:nvPr/>
          </p:nvSpPr>
          <p:spPr>
            <a:xfrm rot="16200000">
              <a:off x="5080127" y="2006701"/>
              <a:ext cx="1828800" cy="5303520"/>
            </a:xfrm>
            <a:prstGeom prst="rect">
              <a:avLst/>
            </a:prstGeom>
            <a:solidFill>
              <a:schemeClr val="bg2">
                <a:lumMod val="90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4" name="TextBox 33">
              <a:extLst>
                <a:ext uri="{FF2B5EF4-FFF2-40B4-BE49-F238E27FC236}">
                  <a16:creationId xmlns:a16="http://schemas.microsoft.com/office/drawing/2014/main" id="{65EB6B52-F64A-449C-4085-D5936472400C}"/>
                </a:ext>
              </a:extLst>
            </p:cNvPr>
            <p:cNvSpPr txBox="1"/>
            <p:nvPr/>
          </p:nvSpPr>
          <p:spPr>
            <a:xfrm rot="16200000" flipH="1">
              <a:off x="5968543" y="-1222062"/>
              <a:ext cx="51969" cy="5303520"/>
            </a:xfrm>
            <a:prstGeom prst="rect">
              <a:avLst/>
            </a:prstGeom>
            <a:solidFill>
              <a:schemeClr val="bg2">
                <a:lumMod val="75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6" name="TextBox 35">
              <a:extLst>
                <a:ext uri="{FF2B5EF4-FFF2-40B4-BE49-F238E27FC236}">
                  <a16:creationId xmlns:a16="http://schemas.microsoft.com/office/drawing/2014/main" id="{B0364110-3766-CF5D-EA1D-2A5DB157D67D}"/>
                </a:ext>
              </a:extLst>
            </p:cNvPr>
            <p:cNvSpPr txBox="1"/>
            <p:nvPr/>
          </p:nvSpPr>
          <p:spPr>
            <a:xfrm rot="16200000">
              <a:off x="5080127" y="-290325"/>
              <a:ext cx="1828800" cy="5303520"/>
            </a:xfrm>
            <a:prstGeom prst="rect">
              <a:avLst/>
            </a:prstGeom>
            <a:solidFill>
              <a:schemeClr val="bg2">
                <a:lumMod val="75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1" name="TextBox 30">
              <a:extLst>
                <a:ext uri="{FF2B5EF4-FFF2-40B4-BE49-F238E27FC236}">
                  <a16:creationId xmlns:a16="http://schemas.microsoft.com/office/drawing/2014/main" id="{8E930107-AFD7-F19A-550B-32A41DB92841}"/>
                </a:ext>
              </a:extLst>
            </p:cNvPr>
            <p:cNvSpPr txBox="1"/>
            <p:nvPr/>
          </p:nvSpPr>
          <p:spPr>
            <a:xfrm flipH="1">
              <a:off x="8021399" y="827296"/>
              <a:ext cx="51969" cy="5303520"/>
            </a:xfrm>
            <a:prstGeom prst="rect">
              <a:avLst/>
            </a:prstGeom>
            <a:solidFill>
              <a:schemeClr val="bg2">
                <a:lumMod val="9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2" name="TextBox 31">
              <a:extLst>
                <a:ext uri="{FF2B5EF4-FFF2-40B4-BE49-F238E27FC236}">
                  <a16:creationId xmlns:a16="http://schemas.microsoft.com/office/drawing/2014/main" id="{A3545E5D-81EA-6220-5E04-684D5C0548D9}"/>
                </a:ext>
              </a:extLst>
            </p:cNvPr>
            <p:cNvSpPr txBox="1"/>
            <p:nvPr/>
          </p:nvSpPr>
          <p:spPr>
            <a:xfrm flipH="1">
              <a:off x="5724373" y="827296"/>
              <a:ext cx="51969" cy="5303520"/>
            </a:xfrm>
            <a:prstGeom prst="rect">
              <a:avLst/>
            </a:prstGeom>
            <a:solidFill>
              <a:schemeClr val="bg2">
                <a:lumMod val="75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1" name="TextBox 10">
              <a:extLst>
                <a:ext uri="{FF2B5EF4-FFF2-40B4-BE49-F238E27FC236}">
                  <a16:creationId xmlns:a16="http://schemas.microsoft.com/office/drawing/2014/main" id="{9EDE7129-D5B4-399A-186C-04710C25FA50}"/>
                </a:ext>
              </a:extLst>
            </p:cNvPr>
            <p:cNvSpPr txBox="1"/>
            <p:nvPr/>
          </p:nvSpPr>
          <p:spPr>
            <a:xfrm>
              <a:off x="6201247" y="827296"/>
              <a:ext cx="1828800" cy="5303520"/>
            </a:xfrm>
            <a:prstGeom prst="rect">
              <a:avLst/>
            </a:prstGeom>
            <a:solidFill>
              <a:schemeClr val="bg2">
                <a:lumMod val="90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2" name="TextBox 11">
              <a:extLst>
                <a:ext uri="{FF2B5EF4-FFF2-40B4-BE49-F238E27FC236}">
                  <a16:creationId xmlns:a16="http://schemas.microsoft.com/office/drawing/2014/main" id="{2F2B779B-C3F5-39BF-1F64-06C7E5C8E371}"/>
                </a:ext>
              </a:extLst>
            </p:cNvPr>
            <p:cNvSpPr txBox="1"/>
            <p:nvPr/>
          </p:nvSpPr>
          <p:spPr>
            <a:xfrm>
              <a:off x="3904221" y="827296"/>
              <a:ext cx="1828800" cy="5303520"/>
            </a:xfrm>
            <a:prstGeom prst="rect">
              <a:avLst/>
            </a:prstGeom>
            <a:solidFill>
              <a:schemeClr val="bg2">
                <a:lumMod val="75000"/>
                <a:alpha val="40000"/>
              </a:scheme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5" name="Rounded Rectangle 14">
              <a:extLst>
                <a:ext uri="{FF2B5EF4-FFF2-40B4-BE49-F238E27FC236}">
                  <a16:creationId xmlns:a16="http://schemas.microsoft.com/office/drawing/2014/main" id="{5FBE3050-3530-6099-CB58-CF19A1BB06E4}"/>
                </a:ext>
              </a:extLst>
            </p:cNvPr>
            <p:cNvSpPr/>
            <p:nvPr/>
          </p:nvSpPr>
          <p:spPr>
            <a:xfrm>
              <a:off x="3762321" y="1252007"/>
              <a:ext cx="2148840" cy="2147307"/>
            </a:xfrm>
            <a:prstGeom prst="roundRect">
              <a:avLst>
                <a:gd name="adj" fmla="val 11869"/>
              </a:avLst>
            </a:prstGeom>
            <a:gradFill>
              <a:gsLst>
                <a:gs pos="98000">
                  <a:schemeClr val="accent2">
                    <a:lumMod val="20000"/>
                    <a:lumOff val="80000"/>
                  </a:schemeClr>
                </a:gs>
                <a:gs pos="11000">
                  <a:srgbClr val="C00000"/>
                </a:gs>
                <a:gs pos="58000">
                  <a:schemeClr val="accent2"/>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AVOID</a:t>
              </a:r>
            </a:p>
          </p:txBody>
        </p:sp>
        <p:sp>
          <p:nvSpPr>
            <p:cNvPr id="18" name="Rounded Rectangle 17">
              <a:extLst>
                <a:ext uri="{FF2B5EF4-FFF2-40B4-BE49-F238E27FC236}">
                  <a16:creationId xmlns:a16="http://schemas.microsoft.com/office/drawing/2014/main" id="{1C1C30A7-08EB-B309-BC52-C49F2F958EF9}"/>
                </a:ext>
              </a:extLst>
            </p:cNvPr>
            <p:cNvSpPr/>
            <p:nvPr/>
          </p:nvSpPr>
          <p:spPr>
            <a:xfrm>
              <a:off x="6059347" y="1252007"/>
              <a:ext cx="2148840" cy="2147307"/>
            </a:xfrm>
            <a:prstGeom prst="roundRect">
              <a:avLst>
                <a:gd name="adj" fmla="val 11869"/>
              </a:avLst>
            </a:prstGeom>
            <a:gradFill>
              <a:gsLst>
                <a:gs pos="98000">
                  <a:srgbClr val="7CE8C8"/>
                </a:gs>
                <a:gs pos="11000">
                  <a:srgbClr val="006B57"/>
                </a:gs>
                <a:gs pos="58000">
                  <a:srgbClr val="2AB18F"/>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INVESTIGATE</a:t>
              </a:r>
            </a:p>
          </p:txBody>
        </p:sp>
        <p:sp>
          <p:nvSpPr>
            <p:cNvPr id="21" name="Rounded Rectangle 20">
              <a:extLst>
                <a:ext uri="{FF2B5EF4-FFF2-40B4-BE49-F238E27FC236}">
                  <a16:creationId xmlns:a16="http://schemas.microsoft.com/office/drawing/2014/main" id="{FD3FC7DA-6B21-4EB0-D951-511ACFDCAC1B}"/>
                </a:ext>
              </a:extLst>
            </p:cNvPr>
            <p:cNvSpPr/>
            <p:nvPr/>
          </p:nvSpPr>
          <p:spPr>
            <a:xfrm>
              <a:off x="3762321" y="3538841"/>
              <a:ext cx="2148840" cy="2147307"/>
            </a:xfrm>
            <a:prstGeom prst="roundRect">
              <a:avLst>
                <a:gd name="adj" fmla="val 13668"/>
              </a:avLst>
            </a:prstGeom>
            <a:gradFill>
              <a:gsLst>
                <a:gs pos="98000">
                  <a:srgbClr val="7CE8C8"/>
                </a:gs>
                <a:gs pos="11000">
                  <a:srgbClr val="006A6B"/>
                </a:gs>
                <a:gs pos="58000">
                  <a:srgbClr val="2BB1AB"/>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CONSIDER</a:t>
              </a:r>
            </a:p>
          </p:txBody>
        </p:sp>
        <p:sp>
          <p:nvSpPr>
            <p:cNvPr id="26" name="Rounded Rectangle 25">
              <a:extLst>
                <a:ext uri="{FF2B5EF4-FFF2-40B4-BE49-F238E27FC236}">
                  <a16:creationId xmlns:a16="http://schemas.microsoft.com/office/drawing/2014/main" id="{1F1C9B9C-77D4-88C0-F3E6-A94E5627CFEA}"/>
                </a:ext>
              </a:extLst>
            </p:cNvPr>
            <p:cNvSpPr/>
            <p:nvPr/>
          </p:nvSpPr>
          <p:spPr>
            <a:xfrm>
              <a:off x="6059347" y="3538841"/>
              <a:ext cx="2148840" cy="2147307"/>
            </a:xfrm>
            <a:prstGeom prst="roundRect">
              <a:avLst>
                <a:gd name="adj" fmla="val 12469"/>
              </a:avLst>
            </a:prstGeom>
            <a:gradFill>
              <a:gsLst>
                <a:gs pos="98000">
                  <a:srgbClr val="7CE8C8"/>
                </a:gs>
                <a:gs pos="11000">
                  <a:srgbClr val="536B04"/>
                </a:gs>
                <a:gs pos="58000">
                  <a:srgbClr val="78B155"/>
                </a:gs>
              </a:gsLst>
              <a:lin ang="2700000" scaled="1"/>
            </a:gra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PRIORITIZE</a:t>
              </a:r>
            </a:p>
          </p:txBody>
        </p:sp>
        <p:pic>
          <p:nvPicPr>
            <p:cNvPr id="23" name="Graphic 22" descr="Lightbulb and gear with solid fill">
              <a:extLst>
                <a:ext uri="{FF2B5EF4-FFF2-40B4-BE49-F238E27FC236}">
                  <a16:creationId xmlns:a16="http://schemas.microsoft.com/office/drawing/2014/main" id="{996A0738-BA64-F33E-4D70-A7F8FBE7A7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8259" y="4184298"/>
              <a:ext cx="1267120" cy="1267120"/>
            </a:xfrm>
            <a:prstGeom prst="rect">
              <a:avLst/>
            </a:prstGeom>
          </p:spPr>
        </p:pic>
        <p:grpSp>
          <p:nvGrpSpPr>
            <p:cNvPr id="48" name="Group 47">
              <a:extLst>
                <a:ext uri="{FF2B5EF4-FFF2-40B4-BE49-F238E27FC236}">
                  <a16:creationId xmlns:a16="http://schemas.microsoft.com/office/drawing/2014/main" id="{1CEB07AC-9570-3A76-A961-5F06ADDB6448}"/>
                </a:ext>
              </a:extLst>
            </p:cNvPr>
            <p:cNvGrpSpPr/>
            <p:nvPr/>
          </p:nvGrpSpPr>
          <p:grpSpPr>
            <a:xfrm>
              <a:off x="6579066" y="1962732"/>
              <a:ext cx="1041911" cy="1042733"/>
              <a:chOff x="6552419" y="2225012"/>
              <a:chExt cx="751881" cy="752474"/>
            </a:xfrm>
            <a:solidFill>
              <a:schemeClr val="bg1"/>
            </a:solidFill>
          </p:grpSpPr>
          <p:sp>
            <p:nvSpPr>
              <p:cNvPr id="27" name="Graphic 24" descr="Magnifying glass with solid fill">
                <a:extLst>
                  <a:ext uri="{FF2B5EF4-FFF2-40B4-BE49-F238E27FC236}">
                    <a16:creationId xmlns:a16="http://schemas.microsoft.com/office/drawing/2014/main" id="{E8AC20C7-C54C-0F8A-F4DA-478FF7223C1A}"/>
                  </a:ext>
                </a:extLst>
              </p:cNvPr>
              <p:cNvSpPr/>
              <p:nvPr/>
            </p:nvSpPr>
            <p:spPr>
              <a:xfrm>
                <a:off x="6552419" y="2225012"/>
                <a:ext cx="751881" cy="752474"/>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grp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3DC6A54-33E2-D02A-CACF-ACE098D3C949}"/>
                  </a:ext>
                </a:extLst>
              </p:cNvPr>
              <p:cNvSpPr/>
              <p:nvPr/>
            </p:nvSpPr>
            <p:spPr>
              <a:xfrm>
                <a:off x="6726853" y="2401710"/>
                <a:ext cx="218122" cy="216788"/>
              </a:xfrm>
              <a:custGeom>
                <a:avLst/>
                <a:gdLst>
                  <a:gd name="connsiteX0" fmla="*/ 187547 w 218122"/>
                  <a:gd name="connsiteY0" fmla="*/ 64675 h 216788"/>
                  <a:gd name="connsiteX1" fmla="*/ 195644 w 218122"/>
                  <a:gd name="connsiteY1" fmla="*/ 40672 h 216788"/>
                  <a:gd name="connsiteX2" fmla="*/ 177355 w 218122"/>
                  <a:gd name="connsiteY2" fmla="*/ 22384 h 216788"/>
                  <a:gd name="connsiteX3" fmla="*/ 153353 w 218122"/>
                  <a:gd name="connsiteY3" fmla="*/ 30480 h 216788"/>
                  <a:gd name="connsiteX4" fmla="*/ 133541 w 218122"/>
                  <a:gd name="connsiteY4" fmla="*/ 22384 h 216788"/>
                  <a:gd name="connsiteX5" fmla="*/ 122301 w 218122"/>
                  <a:gd name="connsiteY5" fmla="*/ 0 h 216788"/>
                  <a:gd name="connsiteX6" fmla="*/ 96774 w 218122"/>
                  <a:gd name="connsiteY6" fmla="*/ 0 h 216788"/>
                  <a:gd name="connsiteX7" fmla="*/ 85439 w 218122"/>
                  <a:gd name="connsiteY7" fmla="*/ 22479 h 216788"/>
                  <a:gd name="connsiteX8" fmla="*/ 65532 w 218122"/>
                  <a:gd name="connsiteY8" fmla="*/ 30575 h 216788"/>
                  <a:gd name="connsiteX9" fmla="*/ 41529 w 218122"/>
                  <a:gd name="connsiteY9" fmla="*/ 22479 h 216788"/>
                  <a:gd name="connsiteX10" fmla="*/ 23241 w 218122"/>
                  <a:gd name="connsiteY10" fmla="*/ 40767 h 216788"/>
                  <a:gd name="connsiteX11" fmla="*/ 30861 w 218122"/>
                  <a:gd name="connsiteY11" fmla="*/ 64770 h 216788"/>
                  <a:gd name="connsiteX12" fmla="*/ 22479 w 218122"/>
                  <a:gd name="connsiteY12" fmla="*/ 84582 h 216788"/>
                  <a:gd name="connsiteX13" fmla="*/ 0 w 218122"/>
                  <a:gd name="connsiteY13" fmla="*/ 95821 h 216788"/>
                  <a:gd name="connsiteX14" fmla="*/ 0 w 218122"/>
                  <a:gd name="connsiteY14" fmla="*/ 120968 h 216788"/>
                  <a:gd name="connsiteX15" fmla="*/ 22479 w 218122"/>
                  <a:gd name="connsiteY15" fmla="*/ 132302 h 216788"/>
                  <a:gd name="connsiteX16" fmla="*/ 30575 w 218122"/>
                  <a:gd name="connsiteY16" fmla="*/ 152114 h 216788"/>
                  <a:gd name="connsiteX17" fmla="*/ 22479 w 218122"/>
                  <a:gd name="connsiteY17" fmla="*/ 176117 h 216788"/>
                  <a:gd name="connsiteX18" fmla="*/ 41529 w 218122"/>
                  <a:gd name="connsiteY18" fmla="*/ 194405 h 216788"/>
                  <a:gd name="connsiteX19" fmla="*/ 65532 w 218122"/>
                  <a:gd name="connsiteY19" fmla="*/ 186214 h 216788"/>
                  <a:gd name="connsiteX20" fmla="*/ 85344 w 218122"/>
                  <a:gd name="connsiteY20" fmla="*/ 194405 h 216788"/>
                  <a:gd name="connsiteX21" fmla="*/ 96583 w 218122"/>
                  <a:gd name="connsiteY21" fmla="*/ 216789 h 216788"/>
                  <a:gd name="connsiteX22" fmla="*/ 122111 w 218122"/>
                  <a:gd name="connsiteY22" fmla="*/ 216789 h 216788"/>
                  <a:gd name="connsiteX23" fmla="*/ 133445 w 218122"/>
                  <a:gd name="connsiteY23" fmla="*/ 194786 h 216788"/>
                  <a:gd name="connsiteX24" fmla="*/ 152972 w 218122"/>
                  <a:gd name="connsiteY24" fmla="*/ 186880 h 216788"/>
                  <a:gd name="connsiteX25" fmla="*/ 176879 w 218122"/>
                  <a:gd name="connsiteY25" fmla="*/ 195072 h 216788"/>
                  <a:gd name="connsiteX26" fmla="*/ 195167 w 218122"/>
                  <a:gd name="connsiteY26" fmla="*/ 176689 h 216788"/>
                  <a:gd name="connsiteX27" fmla="*/ 187071 w 218122"/>
                  <a:gd name="connsiteY27" fmla="*/ 152781 h 216788"/>
                  <a:gd name="connsiteX28" fmla="*/ 195739 w 218122"/>
                  <a:gd name="connsiteY28" fmla="*/ 132874 h 216788"/>
                  <a:gd name="connsiteX29" fmla="*/ 218123 w 218122"/>
                  <a:gd name="connsiteY29" fmla="*/ 121634 h 216788"/>
                  <a:gd name="connsiteX30" fmla="*/ 218123 w 218122"/>
                  <a:gd name="connsiteY30" fmla="*/ 95821 h 216788"/>
                  <a:gd name="connsiteX31" fmla="*/ 195644 w 218122"/>
                  <a:gd name="connsiteY31" fmla="*/ 84487 h 216788"/>
                  <a:gd name="connsiteX32" fmla="*/ 187547 w 218122"/>
                  <a:gd name="connsiteY32" fmla="*/ 64675 h 216788"/>
                  <a:gd name="connsiteX33" fmla="*/ 109442 w 218122"/>
                  <a:gd name="connsiteY33" fmla="*/ 146875 h 216788"/>
                  <a:gd name="connsiteX34" fmla="*/ 71342 w 218122"/>
                  <a:gd name="connsiteY34" fmla="*/ 108775 h 216788"/>
                  <a:gd name="connsiteX35" fmla="*/ 109442 w 218122"/>
                  <a:gd name="connsiteY35" fmla="*/ 70675 h 216788"/>
                  <a:gd name="connsiteX36" fmla="*/ 147542 w 218122"/>
                  <a:gd name="connsiteY36" fmla="*/ 108775 h 216788"/>
                  <a:gd name="connsiteX37" fmla="*/ 109442 w 218122"/>
                  <a:gd name="connsiteY37" fmla="*/ 146875 h 21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122" h="216788">
                    <a:moveTo>
                      <a:pt x="187547" y="64675"/>
                    </a:moveTo>
                    <a:lnTo>
                      <a:pt x="195644" y="40672"/>
                    </a:lnTo>
                    <a:lnTo>
                      <a:pt x="177355" y="22384"/>
                    </a:lnTo>
                    <a:lnTo>
                      <a:pt x="153353" y="30480"/>
                    </a:lnTo>
                    <a:cubicBezTo>
                      <a:pt x="147113" y="26964"/>
                      <a:pt x="140457" y="24244"/>
                      <a:pt x="133541" y="22384"/>
                    </a:cubicBezTo>
                    <a:lnTo>
                      <a:pt x="122301" y="0"/>
                    </a:lnTo>
                    <a:lnTo>
                      <a:pt x="96774" y="0"/>
                    </a:lnTo>
                    <a:lnTo>
                      <a:pt x="85439" y="22479"/>
                    </a:lnTo>
                    <a:cubicBezTo>
                      <a:pt x="78498" y="24356"/>
                      <a:pt x="71813" y="27075"/>
                      <a:pt x="65532" y="30575"/>
                    </a:cubicBezTo>
                    <a:lnTo>
                      <a:pt x="41529" y="22479"/>
                    </a:lnTo>
                    <a:lnTo>
                      <a:pt x="23241" y="40767"/>
                    </a:lnTo>
                    <a:lnTo>
                      <a:pt x="30861" y="64770"/>
                    </a:lnTo>
                    <a:cubicBezTo>
                      <a:pt x="27206" y="70976"/>
                      <a:pt x="24388" y="77637"/>
                      <a:pt x="22479" y="84582"/>
                    </a:cubicBezTo>
                    <a:lnTo>
                      <a:pt x="0" y="95821"/>
                    </a:lnTo>
                    <a:lnTo>
                      <a:pt x="0" y="120968"/>
                    </a:lnTo>
                    <a:lnTo>
                      <a:pt x="22479" y="132302"/>
                    </a:lnTo>
                    <a:cubicBezTo>
                      <a:pt x="24332" y="139221"/>
                      <a:pt x="27052" y="145878"/>
                      <a:pt x="30575" y="152114"/>
                    </a:cubicBezTo>
                    <a:lnTo>
                      <a:pt x="22479" y="176117"/>
                    </a:lnTo>
                    <a:lnTo>
                      <a:pt x="41529" y="194405"/>
                    </a:lnTo>
                    <a:lnTo>
                      <a:pt x="65532" y="186214"/>
                    </a:lnTo>
                    <a:cubicBezTo>
                      <a:pt x="71767" y="189763"/>
                      <a:pt x="78423" y="192515"/>
                      <a:pt x="85344" y="194405"/>
                    </a:cubicBezTo>
                    <a:lnTo>
                      <a:pt x="96583" y="216789"/>
                    </a:lnTo>
                    <a:lnTo>
                      <a:pt x="122111" y="216789"/>
                    </a:lnTo>
                    <a:lnTo>
                      <a:pt x="133445" y="194786"/>
                    </a:lnTo>
                    <a:cubicBezTo>
                      <a:pt x="140245" y="192937"/>
                      <a:pt x="146800" y="190283"/>
                      <a:pt x="152972" y="186880"/>
                    </a:cubicBezTo>
                    <a:lnTo>
                      <a:pt x="176879" y="195072"/>
                    </a:lnTo>
                    <a:lnTo>
                      <a:pt x="195167" y="176689"/>
                    </a:lnTo>
                    <a:lnTo>
                      <a:pt x="187071" y="152781"/>
                    </a:lnTo>
                    <a:cubicBezTo>
                      <a:pt x="190710" y="146497"/>
                      <a:pt x="193618" y="139818"/>
                      <a:pt x="195739" y="132874"/>
                    </a:cubicBezTo>
                    <a:lnTo>
                      <a:pt x="218123" y="121634"/>
                    </a:lnTo>
                    <a:lnTo>
                      <a:pt x="218123" y="95821"/>
                    </a:lnTo>
                    <a:lnTo>
                      <a:pt x="195644" y="84487"/>
                    </a:lnTo>
                    <a:cubicBezTo>
                      <a:pt x="193825" y="77556"/>
                      <a:pt x="191103" y="70896"/>
                      <a:pt x="187547" y="64675"/>
                    </a:cubicBezTo>
                    <a:close/>
                    <a:moveTo>
                      <a:pt x="109442" y="146875"/>
                    </a:moveTo>
                    <a:cubicBezTo>
                      <a:pt x="88401" y="146875"/>
                      <a:pt x="71342" y="129817"/>
                      <a:pt x="71342" y="108775"/>
                    </a:cubicBezTo>
                    <a:cubicBezTo>
                      <a:pt x="71342" y="87734"/>
                      <a:pt x="88401" y="70675"/>
                      <a:pt x="109442" y="70675"/>
                    </a:cubicBezTo>
                    <a:cubicBezTo>
                      <a:pt x="130356" y="70982"/>
                      <a:pt x="147236" y="87861"/>
                      <a:pt x="147542" y="108775"/>
                    </a:cubicBezTo>
                    <a:cubicBezTo>
                      <a:pt x="147542" y="129817"/>
                      <a:pt x="130484" y="146875"/>
                      <a:pt x="109442" y="146875"/>
                    </a:cubicBezTo>
                    <a:close/>
                  </a:path>
                </a:pathLst>
              </a:custGeom>
              <a:grpFill/>
              <a:ln w="9525" cap="flat">
                <a:noFill/>
                <a:prstDash val="solid"/>
                <a:miter/>
              </a:ln>
            </p:spPr>
            <p:txBody>
              <a:bodyPr rtlCol="0" anchor="ctr"/>
              <a:lstStyle/>
              <a:p>
                <a:endParaRPr lang="en-US"/>
              </a:p>
            </p:txBody>
          </p:sp>
        </p:grpSp>
        <p:sp>
          <p:nvSpPr>
            <p:cNvPr id="51" name="Graphic 49" descr="Warning with solid fill">
              <a:extLst>
                <a:ext uri="{FF2B5EF4-FFF2-40B4-BE49-F238E27FC236}">
                  <a16:creationId xmlns:a16="http://schemas.microsoft.com/office/drawing/2014/main" id="{F7A2CBAC-3008-07D2-1095-7F7450D1386C}"/>
                </a:ext>
              </a:extLst>
            </p:cNvPr>
            <p:cNvSpPr/>
            <p:nvPr/>
          </p:nvSpPr>
          <p:spPr>
            <a:xfrm>
              <a:off x="4292633" y="1986588"/>
              <a:ext cx="1138372" cy="1003466"/>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69471" y="152638"/>
                  </a:moveTo>
                  <a:cubicBezTo>
                    <a:pt x="382171" y="127238"/>
                    <a:pt x="417096" y="120888"/>
                    <a:pt x="452021" y="149463"/>
                  </a:cubicBezTo>
                  <a:lnTo>
                    <a:pt x="439321" y="505063"/>
                  </a:lnTo>
                  <a:lnTo>
                    <a:pt x="382171" y="505063"/>
                  </a:lnTo>
                  <a:lnTo>
                    <a:pt x="369471" y="15263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bg1"/>
            </a:solidFill>
            <a:ln w="9525" cap="flat">
              <a:noFill/>
              <a:prstDash val="solid"/>
              <a:miter/>
            </a:ln>
          </p:spPr>
          <p:txBody>
            <a:bodyPr rtlCol="0" anchor="ctr"/>
            <a:lstStyle/>
            <a:p>
              <a:endParaRPr lang="en-US"/>
            </a:p>
          </p:txBody>
        </p:sp>
        <p:grpSp>
          <p:nvGrpSpPr>
            <p:cNvPr id="132" name="Group 131">
              <a:extLst>
                <a:ext uri="{FF2B5EF4-FFF2-40B4-BE49-F238E27FC236}">
                  <a16:creationId xmlns:a16="http://schemas.microsoft.com/office/drawing/2014/main" id="{FD65FF58-62D6-F017-3161-77B94EB87271}"/>
                </a:ext>
              </a:extLst>
            </p:cNvPr>
            <p:cNvGrpSpPr/>
            <p:nvPr/>
          </p:nvGrpSpPr>
          <p:grpSpPr>
            <a:xfrm>
              <a:off x="6521173" y="4275276"/>
              <a:ext cx="1230954" cy="1072710"/>
              <a:chOff x="6315110" y="4254886"/>
              <a:chExt cx="1230954" cy="1072710"/>
            </a:xfrm>
            <a:solidFill>
              <a:schemeClr val="bg1"/>
            </a:solidFill>
          </p:grpSpPr>
          <p:pic>
            <p:nvPicPr>
              <p:cNvPr id="53" name="Graphic 52" descr="Settings with solid fill">
                <a:extLst>
                  <a:ext uri="{FF2B5EF4-FFF2-40B4-BE49-F238E27FC236}">
                    <a16:creationId xmlns:a16="http://schemas.microsoft.com/office/drawing/2014/main" id="{48ABF41F-009B-2EEF-FE48-1260D92848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473354" y="4254886"/>
                <a:ext cx="1072710" cy="1072710"/>
              </a:xfrm>
              <a:prstGeom prst="rect">
                <a:avLst/>
              </a:prstGeom>
            </p:spPr>
          </p:pic>
          <p:sp>
            <p:nvSpPr>
              <p:cNvPr id="131" name="Freeform 130">
                <a:extLst>
                  <a:ext uri="{FF2B5EF4-FFF2-40B4-BE49-F238E27FC236}">
                    <a16:creationId xmlns:a16="http://schemas.microsoft.com/office/drawing/2014/main" id="{D8A7144B-C194-A78E-1286-301E38A9D86C}"/>
                  </a:ext>
                </a:extLst>
              </p:cNvPr>
              <p:cNvSpPr/>
              <p:nvPr/>
            </p:nvSpPr>
            <p:spPr>
              <a:xfrm>
                <a:off x="6315110" y="4509920"/>
                <a:ext cx="247650" cy="562641"/>
              </a:xfrm>
              <a:custGeom>
                <a:avLst/>
                <a:gdLst>
                  <a:gd name="connsiteX0" fmla="*/ 219075 w 247650"/>
                  <a:gd name="connsiteY0" fmla="*/ 0 h 562641"/>
                  <a:gd name="connsiteX1" fmla="*/ 28575 w 247650"/>
                  <a:gd name="connsiteY1" fmla="*/ 0 h 562641"/>
                  <a:gd name="connsiteX2" fmla="*/ 0 w 247650"/>
                  <a:gd name="connsiteY2" fmla="*/ 28575 h 562641"/>
                  <a:gd name="connsiteX3" fmla="*/ 28575 w 247650"/>
                  <a:gd name="connsiteY3" fmla="*/ 57150 h 562641"/>
                  <a:gd name="connsiteX4" fmla="*/ 153829 w 247650"/>
                  <a:gd name="connsiteY4" fmla="*/ 57150 h 562641"/>
                  <a:gd name="connsiteX5" fmla="*/ 120402 w 247650"/>
                  <a:gd name="connsiteY5" fmla="*/ 518379 h 562641"/>
                  <a:gd name="connsiteX6" fmla="*/ 158163 w 247650"/>
                  <a:gd name="connsiteY6" fmla="*/ 555489 h 562641"/>
                  <a:gd name="connsiteX7" fmla="*/ 198495 w 247650"/>
                  <a:gd name="connsiteY7" fmla="*/ 552977 h 562641"/>
                  <a:gd name="connsiteX8" fmla="*/ 195984 w 247650"/>
                  <a:gd name="connsiteY8" fmla="*/ 512644 h 562641"/>
                  <a:gd name="connsiteX9" fmla="*/ 194824 w 247650"/>
                  <a:gd name="connsiteY9" fmla="*/ 511674 h 562641"/>
                  <a:gd name="connsiteX10" fmla="*/ 160572 w 247650"/>
                  <a:gd name="connsiteY10" fmla="*/ 131530 h 562641"/>
                  <a:gd name="connsiteX11" fmla="*/ 190500 w 247650"/>
                  <a:gd name="connsiteY11" fmla="*/ 100965 h 562641"/>
                  <a:gd name="connsiteX12" fmla="*/ 190500 w 247650"/>
                  <a:gd name="connsiteY12" fmla="*/ 219075 h 562641"/>
                  <a:gd name="connsiteX13" fmla="*/ 219075 w 247650"/>
                  <a:gd name="connsiteY13" fmla="*/ 247650 h 562641"/>
                  <a:gd name="connsiteX14" fmla="*/ 247650 w 247650"/>
                  <a:gd name="connsiteY14" fmla="*/ 219075 h 562641"/>
                  <a:gd name="connsiteX15" fmla="*/ 247650 w 247650"/>
                  <a:gd name="connsiteY15" fmla="*/ 28575 h 562641"/>
                  <a:gd name="connsiteX16" fmla="*/ 219075 w 247650"/>
                  <a:gd name="connsiteY16" fmla="*/ 0 h 5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562641">
                    <a:moveTo>
                      <a:pt x="219075" y="0"/>
                    </a:moveTo>
                    <a:lnTo>
                      <a:pt x="28575" y="0"/>
                    </a:lnTo>
                    <a:cubicBezTo>
                      <a:pt x="12793" y="0"/>
                      <a:pt x="0" y="12793"/>
                      <a:pt x="0" y="28575"/>
                    </a:cubicBezTo>
                    <a:cubicBezTo>
                      <a:pt x="0" y="44357"/>
                      <a:pt x="12793" y="57150"/>
                      <a:pt x="28575" y="57150"/>
                    </a:cubicBezTo>
                    <a:lnTo>
                      <a:pt x="153829" y="57150"/>
                    </a:lnTo>
                    <a:cubicBezTo>
                      <a:pt x="17234" y="175284"/>
                      <a:pt x="2268" y="381783"/>
                      <a:pt x="120402" y="518379"/>
                    </a:cubicBezTo>
                    <a:cubicBezTo>
                      <a:pt x="131965" y="531749"/>
                      <a:pt x="144593" y="544159"/>
                      <a:pt x="158163" y="555489"/>
                    </a:cubicBezTo>
                    <a:cubicBezTo>
                      <a:pt x="169994" y="565933"/>
                      <a:pt x="188051" y="564808"/>
                      <a:pt x="198495" y="552977"/>
                    </a:cubicBezTo>
                    <a:cubicBezTo>
                      <a:pt x="208939" y="541146"/>
                      <a:pt x="207816" y="523088"/>
                      <a:pt x="195984" y="512644"/>
                    </a:cubicBezTo>
                    <a:cubicBezTo>
                      <a:pt x="195606" y="512310"/>
                      <a:pt x="195220" y="511987"/>
                      <a:pt x="194824" y="511674"/>
                    </a:cubicBezTo>
                    <a:cubicBezTo>
                      <a:pt x="80392" y="416159"/>
                      <a:pt x="65057" y="245962"/>
                      <a:pt x="160572" y="131530"/>
                    </a:cubicBezTo>
                    <a:cubicBezTo>
                      <a:pt x="169723" y="120566"/>
                      <a:pt x="179731" y="110345"/>
                      <a:pt x="190500" y="100965"/>
                    </a:cubicBezTo>
                    <a:lnTo>
                      <a:pt x="190500" y="219075"/>
                    </a:lnTo>
                    <a:cubicBezTo>
                      <a:pt x="190500" y="234857"/>
                      <a:pt x="203293" y="247650"/>
                      <a:pt x="219075" y="247650"/>
                    </a:cubicBezTo>
                    <a:cubicBezTo>
                      <a:pt x="234857" y="247650"/>
                      <a:pt x="247650" y="234857"/>
                      <a:pt x="247650" y="219075"/>
                    </a:cubicBezTo>
                    <a:lnTo>
                      <a:pt x="247650" y="28575"/>
                    </a:lnTo>
                    <a:cubicBezTo>
                      <a:pt x="247650" y="12793"/>
                      <a:pt x="234857" y="0"/>
                      <a:pt x="219075" y="0"/>
                    </a:cubicBezTo>
                    <a:close/>
                  </a:path>
                </a:pathLst>
              </a:custGeom>
              <a:grpFill/>
              <a:ln w="9525" cap="flat">
                <a:noFill/>
                <a:prstDash val="solid"/>
                <a:miter/>
              </a:ln>
            </p:spPr>
            <p:txBody>
              <a:bodyPr rtlCol="0" anchor="ctr"/>
              <a:lstStyle/>
              <a:p>
                <a:endParaRPr lang="en-US"/>
              </a:p>
            </p:txBody>
          </p:sp>
        </p:grpSp>
        <p:sp>
          <p:nvSpPr>
            <p:cNvPr id="5" name="Right Arrow 4">
              <a:extLst>
                <a:ext uri="{FF2B5EF4-FFF2-40B4-BE49-F238E27FC236}">
                  <a16:creationId xmlns:a16="http://schemas.microsoft.com/office/drawing/2014/main" id="{00548CF7-5989-671A-9A49-048F1FE64B62}"/>
                </a:ext>
              </a:extLst>
            </p:cNvPr>
            <p:cNvSpPr/>
            <p:nvPr/>
          </p:nvSpPr>
          <p:spPr>
            <a:xfrm rot="10800000" flipH="1" flipV="1">
              <a:off x="3449005" y="5889254"/>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0" name="TextBox 9">
              <a:extLst>
                <a:ext uri="{FF2B5EF4-FFF2-40B4-BE49-F238E27FC236}">
                  <a16:creationId xmlns:a16="http://schemas.microsoft.com/office/drawing/2014/main" id="{E361025A-859E-E953-A838-07F134038FF2}"/>
                </a:ext>
              </a:extLst>
            </p:cNvPr>
            <p:cNvSpPr txBox="1"/>
            <p:nvPr/>
          </p:nvSpPr>
          <p:spPr>
            <a:xfrm>
              <a:off x="4861819" y="5931247"/>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VALUE</a:t>
              </a:r>
            </a:p>
          </p:txBody>
        </p:sp>
        <p:sp>
          <p:nvSpPr>
            <p:cNvPr id="133" name="TextBox 132">
              <a:extLst>
                <a:ext uri="{FF2B5EF4-FFF2-40B4-BE49-F238E27FC236}">
                  <a16:creationId xmlns:a16="http://schemas.microsoft.com/office/drawing/2014/main" id="{1FF4E0CA-2BEC-2A33-7072-AEDFDCD98ACA}"/>
                </a:ext>
              </a:extLst>
            </p:cNvPr>
            <p:cNvSpPr txBox="1"/>
            <p:nvPr/>
          </p:nvSpPr>
          <p:spPr>
            <a:xfrm>
              <a:off x="3405492" y="6011159"/>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34" name="TextBox 133">
              <a:extLst>
                <a:ext uri="{FF2B5EF4-FFF2-40B4-BE49-F238E27FC236}">
                  <a16:creationId xmlns:a16="http://schemas.microsoft.com/office/drawing/2014/main" id="{EB56AF07-F5A7-07D0-6C35-822379096B1E}"/>
                </a:ext>
              </a:extLst>
            </p:cNvPr>
            <p:cNvSpPr txBox="1"/>
            <p:nvPr/>
          </p:nvSpPr>
          <p:spPr>
            <a:xfrm>
              <a:off x="7467154" y="6011159"/>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sp>
          <p:nvSpPr>
            <p:cNvPr id="138" name="Right Arrow 137">
              <a:extLst>
                <a:ext uri="{FF2B5EF4-FFF2-40B4-BE49-F238E27FC236}">
                  <a16:creationId xmlns:a16="http://schemas.microsoft.com/office/drawing/2014/main" id="{8F64495D-C799-C894-41B5-5FC8B21337C7}"/>
                </a:ext>
              </a:extLst>
            </p:cNvPr>
            <p:cNvSpPr/>
            <p:nvPr/>
          </p:nvSpPr>
          <p:spPr>
            <a:xfrm rot="10800000" flipH="1" flipV="1">
              <a:off x="3457482" y="514397"/>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39" name="TextBox 138">
              <a:extLst>
                <a:ext uri="{FF2B5EF4-FFF2-40B4-BE49-F238E27FC236}">
                  <a16:creationId xmlns:a16="http://schemas.microsoft.com/office/drawing/2014/main" id="{CA5F834E-27AB-0033-A011-5D37A067555C}"/>
                </a:ext>
              </a:extLst>
            </p:cNvPr>
            <p:cNvSpPr txBox="1"/>
            <p:nvPr/>
          </p:nvSpPr>
          <p:spPr>
            <a:xfrm>
              <a:off x="4870296" y="556390"/>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EFFORT</a:t>
              </a:r>
            </a:p>
          </p:txBody>
        </p:sp>
        <p:sp>
          <p:nvSpPr>
            <p:cNvPr id="140" name="TextBox 139">
              <a:extLst>
                <a:ext uri="{FF2B5EF4-FFF2-40B4-BE49-F238E27FC236}">
                  <a16:creationId xmlns:a16="http://schemas.microsoft.com/office/drawing/2014/main" id="{58DD98F9-459B-DC7D-FC79-FA941A81F883}"/>
                </a:ext>
              </a:extLst>
            </p:cNvPr>
            <p:cNvSpPr txBox="1"/>
            <p:nvPr/>
          </p:nvSpPr>
          <p:spPr>
            <a:xfrm>
              <a:off x="3413969" y="636302"/>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41" name="TextBox 140">
              <a:extLst>
                <a:ext uri="{FF2B5EF4-FFF2-40B4-BE49-F238E27FC236}">
                  <a16:creationId xmlns:a16="http://schemas.microsoft.com/office/drawing/2014/main" id="{0046E7E7-32A3-D744-8FCC-589E5FE1CB0E}"/>
                </a:ext>
              </a:extLst>
            </p:cNvPr>
            <p:cNvSpPr txBox="1"/>
            <p:nvPr/>
          </p:nvSpPr>
          <p:spPr>
            <a:xfrm>
              <a:off x="7475631" y="636302"/>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sp>
          <p:nvSpPr>
            <p:cNvPr id="168" name="Right Arrow 167">
              <a:extLst>
                <a:ext uri="{FF2B5EF4-FFF2-40B4-BE49-F238E27FC236}">
                  <a16:creationId xmlns:a16="http://schemas.microsoft.com/office/drawing/2014/main" id="{9CAC1D11-5816-972B-9773-33197D680A4D}"/>
                </a:ext>
              </a:extLst>
            </p:cNvPr>
            <p:cNvSpPr/>
            <p:nvPr/>
          </p:nvSpPr>
          <p:spPr>
            <a:xfrm rot="5400000" flipH="1" flipV="1">
              <a:off x="6144674" y="3158549"/>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69" name="TextBox 168">
              <a:extLst>
                <a:ext uri="{FF2B5EF4-FFF2-40B4-BE49-F238E27FC236}">
                  <a16:creationId xmlns:a16="http://schemas.microsoft.com/office/drawing/2014/main" id="{BA75ECA6-9437-4211-A27C-31C70ABB05DD}"/>
                </a:ext>
              </a:extLst>
            </p:cNvPr>
            <p:cNvSpPr txBox="1"/>
            <p:nvPr/>
          </p:nvSpPr>
          <p:spPr>
            <a:xfrm rot="5400000">
              <a:off x="7631823" y="3287038"/>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COST</a:t>
              </a:r>
            </a:p>
          </p:txBody>
        </p:sp>
        <p:sp>
          <p:nvSpPr>
            <p:cNvPr id="170" name="TextBox 169">
              <a:extLst>
                <a:ext uri="{FF2B5EF4-FFF2-40B4-BE49-F238E27FC236}">
                  <a16:creationId xmlns:a16="http://schemas.microsoft.com/office/drawing/2014/main" id="{FCCC6470-08DC-A8B4-1F0A-3D87A6C7BAF3}"/>
                </a:ext>
              </a:extLst>
            </p:cNvPr>
            <p:cNvSpPr txBox="1"/>
            <p:nvPr/>
          </p:nvSpPr>
          <p:spPr>
            <a:xfrm rot="5400000">
              <a:off x="8330556" y="5501989"/>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71" name="TextBox 170">
              <a:extLst>
                <a:ext uri="{FF2B5EF4-FFF2-40B4-BE49-F238E27FC236}">
                  <a16:creationId xmlns:a16="http://schemas.microsoft.com/office/drawing/2014/main" id="{B2A5E64F-2B0A-600F-4DFA-B69AFAC99B31}"/>
                </a:ext>
              </a:extLst>
            </p:cNvPr>
            <p:cNvSpPr txBox="1"/>
            <p:nvPr/>
          </p:nvSpPr>
          <p:spPr>
            <a:xfrm rot="5400000">
              <a:off x="8293687" y="1467853"/>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sp>
          <p:nvSpPr>
            <p:cNvPr id="164" name="Right Arrow 163">
              <a:extLst>
                <a:ext uri="{FF2B5EF4-FFF2-40B4-BE49-F238E27FC236}">
                  <a16:creationId xmlns:a16="http://schemas.microsoft.com/office/drawing/2014/main" id="{A6D72748-6CFD-2FCA-91EB-EA2D3D64990E}"/>
                </a:ext>
              </a:extLst>
            </p:cNvPr>
            <p:cNvSpPr/>
            <p:nvPr/>
          </p:nvSpPr>
          <p:spPr>
            <a:xfrm rot="5400000" flipH="1" flipV="1">
              <a:off x="756938" y="3150072"/>
              <a:ext cx="5123396" cy="584775"/>
            </a:xfrm>
            <a:prstGeom prst="rightArrow">
              <a:avLst>
                <a:gd name="adj1" fmla="val 42661"/>
                <a:gd name="adj2" fmla="val 61837"/>
              </a:avLst>
            </a:prstGeom>
            <a:gradFill flip="none" rotWithShape="1">
              <a:gsLst>
                <a:gs pos="100000">
                  <a:schemeClr val="accent4">
                    <a:lumMod val="40000"/>
                    <a:lumOff val="60000"/>
                  </a:schemeClr>
                </a:gs>
                <a:gs pos="0">
                  <a:schemeClr val="accent4">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tx1"/>
                </a:solidFill>
                <a:latin typeface="Century Gothic" panose="020B0502020202020204" pitchFamily="34" charset="0"/>
              </a:endParaRPr>
            </a:p>
          </p:txBody>
        </p:sp>
        <p:sp>
          <p:nvSpPr>
            <p:cNvPr id="165" name="TextBox 164">
              <a:extLst>
                <a:ext uri="{FF2B5EF4-FFF2-40B4-BE49-F238E27FC236}">
                  <a16:creationId xmlns:a16="http://schemas.microsoft.com/office/drawing/2014/main" id="{FC7A49B1-E4CC-7D28-C739-A04262BD05C1}"/>
                </a:ext>
              </a:extLst>
            </p:cNvPr>
            <p:cNvSpPr txBox="1"/>
            <p:nvPr/>
          </p:nvSpPr>
          <p:spPr>
            <a:xfrm rot="16200000">
              <a:off x="2218329" y="3278561"/>
              <a:ext cx="2148840" cy="476726"/>
            </a:xfrm>
            <a:prstGeom prst="roundRect">
              <a:avLst/>
            </a:prstGeom>
            <a:solidFill>
              <a:schemeClr val="accent4">
                <a:lumMod val="50000"/>
              </a:schemeClr>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z="2800" spc="300" dirty="0">
                  <a:solidFill>
                    <a:schemeClr val="bg1"/>
                  </a:solidFill>
                  <a:latin typeface="Century Gothic" panose="020B0502020202020204" pitchFamily="34" charset="0"/>
                </a:rPr>
                <a:t>RISK</a:t>
              </a:r>
            </a:p>
          </p:txBody>
        </p:sp>
        <p:sp>
          <p:nvSpPr>
            <p:cNvPr id="166" name="TextBox 165">
              <a:extLst>
                <a:ext uri="{FF2B5EF4-FFF2-40B4-BE49-F238E27FC236}">
                  <a16:creationId xmlns:a16="http://schemas.microsoft.com/office/drawing/2014/main" id="{C8FE5727-09AA-2814-6DEB-EE88C49B72C2}"/>
                </a:ext>
              </a:extLst>
            </p:cNvPr>
            <p:cNvSpPr txBox="1"/>
            <p:nvPr/>
          </p:nvSpPr>
          <p:spPr>
            <a:xfrm rot="16200000">
              <a:off x="2932549" y="5493512"/>
              <a:ext cx="769763" cy="338554"/>
            </a:xfrm>
            <a:prstGeom prst="rect">
              <a:avLst/>
            </a:prstGeom>
            <a:noFill/>
          </p:spPr>
          <p:txBody>
            <a:bodyPr wrap="none" rtlCol="0">
              <a:spAutoFit/>
            </a:bodyPr>
            <a:lstStyle/>
            <a:p>
              <a:r>
                <a:rPr lang="en-US" sz="1600" spc="300" dirty="0">
                  <a:solidFill>
                    <a:schemeClr val="accent4">
                      <a:lumMod val="50000"/>
                    </a:schemeClr>
                  </a:solidFill>
                  <a:latin typeface="Century Gothic" panose="020B0502020202020204" pitchFamily="34" charset="0"/>
                </a:rPr>
                <a:t>LOW</a:t>
              </a:r>
            </a:p>
          </p:txBody>
        </p:sp>
        <p:sp>
          <p:nvSpPr>
            <p:cNvPr id="167" name="TextBox 166">
              <a:extLst>
                <a:ext uri="{FF2B5EF4-FFF2-40B4-BE49-F238E27FC236}">
                  <a16:creationId xmlns:a16="http://schemas.microsoft.com/office/drawing/2014/main" id="{9A1CE33B-4D29-2ADA-0B3F-C0903E5F04EF}"/>
                </a:ext>
              </a:extLst>
            </p:cNvPr>
            <p:cNvSpPr txBox="1"/>
            <p:nvPr/>
          </p:nvSpPr>
          <p:spPr>
            <a:xfrm rot="16200000">
              <a:off x="2895679" y="1394981"/>
              <a:ext cx="843501" cy="338554"/>
            </a:xfrm>
            <a:prstGeom prst="rect">
              <a:avLst/>
            </a:prstGeom>
            <a:noFill/>
          </p:spPr>
          <p:txBody>
            <a:bodyPr wrap="none" rtlCol="0">
              <a:spAutoFit/>
            </a:bodyPr>
            <a:lstStyle/>
            <a:p>
              <a:r>
                <a:rPr lang="en-US" sz="1600" spc="300" dirty="0">
                  <a:solidFill>
                    <a:schemeClr val="bg1"/>
                  </a:solidFill>
                  <a:latin typeface="Century Gothic" panose="020B0502020202020204" pitchFamily="34" charset="0"/>
                </a:rPr>
                <a:t>HIGH</a:t>
              </a:r>
            </a:p>
          </p:txBody>
        </p:sp>
      </p:grpSp>
      <p:sp>
        <p:nvSpPr>
          <p:cNvPr id="180" name="Round Diagonal Corner Rectangle 179">
            <a:extLst>
              <a:ext uri="{FF2B5EF4-FFF2-40B4-BE49-F238E27FC236}">
                <a16:creationId xmlns:a16="http://schemas.microsoft.com/office/drawing/2014/main" id="{B15652CE-2F43-0115-A6D5-9F40B2433D7F}"/>
              </a:ext>
            </a:extLst>
          </p:cNvPr>
          <p:cNvSpPr/>
          <p:nvPr/>
        </p:nvSpPr>
        <p:spPr>
          <a:xfrm>
            <a:off x="301512" y="263678"/>
            <a:ext cx="2664314" cy="2814373"/>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Text</a:t>
            </a:r>
          </a:p>
        </p:txBody>
      </p:sp>
      <p:sp>
        <p:nvSpPr>
          <p:cNvPr id="181" name="Graphic 49" descr="Warning with solid fill">
            <a:extLst>
              <a:ext uri="{FF2B5EF4-FFF2-40B4-BE49-F238E27FC236}">
                <a16:creationId xmlns:a16="http://schemas.microsoft.com/office/drawing/2014/main" id="{38246DCA-980F-6EB0-F61B-4CE2834D317C}"/>
              </a:ext>
            </a:extLst>
          </p:cNvPr>
          <p:cNvSpPr/>
          <p:nvPr/>
        </p:nvSpPr>
        <p:spPr>
          <a:xfrm>
            <a:off x="2083706" y="2307297"/>
            <a:ext cx="730716" cy="644120"/>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69471 w 821491"/>
              <a:gd name="connsiteY8" fmla="*/ 152638 h 724138"/>
              <a:gd name="connsiteX9" fmla="*/ 452021 w 821491"/>
              <a:gd name="connsiteY9" fmla="*/ 149463 h 724138"/>
              <a:gd name="connsiteX10" fmla="*/ 439321 w 821491"/>
              <a:gd name="connsiteY10" fmla="*/ 505063 h 724138"/>
              <a:gd name="connsiteX11" fmla="*/ 382171 w 821491"/>
              <a:gd name="connsiteY11" fmla="*/ 505063 h 724138"/>
              <a:gd name="connsiteX12" fmla="*/ 369471 w 821491"/>
              <a:gd name="connsiteY12" fmla="*/ 15263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69471" y="152638"/>
                </a:moveTo>
                <a:cubicBezTo>
                  <a:pt x="382171" y="127238"/>
                  <a:pt x="417096" y="120888"/>
                  <a:pt x="452021" y="149463"/>
                </a:cubicBezTo>
                <a:lnTo>
                  <a:pt x="439321" y="505063"/>
                </a:lnTo>
                <a:lnTo>
                  <a:pt x="382171" y="505063"/>
                </a:lnTo>
                <a:lnTo>
                  <a:pt x="369471" y="15263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bg2">
              <a:lumMod val="50000"/>
            </a:schemeClr>
          </a:solidFill>
          <a:ln w="9525" cap="flat">
            <a:noFill/>
            <a:prstDash val="solid"/>
            <a:miter/>
          </a:ln>
        </p:spPr>
        <p:txBody>
          <a:bodyPr rtlCol="0" anchor="ctr"/>
          <a:lstStyle/>
          <a:p>
            <a:endParaRPr lang="en-US"/>
          </a:p>
        </p:txBody>
      </p:sp>
      <p:sp>
        <p:nvSpPr>
          <p:cNvPr id="182" name="Round Diagonal Corner Rectangle 181">
            <a:extLst>
              <a:ext uri="{FF2B5EF4-FFF2-40B4-BE49-F238E27FC236}">
                <a16:creationId xmlns:a16="http://schemas.microsoft.com/office/drawing/2014/main" id="{36AB0DDF-D197-D40F-82D8-25887F9E82F6}"/>
              </a:ext>
            </a:extLst>
          </p:cNvPr>
          <p:cNvSpPr/>
          <p:nvPr/>
        </p:nvSpPr>
        <p:spPr>
          <a:xfrm>
            <a:off x="9248489" y="3747722"/>
            <a:ext cx="2664314" cy="2814373"/>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Text</a:t>
            </a:r>
            <a:endParaRPr lang="en-US" sz="1400" dirty="0">
              <a:solidFill>
                <a:schemeClr val="tx1"/>
              </a:solidFill>
              <a:latin typeface="Century Gothic" panose="020B0502020202020204" pitchFamily="34" charset="0"/>
            </a:endParaRPr>
          </a:p>
        </p:txBody>
      </p:sp>
      <p:grpSp>
        <p:nvGrpSpPr>
          <p:cNvPr id="186" name="Group 185">
            <a:extLst>
              <a:ext uri="{FF2B5EF4-FFF2-40B4-BE49-F238E27FC236}">
                <a16:creationId xmlns:a16="http://schemas.microsoft.com/office/drawing/2014/main" id="{6C6F5B8E-F36E-E70F-FF85-38EEEB5EF487}"/>
              </a:ext>
            </a:extLst>
          </p:cNvPr>
          <p:cNvGrpSpPr/>
          <p:nvPr/>
        </p:nvGrpSpPr>
        <p:grpSpPr>
          <a:xfrm>
            <a:off x="10937259" y="5853518"/>
            <a:ext cx="864557" cy="753415"/>
            <a:chOff x="6802363" y="4389039"/>
            <a:chExt cx="1230954" cy="1072710"/>
          </a:xfrm>
          <a:solidFill>
            <a:schemeClr val="bg2">
              <a:lumMod val="50000"/>
            </a:schemeClr>
          </a:solidFill>
        </p:grpSpPr>
        <p:pic>
          <p:nvPicPr>
            <p:cNvPr id="184" name="Graphic 183" descr="Settings with solid fill">
              <a:extLst>
                <a:ext uri="{FF2B5EF4-FFF2-40B4-BE49-F238E27FC236}">
                  <a16:creationId xmlns:a16="http://schemas.microsoft.com/office/drawing/2014/main" id="{ADCCD5A3-ACCA-9855-BDDD-F76F89F2FD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6960607" y="4389039"/>
              <a:ext cx="1072710" cy="1072710"/>
            </a:xfrm>
            <a:prstGeom prst="rect">
              <a:avLst/>
            </a:prstGeom>
          </p:spPr>
        </p:pic>
        <p:sp>
          <p:nvSpPr>
            <p:cNvPr id="185" name="Freeform 184">
              <a:extLst>
                <a:ext uri="{FF2B5EF4-FFF2-40B4-BE49-F238E27FC236}">
                  <a16:creationId xmlns:a16="http://schemas.microsoft.com/office/drawing/2014/main" id="{69F78CBD-3CB4-69E5-1117-C7672B988A98}"/>
                </a:ext>
              </a:extLst>
            </p:cNvPr>
            <p:cNvSpPr/>
            <p:nvPr/>
          </p:nvSpPr>
          <p:spPr>
            <a:xfrm>
              <a:off x="6802363" y="4644073"/>
              <a:ext cx="247650" cy="562641"/>
            </a:xfrm>
            <a:custGeom>
              <a:avLst/>
              <a:gdLst>
                <a:gd name="connsiteX0" fmla="*/ 219075 w 247650"/>
                <a:gd name="connsiteY0" fmla="*/ 0 h 562641"/>
                <a:gd name="connsiteX1" fmla="*/ 28575 w 247650"/>
                <a:gd name="connsiteY1" fmla="*/ 0 h 562641"/>
                <a:gd name="connsiteX2" fmla="*/ 0 w 247650"/>
                <a:gd name="connsiteY2" fmla="*/ 28575 h 562641"/>
                <a:gd name="connsiteX3" fmla="*/ 28575 w 247650"/>
                <a:gd name="connsiteY3" fmla="*/ 57150 h 562641"/>
                <a:gd name="connsiteX4" fmla="*/ 153829 w 247650"/>
                <a:gd name="connsiteY4" fmla="*/ 57150 h 562641"/>
                <a:gd name="connsiteX5" fmla="*/ 120402 w 247650"/>
                <a:gd name="connsiteY5" fmla="*/ 518379 h 562641"/>
                <a:gd name="connsiteX6" fmla="*/ 158163 w 247650"/>
                <a:gd name="connsiteY6" fmla="*/ 555489 h 562641"/>
                <a:gd name="connsiteX7" fmla="*/ 198495 w 247650"/>
                <a:gd name="connsiteY7" fmla="*/ 552977 h 562641"/>
                <a:gd name="connsiteX8" fmla="*/ 195984 w 247650"/>
                <a:gd name="connsiteY8" fmla="*/ 512644 h 562641"/>
                <a:gd name="connsiteX9" fmla="*/ 194824 w 247650"/>
                <a:gd name="connsiteY9" fmla="*/ 511674 h 562641"/>
                <a:gd name="connsiteX10" fmla="*/ 160572 w 247650"/>
                <a:gd name="connsiteY10" fmla="*/ 131530 h 562641"/>
                <a:gd name="connsiteX11" fmla="*/ 190500 w 247650"/>
                <a:gd name="connsiteY11" fmla="*/ 100965 h 562641"/>
                <a:gd name="connsiteX12" fmla="*/ 190500 w 247650"/>
                <a:gd name="connsiteY12" fmla="*/ 219075 h 562641"/>
                <a:gd name="connsiteX13" fmla="*/ 219075 w 247650"/>
                <a:gd name="connsiteY13" fmla="*/ 247650 h 562641"/>
                <a:gd name="connsiteX14" fmla="*/ 247650 w 247650"/>
                <a:gd name="connsiteY14" fmla="*/ 219075 h 562641"/>
                <a:gd name="connsiteX15" fmla="*/ 247650 w 247650"/>
                <a:gd name="connsiteY15" fmla="*/ 28575 h 562641"/>
                <a:gd name="connsiteX16" fmla="*/ 219075 w 247650"/>
                <a:gd name="connsiteY16" fmla="*/ 0 h 5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562641">
                  <a:moveTo>
                    <a:pt x="219075" y="0"/>
                  </a:moveTo>
                  <a:lnTo>
                    <a:pt x="28575" y="0"/>
                  </a:lnTo>
                  <a:cubicBezTo>
                    <a:pt x="12793" y="0"/>
                    <a:pt x="0" y="12793"/>
                    <a:pt x="0" y="28575"/>
                  </a:cubicBezTo>
                  <a:cubicBezTo>
                    <a:pt x="0" y="44357"/>
                    <a:pt x="12793" y="57150"/>
                    <a:pt x="28575" y="57150"/>
                  </a:cubicBezTo>
                  <a:lnTo>
                    <a:pt x="153829" y="57150"/>
                  </a:lnTo>
                  <a:cubicBezTo>
                    <a:pt x="17234" y="175284"/>
                    <a:pt x="2268" y="381783"/>
                    <a:pt x="120402" y="518379"/>
                  </a:cubicBezTo>
                  <a:cubicBezTo>
                    <a:pt x="131965" y="531749"/>
                    <a:pt x="144593" y="544159"/>
                    <a:pt x="158163" y="555489"/>
                  </a:cubicBezTo>
                  <a:cubicBezTo>
                    <a:pt x="169994" y="565933"/>
                    <a:pt x="188051" y="564808"/>
                    <a:pt x="198495" y="552977"/>
                  </a:cubicBezTo>
                  <a:cubicBezTo>
                    <a:pt x="208939" y="541146"/>
                    <a:pt x="207816" y="523088"/>
                    <a:pt x="195984" y="512644"/>
                  </a:cubicBezTo>
                  <a:cubicBezTo>
                    <a:pt x="195606" y="512310"/>
                    <a:pt x="195220" y="511987"/>
                    <a:pt x="194824" y="511674"/>
                  </a:cubicBezTo>
                  <a:cubicBezTo>
                    <a:pt x="80392" y="416159"/>
                    <a:pt x="65057" y="245962"/>
                    <a:pt x="160572" y="131530"/>
                  </a:cubicBezTo>
                  <a:cubicBezTo>
                    <a:pt x="169723" y="120566"/>
                    <a:pt x="179731" y="110345"/>
                    <a:pt x="190500" y="100965"/>
                  </a:cubicBezTo>
                  <a:lnTo>
                    <a:pt x="190500" y="219075"/>
                  </a:lnTo>
                  <a:cubicBezTo>
                    <a:pt x="190500" y="234857"/>
                    <a:pt x="203293" y="247650"/>
                    <a:pt x="219075" y="247650"/>
                  </a:cubicBezTo>
                  <a:cubicBezTo>
                    <a:pt x="234857" y="247650"/>
                    <a:pt x="247650" y="234857"/>
                    <a:pt x="247650" y="219075"/>
                  </a:cubicBezTo>
                  <a:lnTo>
                    <a:pt x="247650" y="28575"/>
                  </a:lnTo>
                  <a:cubicBezTo>
                    <a:pt x="247650" y="12793"/>
                    <a:pt x="234857" y="0"/>
                    <a:pt x="219075" y="0"/>
                  </a:cubicBezTo>
                  <a:close/>
                </a:path>
              </a:pathLst>
            </a:custGeom>
            <a:grpFill/>
            <a:ln w="9525" cap="flat">
              <a:noFill/>
              <a:prstDash val="solid"/>
              <a:miter/>
            </a:ln>
          </p:spPr>
          <p:txBody>
            <a:bodyPr rtlCol="0" anchor="ctr"/>
            <a:lstStyle/>
            <a:p>
              <a:endParaRPr lang="en-US"/>
            </a:p>
          </p:txBody>
        </p:sp>
      </p:grpSp>
      <p:sp>
        <p:nvSpPr>
          <p:cNvPr id="187" name="Round Diagonal Corner Rectangle 186">
            <a:extLst>
              <a:ext uri="{FF2B5EF4-FFF2-40B4-BE49-F238E27FC236}">
                <a16:creationId xmlns:a16="http://schemas.microsoft.com/office/drawing/2014/main" id="{F58E27C4-9010-9EDA-7B44-A3F61E4B402E}"/>
              </a:ext>
            </a:extLst>
          </p:cNvPr>
          <p:cNvSpPr/>
          <p:nvPr/>
        </p:nvSpPr>
        <p:spPr>
          <a:xfrm>
            <a:off x="9248489" y="263678"/>
            <a:ext cx="2664314" cy="2814373"/>
          </a:xfrm>
          <a:prstGeom prst="round2DiagRect">
            <a:avLst>
              <a:gd name="adj1" fmla="val 0"/>
              <a:gd name="adj2" fmla="val 13488"/>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Text</a:t>
            </a:r>
            <a:endParaRPr lang="en-US" sz="1400" dirty="0">
              <a:solidFill>
                <a:schemeClr val="tx1"/>
              </a:solidFill>
              <a:latin typeface="Century Gothic" panose="020B0502020202020204" pitchFamily="34" charset="0"/>
            </a:endParaRPr>
          </a:p>
        </p:txBody>
      </p:sp>
      <p:grpSp>
        <p:nvGrpSpPr>
          <p:cNvPr id="191" name="Group 190">
            <a:extLst>
              <a:ext uri="{FF2B5EF4-FFF2-40B4-BE49-F238E27FC236}">
                <a16:creationId xmlns:a16="http://schemas.microsoft.com/office/drawing/2014/main" id="{103ACA35-C60F-E610-D786-2AA69340D14A}"/>
              </a:ext>
            </a:extLst>
          </p:cNvPr>
          <p:cNvGrpSpPr/>
          <p:nvPr/>
        </p:nvGrpSpPr>
        <p:grpSpPr>
          <a:xfrm>
            <a:off x="10972336" y="2172289"/>
            <a:ext cx="815837" cy="816481"/>
            <a:chOff x="6860256" y="2076495"/>
            <a:chExt cx="1041911" cy="1042733"/>
          </a:xfrm>
          <a:solidFill>
            <a:schemeClr val="bg2">
              <a:lumMod val="50000"/>
            </a:schemeClr>
          </a:solidFill>
        </p:grpSpPr>
        <p:sp>
          <p:nvSpPr>
            <p:cNvPr id="189" name="Graphic 24" descr="Magnifying glass with solid fill">
              <a:extLst>
                <a:ext uri="{FF2B5EF4-FFF2-40B4-BE49-F238E27FC236}">
                  <a16:creationId xmlns:a16="http://schemas.microsoft.com/office/drawing/2014/main" id="{751A09AB-C363-0D54-23D0-8AFB898C6221}"/>
                </a:ext>
              </a:extLst>
            </p:cNvPr>
            <p:cNvSpPr/>
            <p:nvPr/>
          </p:nvSpPr>
          <p:spPr>
            <a:xfrm>
              <a:off x="6860256" y="2076495"/>
              <a:ext cx="1041911" cy="1042733"/>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grp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84D4A223-0358-CAAC-50BA-13C3790942AB}"/>
                </a:ext>
              </a:extLst>
            </p:cNvPr>
            <p:cNvSpPr/>
            <p:nvPr/>
          </p:nvSpPr>
          <p:spPr>
            <a:xfrm>
              <a:off x="7101976" y="2321352"/>
              <a:ext cx="302260" cy="300412"/>
            </a:xfrm>
            <a:custGeom>
              <a:avLst/>
              <a:gdLst>
                <a:gd name="connsiteX0" fmla="*/ 187547 w 218122"/>
                <a:gd name="connsiteY0" fmla="*/ 64675 h 216788"/>
                <a:gd name="connsiteX1" fmla="*/ 195644 w 218122"/>
                <a:gd name="connsiteY1" fmla="*/ 40672 h 216788"/>
                <a:gd name="connsiteX2" fmla="*/ 177355 w 218122"/>
                <a:gd name="connsiteY2" fmla="*/ 22384 h 216788"/>
                <a:gd name="connsiteX3" fmla="*/ 153353 w 218122"/>
                <a:gd name="connsiteY3" fmla="*/ 30480 h 216788"/>
                <a:gd name="connsiteX4" fmla="*/ 133541 w 218122"/>
                <a:gd name="connsiteY4" fmla="*/ 22384 h 216788"/>
                <a:gd name="connsiteX5" fmla="*/ 122301 w 218122"/>
                <a:gd name="connsiteY5" fmla="*/ 0 h 216788"/>
                <a:gd name="connsiteX6" fmla="*/ 96774 w 218122"/>
                <a:gd name="connsiteY6" fmla="*/ 0 h 216788"/>
                <a:gd name="connsiteX7" fmla="*/ 85439 w 218122"/>
                <a:gd name="connsiteY7" fmla="*/ 22479 h 216788"/>
                <a:gd name="connsiteX8" fmla="*/ 65532 w 218122"/>
                <a:gd name="connsiteY8" fmla="*/ 30575 h 216788"/>
                <a:gd name="connsiteX9" fmla="*/ 41529 w 218122"/>
                <a:gd name="connsiteY9" fmla="*/ 22479 h 216788"/>
                <a:gd name="connsiteX10" fmla="*/ 23241 w 218122"/>
                <a:gd name="connsiteY10" fmla="*/ 40767 h 216788"/>
                <a:gd name="connsiteX11" fmla="*/ 30861 w 218122"/>
                <a:gd name="connsiteY11" fmla="*/ 64770 h 216788"/>
                <a:gd name="connsiteX12" fmla="*/ 22479 w 218122"/>
                <a:gd name="connsiteY12" fmla="*/ 84582 h 216788"/>
                <a:gd name="connsiteX13" fmla="*/ 0 w 218122"/>
                <a:gd name="connsiteY13" fmla="*/ 95821 h 216788"/>
                <a:gd name="connsiteX14" fmla="*/ 0 w 218122"/>
                <a:gd name="connsiteY14" fmla="*/ 120968 h 216788"/>
                <a:gd name="connsiteX15" fmla="*/ 22479 w 218122"/>
                <a:gd name="connsiteY15" fmla="*/ 132302 h 216788"/>
                <a:gd name="connsiteX16" fmla="*/ 30575 w 218122"/>
                <a:gd name="connsiteY16" fmla="*/ 152114 h 216788"/>
                <a:gd name="connsiteX17" fmla="*/ 22479 w 218122"/>
                <a:gd name="connsiteY17" fmla="*/ 176117 h 216788"/>
                <a:gd name="connsiteX18" fmla="*/ 41529 w 218122"/>
                <a:gd name="connsiteY18" fmla="*/ 194405 h 216788"/>
                <a:gd name="connsiteX19" fmla="*/ 65532 w 218122"/>
                <a:gd name="connsiteY19" fmla="*/ 186214 h 216788"/>
                <a:gd name="connsiteX20" fmla="*/ 85344 w 218122"/>
                <a:gd name="connsiteY20" fmla="*/ 194405 h 216788"/>
                <a:gd name="connsiteX21" fmla="*/ 96583 w 218122"/>
                <a:gd name="connsiteY21" fmla="*/ 216789 h 216788"/>
                <a:gd name="connsiteX22" fmla="*/ 122111 w 218122"/>
                <a:gd name="connsiteY22" fmla="*/ 216789 h 216788"/>
                <a:gd name="connsiteX23" fmla="*/ 133445 w 218122"/>
                <a:gd name="connsiteY23" fmla="*/ 194786 h 216788"/>
                <a:gd name="connsiteX24" fmla="*/ 152972 w 218122"/>
                <a:gd name="connsiteY24" fmla="*/ 186880 h 216788"/>
                <a:gd name="connsiteX25" fmla="*/ 176879 w 218122"/>
                <a:gd name="connsiteY25" fmla="*/ 195072 h 216788"/>
                <a:gd name="connsiteX26" fmla="*/ 195167 w 218122"/>
                <a:gd name="connsiteY26" fmla="*/ 176689 h 216788"/>
                <a:gd name="connsiteX27" fmla="*/ 187071 w 218122"/>
                <a:gd name="connsiteY27" fmla="*/ 152781 h 216788"/>
                <a:gd name="connsiteX28" fmla="*/ 195739 w 218122"/>
                <a:gd name="connsiteY28" fmla="*/ 132874 h 216788"/>
                <a:gd name="connsiteX29" fmla="*/ 218123 w 218122"/>
                <a:gd name="connsiteY29" fmla="*/ 121634 h 216788"/>
                <a:gd name="connsiteX30" fmla="*/ 218123 w 218122"/>
                <a:gd name="connsiteY30" fmla="*/ 95821 h 216788"/>
                <a:gd name="connsiteX31" fmla="*/ 195644 w 218122"/>
                <a:gd name="connsiteY31" fmla="*/ 84487 h 216788"/>
                <a:gd name="connsiteX32" fmla="*/ 187547 w 218122"/>
                <a:gd name="connsiteY32" fmla="*/ 64675 h 216788"/>
                <a:gd name="connsiteX33" fmla="*/ 109442 w 218122"/>
                <a:gd name="connsiteY33" fmla="*/ 146875 h 216788"/>
                <a:gd name="connsiteX34" fmla="*/ 71342 w 218122"/>
                <a:gd name="connsiteY34" fmla="*/ 108775 h 216788"/>
                <a:gd name="connsiteX35" fmla="*/ 109442 w 218122"/>
                <a:gd name="connsiteY35" fmla="*/ 70675 h 216788"/>
                <a:gd name="connsiteX36" fmla="*/ 147542 w 218122"/>
                <a:gd name="connsiteY36" fmla="*/ 108775 h 216788"/>
                <a:gd name="connsiteX37" fmla="*/ 109442 w 218122"/>
                <a:gd name="connsiteY37" fmla="*/ 146875 h 21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122" h="216788">
                  <a:moveTo>
                    <a:pt x="187547" y="64675"/>
                  </a:moveTo>
                  <a:lnTo>
                    <a:pt x="195644" y="40672"/>
                  </a:lnTo>
                  <a:lnTo>
                    <a:pt x="177355" y="22384"/>
                  </a:lnTo>
                  <a:lnTo>
                    <a:pt x="153353" y="30480"/>
                  </a:lnTo>
                  <a:cubicBezTo>
                    <a:pt x="147113" y="26964"/>
                    <a:pt x="140457" y="24244"/>
                    <a:pt x="133541" y="22384"/>
                  </a:cubicBezTo>
                  <a:lnTo>
                    <a:pt x="122301" y="0"/>
                  </a:lnTo>
                  <a:lnTo>
                    <a:pt x="96774" y="0"/>
                  </a:lnTo>
                  <a:lnTo>
                    <a:pt x="85439" y="22479"/>
                  </a:lnTo>
                  <a:cubicBezTo>
                    <a:pt x="78498" y="24356"/>
                    <a:pt x="71813" y="27075"/>
                    <a:pt x="65532" y="30575"/>
                  </a:cubicBezTo>
                  <a:lnTo>
                    <a:pt x="41529" y="22479"/>
                  </a:lnTo>
                  <a:lnTo>
                    <a:pt x="23241" y="40767"/>
                  </a:lnTo>
                  <a:lnTo>
                    <a:pt x="30861" y="64770"/>
                  </a:lnTo>
                  <a:cubicBezTo>
                    <a:pt x="27206" y="70976"/>
                    <a:pt x="24388" y="77637"/>
                    <a:pt x="22479" y="84582"/>
                  </a:cubicBezTo>
                  <a:lnTo>
                    <a:pt x="0" y="95821"/>
                  </a:lnTo>
                  <a:lnTo>
                    <a:pt x="0" y="120968"/>
                  </a:lnTo>
                  <a:lnTo>
                    <a:pt x="22479" y="132302"/>
                  </a:lnTo>
                  <a:cubicBezTo>
                    <a:pt x="24332" y="139221"/>
                    <a:pt x="27052" y="145878"/>
                    <a:pt x="30575" y="152114"/>
                  </a:cubicBezTo>
                  <a:lnTo>
                    <a:pt x="22479" y="176117"/>
                  </a:lnTo>
                  <a:lnTo>
                    <a:pt x="41529" y="194405"/>
                  </a:lnTo>
                  <a:lnTo>
                    <a:pt x="65532" y="186214"/>
                  </a:lnTo>
                  <a:cubicBezTo>
                    <a:pt x="71767" y="189763"/>
                    <a:pt x="78423" y="192515"/>
                    <a:pt x="85344" y="194405"/>
                  </a:cubicBezTo>
                  <a:lnTo>
                    <a:pt x="96583" y="216789"/>
                  </a:lnTo>
                  <a:lnTo>
                    <a:pt x="122111" y="216789"/>
                  </a:lnTo>
                  <a:lnTo>
                    <a:pt x="133445" y="194786"/>
                  </a:lnTo>
                  <a:cubicBezTo>
                    <a:pt x="140245" y="192937"/>
                    <a:pt x="146800" y="190283"/>
                    <a:pt x="152972" y="186880"/>
                  </a:cubicBezTo>
                  <a:lnTo>
                    <a:pt x="176879" y="195072"/>
                  </a:lnTo>
                  <a:lnTo>
                    <a:pt x="195167" y="176689"/>
                  </a:lnTo>
                  <a:lnTo>
                    <a:pt x="187071" y="152781"/>
                  </a:lnTo>
                  <a:cubicBezTo>
                    <a:pt x="190710" y="146497"/>
                    <a:pt x="193618" y="139818"/>
                    <a:pt x="195739" y="132874"/>
                  </a:cubicBezTo>
                  <a:lnTo>
                    <a:pt x="218123" y="121634"/>
                  </a:lnTo>
                  <a:lnTo>
                    <a:pt x="218123" y="95821"/>
                  </a:lnTo>
                  <a:lnTo>
                    <a:pt x="195644" y="84487"/>
                  </a:lnTo>
                  <a:cubicBezTo>
                    <a:pt x="193825" y="77556"/>
                    <a:pt x="191103" y="70896"/>
                    <a:pt x="187547" y="64675"/>
                  </a:cubicBezTo>
                  <a:close/>
                  <a:moveTo>
                    <a:pt x="109442" y="146875"/>
                  </a:moveTo>
                  <a:cubicBezTo>
                    <a:pt x="88401" y="146875"/>
                    <a:pt x="71342" y="129817"/>
                    <a:pt x="71342" y="108775"/>
                  </a:cubicBezTo>
                  <a:cubicBezTo>
                    <a:pt x="71342" y="87734"/>
                    <a:pt x="88401" y="70675"/>
                    <a:pt x="109442" y="70675"/>
                  </a:cubicBezTo>
                  <a:cubicBezTo>
                    <a:pt x="130356" y="70982"/>
                    <a:pt x="147236" y="87861"/>
                    <a:pt x="147542" y="108775"/>
                  </a:cubicBezTo>
                  <a:cubicBezTo>
                    <a:pt x="147542" y="129817"/>
                    <a:pt x="130484" y="146875"/>
                    <a:pt x="109442" y="146875"/>
                  </a:cubicBezTo>
                  <a:close/>
                </a:path>
              </a:pathLst>
            </a:custGeom>
            <a:grpFill/>
            <a:ln w="9525" cap="flat">
              <a:noFill/>
              <a:prstDash val="solid"/>
              <a:miter/>
            </a:ln>
          </p:spPr>
          <p:txBody>
            <a:bodyPr rtlCol="0" anchor="ctr"/>
            <a:lstStyle/>
            <a:p>
              <a:endParaRPr lang="en-US"/>
            </a:p>
          </p:txBody>
        </p:sp>
      </p:grpSp>
      <p:sp>
        <p:nvSpPr>
          <p:cNvPr id="192" name="Round Diagonal Corner Rectangle 191">
            <a:extLst>
              <a:ext uri="{FF2B5EF4-FFF2-40B4-BE49-F238E27FC236}">
                <a16:creationId xmlns:a16="http://schemas.microsoft.com/office/drawing/2014/main" id="{C5587049-1B61-7138-07F2-EE93D7DB88FF}"/>
              </a:ext>
            </a:extLst>
          </p:cNvPr>
          <p:cNvSpPr/>
          <p:nvPr/>
        </p:nvSpPr>
        <p:spPr>
          <a:xfrm>
            <a:off x="283588" y="3749789"/>
            <a:ext cx="2664314" cy="2814373"/>
          </a:xfrm>
          <a:prstGeom prst="round2DiagRect">
            <a:avLst>
              <a:gd name="adj1" fmla="val 0"/>
              <a:gd name="adj2" fmla="val 13488"/>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91440" rIns="45720" bIns="91440" rtlCol="0" anchor="t" anchorCtr="0"/>
          <a:lstStyle/>
          <a:p>
            <a:pPr>
              <a:spcAft>
                <a:spcPts val="300"/>
              </a:spcAft>
            </a:pPr>
            <a:r>
              <a:rPr lang="en-US" sz="1600" dirty="0">
                <a:solidFill>
                  <a:schemeClr val="tx1"/>
                </a:solidFill>
                <a:latin typeface="Century Gothic" panose="020B0502020202020204" pitchFamily="34" charset="0"/>
              </a:rPr>
              <a:t>Text</a:t>
            </a:r>
            <a:endParaRPr lang="en-US" sz="1400" dirty="0">
              <a:solidFill>
                <a:schemeClr val="tx1"/>
              </a:solidFill>
              <a:latin typeface="Century Gothic" panose="020B0502020202020204" pitchFamily="34" charset="0"/>
            </a:endParaRPr>
          </a:p>
        </p:txBody>
      </p:sp>
      <p:pic>
        <p:nvPicPr>
          <p:cNvPr id="196" name="Graphic 195" descr="Lightbulb and gear with solid fill">
            <a:extLst>
              <a:ext uri="{FF2B5EF4-FFF2-40B4-BE49-F238E27FC236}">
                <a16:creationId xmlns:a16="http://schemas.microsoft.com/office/drawing/2014/main" id="{84E8C18E-3655-6834-A2ED-7AC9976E45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1785" y="5480011"/>
            <a:ext cx="1024631" cy="1024631"/>
          </a:xfrm>
          <a:prstGeom prst="rect">
            <a:avLst/>
          </a:prstGeom>
        </p:spPr>
      </p:pic>
    </p:spTree>
    <p:extLst>
      <p:ext uri="{BB962C8B-B14F-4D97-AF65-F5344CB8AC3E}">
        <p14:creationId xmlns:p14="http://schemas.microsoft.com/office/powerpoint/2010/main" val="384178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23657</TotalTime>
  <Words>278</Words>
  <Application>Microsoft Office PowerPoint</Application>
  <PresentationFormat>Widescreen</PresentationFormat>
  <Paragraphs>47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387</cp:revision>
  <cp:lastPrinted>2024-02-20T23:48:17Z</cp:lastPrinted>
  <dcterms:created xsi:type="dcterms:W3CDTF">2021-07-07T23:54:57Z</dcterms:created>
  <dcterms:modified xsi:type="dcterms:W3CDTF">2024-07-17T19:27:29Z</dcterms:modified>
</cp:coreProperties>
</file>