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97" r:id="rId2"/>
    <p:sldId id="299"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7A3DF"/>
    <a:srgbClr val="EF8B47"/>
    <a:srgbClr val="8EA9DB"/>
    <a:srgbClr val="32A5DE"/>
    <a:srgbClr val="0099FF"/>
    <a:srgbClr val="F9DC7C"/>
    <a:srgbClr val="F2A16A"/>
    <a:srgbClr val="68BCE6"/>
    <a:srgbClr val="FFD757"/>
    <a:srgbClr val="FFC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798" autoAdjust="0"/>
    <p:restoredTop sz="94651"/>
  </p:normalViewPr>
  <p:slideViewPr>
    <p:cSldViewPr snapToGrid="0">
      <p:cViewPr varScale="1">
        <p:scale>
          <a:sx n="105" d="100"/>
          <a:sy n="105" d="100"/>
        </p:scale>
        <p:origin x="944"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CB7025-4018-49F6-B050-59D8F10E5030}" type="datetimeFigureOut">
              <a:rPr lang="en-US" smtClean="0"/>
              <a:t>7/13/24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62D7A5B-DC59-4C1D-AF2E-A7C5BA8F20FA}" type="slidenum">
              <a:rPr lang="en-US" smtClean="0"/>
              <a:t>‹#›</a:t>
            </a:fld>
            <a:endParaRPr lang="en-US"/>
          </a:p>
        </p:txBody>
      </p:sp>
    </p:spTree>
    <p:extLst>
      <p:ext uri="{BB962C8B-B14F-4D97-AF65-F5344CB8AC3E}">
        <p14:creationId xmlns:p14="http://schemas.microsoft.com/office/powerpoint/2010/main" val="22218075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2e79d9e6279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2e79d9e6279_0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87" name="Google Shape;87;g2e79d9e6279_0_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2D7A6-44BD-D6A9-D55B-B5901B834DD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15EAD59-4519-9FCD-B39C-187D6AF6CCB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E45110F-1EE8-124F-A9B0-C87D86F1FD6D}"/>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5" name="Footer Placeholder 4">
            <a:extLst>
              <a:ext uri="{FF2B5EF4-FFF2-40B4-BE49-F238E27FC236}">
                <a16:creationId xmlns:a16="http://schemas.microsoft.com/office/drawing/2014/main" id="{0B96A349-B1E8-D267-6F22-19AF2686F9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687765-B180-2FE9-4959-9717F81A64DA}"/>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4040682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415B4A-238F-7DD8-9008-AB9E737DB57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F576227-3CFA-4CA4-E90F-BF7EC30C3B8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3508E3-78C3-C128-5BA1-63F00AD3338E}"/>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5" name="Footer Placeholder 4">
            <a:extLst>
              <a:ext uri="{FF2B5EF4-FFF2-40B4-BE49-F238E27FC236}">
                <a16:creationId xmlns:a16="http://schemas.microsoft.com/office/drawing/2014/main" id="{64D50FDA-1150-F2CE-9570-6EF3DDB12C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5CA881-1EB5-113B-5564-24D96B2D0A50}"/>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9326788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DFBD56C-1158-1330-B18E-6E5EED108E8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F49280F-F22F-0D38-7A1D-6D533F0E182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ED0EB41-FA28-65C0-8FD6-5B045AC78F1A}"/>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5" name="Footer Placeholder 4">
            <a:extLst>
              <a:ext uri="{FF2B5EF4-FFF2-40B4-BE49-F238E27FC236}">
                <a16:creationId xmlns:a16="http://schemas.microsoft.com/office/drawing/2014/main" id="{76471C96-E78C-66B3-424A-429615C8AC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DEF0FB-652D-7D13-E3CB-41FA05FF1AF0}"/>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504756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3FE4CC-91D0-23BE-B341-CA0BA8C7700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4D5B640-BF25-831C-AE6B-24BA33A6A6C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987CAB-9CCC-5073-D260-F74FD1200D33}"/>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5" name="Footer Placeholder 4">
            <a:extLst>
              <a:ext uri="{FF2B5EF4-FFF2-40B4-BE49-F238E27FC236}">
                <a16:creationId xmlns:a16="http://schemas.microsoft.com/office/drawing/2014/main" id="{5FF03CE5-66C8-0F37-1BCB-F677542200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24C3CE-901D-6506-12C6-9D227C707A55}"/>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103840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96967A-2B7E-27F7-6FB6-E756E73A206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7E7B5F3-2EE0-4C03-65BD-59779E53CDC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D3982A7-A780-B568-1E19-9C4DFDA9E8C9}"/>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5" name="Footer Placeholder 4">
            <a:extLst>
              <a:ext uri="{FF2B5EF4-FFF2-40B4-BE49-F238E27FC236}">
                <a16:creationId xmlns:a16="http://schemas.microsoft.com/office/drawing/2014/main" id="{5597BE06-C164-E462-E7FC-A8BA391001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3D636C-24C4-E3CA-3320-0A9F4557A471}"/>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484225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DFAAD2-37BE-F9CB-214B-B412C76050D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000116-014B-6263-F4E2-630EC654544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17B0F2D-8A14-0F9F-E979-657904083B8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B7659D1-E8B8-6D3F-08B6-0AB093D6DC8F}"/>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6" name="Footer Placeholder 5">
            <a:extLst>
              <a:ext uri="{FF2B5EF4-FFF2-40B4-BE49-F238E27FC236}">
                <a16:creationId xmlns:a16="http://schemas.microsoft.com/office/drawing/2014/main" id="{1E9807FD-E0AF-8961-F864-B6CB93E645A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A6493FB-0F2C-2AEC-3F0F-DCDC849605E1}"/>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42286790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0BB92-0B4A-4459-2307-CB85CDEEAF6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ACAD220-A626-4AD7-EEDB-7297C0A2F8B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83054B2-E284-C60C-CFFF-435AAD9F8FC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2457D66-B664-9076-336E-597882CE982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4BD92D0-1AD4-036D-7E6D-5D9C5852508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A2BDA72-8887-E2A7-D70F-A3B84CBCF264}"/>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8" name="Footer Placeholder 7">
            <a:extLst>
              <a:ext uri="{FF2B5EF4-FFF2-40B4-BE49-F238E27FC236}">
                <a16:creationId xmlns:a16="http://schemas.microsoft.com/office/drawing/2014/main" id="{EBC463FF-63FE-411E-820E-90AFA9D48AB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6DC1345-2487-8CD8-C7BE-750607621782}"/>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16063468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FC71C-ECDC-4E0B-035B-14BA1FB764D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665225A-A95D-E532-DD6F-7D5B67EC3AE3}"/>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4" name="Footer Placeholder 3">
            <a:extLst>
              <a:ext uri="{FF2B5EF4-FFF2-40B4-BE49-F238E27FC236}">
                <a16:creationId xmlns:a16="http://schemas.microsoft.com/office/drawing/2014/main" id="{930F1EB7-DD64-A56E-D65C-08AFA0830C4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E8B374C-8FB3-3858-EBF8-26A22DFBF9B9}"/>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35632376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235E991-EAE9-63A9-9D01-8633888FD980}"/>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3" name="Footer Placeholder 2">
            <a:extLst>
              <a:ext uri="{FF2B5EF4-FFF2-40B4-BE49-F238E27FC236}">
                <a16:creationId xmlns:a16="http://schemas.microsoft.com/office/drawing/2014/main" id="{39E2FA4C-0A8A-81D2-F176-2209C7E8691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A4C79BB-39F1-DC4B-DF1C-895B06489BF9}"/>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16267037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73FC58-C7CB-DA18-8EAC-E77CDAB6AD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D351F3F-B32E-02F1-F395-AB64EB6247C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4ECF226-9817-20FB-7E62-461AE41CB9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CA8364A-C3DD-B9FA-29B2-FB6F3FAD6430}"/>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6" name="Footer Placeholder 5">
            <a:extLst>
              <a:ext uri="{FF2B5EF4-FFF2-40B4-BE49-F238E27FC236}">
                <a16:creationId xmlns:a16="http://schemas.microsoft.com/office/drawing/2014/main" id="{E66BB917-862C-00A6-5DB4-ABC4386F592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9BDBA3-CA6A-25EE-42A7-EC7044ED101E}"/>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21818957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6980A4-EF5C-C09F-705A-FE0586E3BEF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29B3D25-C201-26FE-B4D5-FC2B1298ECD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F283C74-C571-FF1D-5151-36B2443F71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84B2BDC-2992-C7BD-6C63-8AC200524A36}"/>
              </a:ext>
            </a:extLst>
          </p:cNvPr>
          <p:cNvSpPr>
            <a:spLocks noGrp="1"/>
          </p:cNvSpPr>
          <p:nvPr>
            <p:ph type="dt" sz="half" idx="10"/>
          </p:nvPr>
        </p:nvSpPr>
        <p:spPr/>
        <p:txBody>
          <a:bodyPr/>
          <a:lstStyle/>
          <a:p>
            <a:fld id="{90E09F09-59B3-489E-8070-C50CD83CC364}" type="datetimeFigureOut">
              <a:rPr lang="en-US" smtClean="0"/>
              <a:t>7/13/24</a:t>
            </a:fld>
            <a:endParaRPr lang="en-US"/>
          </a:p>
        </p:txBody>
      </p:sp>
      <p:sp>
        <p:nvSpPr>
          <p:cNvPr id="6" name="Footer Placeholder 5">
            <a:extLst>
              <a:ext uri="{FF2B5EF4-FFF2-40B4-BE49-F238E27FC236}">
                <a16:creationId xmlns:a16="http://schemas.microsoft.com/office/drawing/2014/main" id="{E485DD9E-76CC-CB4D-D27E-67EEA3FA967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FF54F1-71B6-6AF2-65B4-ABB249D696BF}"/>
              </a:ext>
            </a:extLst>
          </p:cNvPr>
          <p:cNvSpPr>
            <a:spLocks noGrp="1"/>
          </p:cNvSpPr>
          <p:nvPr>
            <p:ph type="sldNum" sz="quarter" idx="12"/>
          </p:nvPr>
        </p:nvSpPr>
        <p:spPr/>
        <p:txBody>
          <a:bodyPr/>
          <a:lstStyle/>
          <a:p>
            <a:fld id="{10803649-8F28-4ADE-8A7F-AF0847E9D09B}" type="slidenum">
              <a:rPr lang="en-US" smtClean="0"/>
              <a:t>‹#›</a:t>
            </a:fld>
            <a:endParaRPr lang="en-US"/>
          </a:p>
        </p:txBody>
      </p:sp>
    </p:spTree>
    <p:extLst>
      <p:ext uri="{BB962C8B-B14F-4D97-AF65-F5344CB8AC3E}">
        <p14:creationId xmlns:p14="http://schemas.microsoft.com/office/powerpoint/2010/main" val="1523304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BAA5F9E-D0E2-06E6-5BBA-ED33E5B158C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CE71F33-6D35-FF6F-AB7C-4E8EB9880DC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EABCB7-21D8-9DAF-B59B-25D902AE28F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0E09F09-59B3-489E-8070-C50CD83CC364}" type="datetimeFigureOut">
              <a:rPr lang="en-US" smtClean="0"/>
              <a:t>7/13/24</a:t>
            </a:fld>
            <a:endParaRPr lang="en-US"/>
          </a:p>
        </p:txBody>
      </p:sp>
      <p:sp>
        <p:nvSpPr>
          <p:cNvPr id="5" name="Footer Placeholder 4">
            <a:extLst>
              <a:ext uri="{FF2B5EF4-FFF2-40B4-BE49-F238E27FC236}">
                <a16:creationId xmlns:a16="http://schemas.microsoft.com/office/drawing/2014/main" id="{696C322A-E287-F097-A6D5-EFB9616E0A1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A0C23976-799C-A377-4815-94AB941CAB2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0803649-8F28-4ADE-8A7F-AF0847E9D09B}" type="slidenum">
              <a:rPr lang="en-US" smtClean="0"/>
              <a:t>‹#›</a:t>
            </a:fld>
            <a:endParaRPr lang="en-US"/>
          </a:p>
        </p:txBody>
      </p:sp>
    </p:spTree>
    <p:extLst>
      <p:ext uri="{BB962C8B-B14F-4D97-AF65-F5344CB8AC3E}">
        <p14:creationId xmlns:p14="http://schemas.microsoft.com/office/powerpoint/2010/main" val="42163016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2107&amp;utm_source=template-powerpoint&amp;utm_medium=content&amp;utm_campaign=Sales+Escalation+Matrix-powerpoint-12107&amp;lpa=Sales+Escalation+Matrix+powerpoint+12107"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51000">
              <a:srgbClr val="67A3DF">
                <a:lumMod val="82000"/>
                <a:lumOff val="18000"/>
              </a:srgbClr>
            </a:gs>
            <a:gs pos="92000">
              <a:srgbClr val="737373"/>
            </a:gs>
          </a:gsLst>
          <a:path path="circle">
            <a:fillToRect t="100000" r="100000"/>
          </a:path>
          <a:tileRect l="-100000" b="-100000"/>
        </a:gradFill>
        <a:effectLst/>
      </p:bgPr>
    </p:bg>
    <p:spTree>
      <p:nvGrpSpPr>
        <p:cNvPr id="1" name="Shape 88"/>
        <p:cNvGrpSpPr/>
        <p:nvPr/>
      </p:nvGrpSpPr>
      <p:grpSpPr>
        <a:xfrm>
          <a:off x="0" y="0"/>
          <a:ext cx="0" cy="0"/>
          <a:chOff x="0" y="0"/>
          <a:chExt cx="0" cy="0"/>
        </a:xfrm>
      </p:grpSpPr>
      <p:sp>
        <p:nvSpPr>
          <p:cNvPr id="2" name="TextBox 1">
            <a:extLst>
              <a:ext uri="{FF2B5EF4-FFF2-40B4-BE49-F238E27FC236}">
                <a16:creationId xmlns:a16="http://schemas.microsoft.com/office/drawing/2014/main" id="{EDC4AD65-1A1A-5D38-30AC-4EF78B2D8807}"/>
              </a:ext>
            </a:extLst>
          </p:cNvPr>
          <p:cNvSpPr txBox="1"/>
          <p:nvPr/>
        </p:nvSpPr>
        <p:spPr>
          <a:xfrm>
            <a:off x="361544" y="1596083"/>
            <a:ext cx="4145142" cy="4406399"/>
          </a:xfrm>
          <a:prstGeom prst="rect">
            <a:avLst/>
          </a:prstGeom>
          <a:noFill/>
        </p:spPr>
        <p:txBody>
          <a:bodyPr wrap="square" rtlCol="0">
            <a:spAutoFit/>
          </a:bodyPr>
          <a:lstStyle/>
          <a:p>
            <a:pPr algn="l" rtl="0">
              <a:lnSpc>
                <a:spcPct val="150000"/>
              </a:lnSpc>
              <a:spcBef>
                <a:spcPts val="0"/>
              </a:spcBef>
              <a:spcAft>
                <a:spcPts val="1200"/>
              </a:spcAft>
            </a:pPr>
            <a:r>
              <a:rPr lang="en-US" sz="1400" b="1" i="0" u="none" strike="noStrike" dirty="0">
                <a:solidFill>
                  <a:srgbClr val="000000"/>
                </a:solidFill>
                <a:effectLst/>
                <a:latin typeface="Century Gothic" panose="020B0502020202020204" pitchFamily="34" charset="0"/>
              </a:rPr>
              <a:t>When To Use This Template: </a:t>
            </a:r>
            <a:br>
              <a:rPr lang="en-US" sz="1400" b="1" i="0" u="none" strike="noStrike" dirty="0">
                <a:solidFill>
                  <a:srgbClr val="000000"/>
                </a:solidFill>
                <a:effectLst/>
                <a:latin typeface="Century Gothic" panose="020B0502020202020204" pitchFamily="34" charset="0"/>
              </a:rPr>
            </a:br>
            <a:r>
              <a:rPr lang="en-US" sz="1400" dirty="0">
                <a:solidFill>
                  <a:srgbClr val="000000"/>
                </a:solidFill>
                <a:latin typeface="Century Gothic" panose="020B0502020202020204" pitchFamily="34" charset="0"/>
              </a:rPr>
              <a:t>Use this template to systematically manage and escalate sales-related issues, ensuring that potential problems are addressed by the appropriate owner to minimize negative impacts on sales performance. </a:t>
            </a:r>
          </a:p>
          <a:p>
            <a:pPr algn="l" rtl="0">
              <a:lnSpc>
                <a:spcPct val="150000"/>
              </a:lnSpc>
              <a:spcBef>
                <a:spcPts val="0"/>
              </a:spcBef>
              <a:spcAft>
                <a:spcPts val="1200"/>
              </a:spcAft>
            </a:pPr>
            <a:r>
              <a:rPr lang="en-US" sz="1400" b="1" i="0" u="none" strike="noStrike" dirty="0">
                <a:solidFill>
                  <a:srgbClr val="000000"/>
                </a:solidFill>
                <a:effectLst/>
                <a:latin typeface="Century Gothic" panose="020B0502020202020204" pitchFamily="34" charset="0"/>
              </a:rPr>
              <a:t>Notable Templates Features: </a:t>
            </a:r>
            <a:br>
              <a:rPr lang="en-US" sz="1400" b="1" i="0" u="none" strike="noStrike" dirty="0">
                <a:solidFill>
                  <a:srgbClr val="000000"/>
                </a:solidFill>
                <a:effectLst/>
                <a:latin typeface="Century Gothic" panose="020B0502020202020204" pitchFamily="34" charset="0"/>
              </a:rPr>
            </a:br>
            <a:r>
              <a:rPr lang="en-US" sz="1400" i="0" u="none" strike="noStrike" dirty="0">
                <a:solidFill>
                  <a:srgbClr val="000000"/>
                </a:solidFill>
                <a:effectLst/>
                <a:latin typeface="Century Gothic" panose="020B0502020202020204" pitchFamily="34" charset="0"/>
              </a:rPr>
              <a:t>This template includes columns for Escalation, Owner, Probability (1 lowest, 5 highest), Sales Impact, Score, and Mitigation, providing a structured approach to assess the likelihood and impact of issues and implement effective mitigation strategies.</a:t>
            </a:r>
          </a:p>
        </p:txBody>
      </p:sp>
      <p:pic>
        <p:nvPicPr>
          <p:cNvPr id="90" name="Google Shape;90;p13">
            <a:hlinkClick r:id="rId3"/>
          </p:cNvPr>
          <p:cNvPicPr preferRelativeResize="0"/>
          <p:nvPr/>
        </p:nvPicPr>
        <p:blipFill>
          <a:blip r:embed="rId4">
            <a:alphaModFix/>
          </a:blip>
          <a:stretch>
            <a:fillRect/>
          </a:stretch>
        </p:blipFill>
        <p:spPr>
          <a:xfrm>
            <a:off x="7969937" y="496430"/>
            <a:ext cx="3744624" cy="744775"/>
          </a:xfrm>
          <a:prstGeom prst="rect">
            <a:avLst/>
          </a:prstGeom>
          <a:noFill/>
          <a:ln>
            <a:noFill/>
          </a:ln>
        </p:spPr>
      </p:pic>
      <p:sp>
        <p:nvSpPr>
          <p:cNvPr id="91" name="Google Shape;91;p13"/>
          <p:cNvSpPr txBox="1"/>
          <p:nvPr/>
        </p:nvSpPr>
        <p:spPr>
          <a:xfrm>
            <a:off x="361544" y="258507"/>
            <a:ext cx="6718764" cy="677078"/>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fr-FR" sz="3200" b="1" dirty="0">
                <a:solidFill>
                  <a:srgbClr val="011033"/>
                </a:solidFill>
                <a:latin typeface="Century Gothic"/>
                <a:ea typeface="Century Gothic"/>
                <a:cs typeface="Century Gothic"/>
                <a:sym typeface="Century Gothic"/>
              </a:rPr>
              <a:t>Sales Escalation Matrix Template</a:t>
            </a:r>
            <a:endParaRPr sz="3200" b="1" dirty="0">
              <a:solidFill>
                <a:srgbClr val="011033"/>
              </a:solidFill>
              <a:latin typeface="Century Gothic"/>
              <a:ea typeface="Century Gothic"/>
              <a:cs typeface="Century Gothic"/>
              <a:sym typeface="Century Gothic"/>
            </a:endParaRPr>
          </a:p>
        </p:txBody>
      </p:sp>
      <p:pic>
        <p:nvPicPr>
          <p:cNvPr id="4" name="Picture 3">
            <a:extLst>
              <a:ext uri="{FF2B5EF4-FFF2-40B4-BE49-F238E27FC236}">
                <a16:creationId xmlns:a16="http://schemas.microsoft.com/office/drawing/2014/main" id="{551B7166-713E-8E75-0845-DABCEEDE3BEF}"/>
              </a:ext>
            </a:extLst>
          </p:cNvPr>
          <p:cNvPicPr>
            <a:picLocks noChangeAspect="1"/>
          </p:cNvPicPr>
          <p:nvPr/>
        </p:nvPicPr>
        <p:blipFill>
          <a:blip r:embed="rId5"/>
          <a:stretch>
            <a:fillRect/>
          </a:stretch>
        </p:blipFill>
        <p:spPr>
          <a:xfrm>
            <a:off x="5618561" y="2240279"/>
            <a:ext cx="6096000" cy="3080169"/>
          </a:xfrm>
          <a:prstGeom prst="rect">
            <a:avLst/>
          </a:prstGeom>
          <a:effectLst>
            <a:outerShdw blurRad="50800" dist="76200" dir="8100000" algn="tr" rotWithShape="0">
              <a:prstClr val="black">
                <a:alpha val="40000"/>
              </a:prstClr>
            </a:outerShdw>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CCC76685-8E47-54E6-A2FD-F2BF982AE558}"/>
              </a:ext>
            </a:extLst>
          </p:cNvPr>
          <p:cNvGraphicFramePr>
            <a:graphicFrameLocks noGrp="1"/>
          </p:cNvGraphicFramePr>
          <p:nvPr>
            <p:extLst>
              <p:ext uri="{D42A27DB-BD31-4B8C-83A1-F6EECF244321}">
                <p14:modId xmlns:p14="http://schemas.microsoft.com/office/powerpoint/2010/main" val="2524514218"/>
              </p:ext>
            </p:extLst>
          </p:nvPr>
        </p:nvGraphicFramePr>
        <p:xfrm>
          <a:off x="335561" y="763398"/>
          <a:ext cx="11492915" cy="5771627"/>
        </p:xfrm>
        <a:graphic>
          <a:graphicData uri="http://schemas.openxmlformats.org/drawingml/2006/table">
            <a:tbl>
              <a:tblPr firstRow="1" firstCol="1" bandRow="1"/>
              <a:tblGrid>
                <a:gridCol w="2295390">
                  <a:extLst>
                    <a:ext uri="{9D8B030D-6E8A-4147-A177-3AD203B41FA5}">
                      <a16:colId xmlns:a16="http://schemas.microsoft.com/office/drawing/2014/main" val="1527047560"/>
                    </a:ext>
                  </a:extLst>
                </a:gridCol>
                <a:gridCol w="2011959">
                  <a:extLst>
                    <a:ext uri="{9D8B030D-6E8A-4147-A177-3AD203B41FA5}">
                      <a16:colId xmlns:a16="http://schemas.microsoft.com/office/drawing/2014/main" val="3470005370"/>
                    </a:ext>
                  </a:extLst>
                </a:gridCol>
                <a:gridCol w="1437113">
                  <a:extLst>
                    <a:ext uri="{9D8B030D-6E8A-4147-A177-3AD203B41FA5}">
                      <a16:colId xmlns:a16="http://schemas.microsoft.com/office/drawing/2014/main" val="4037171865"/>
                    </a:ext>
                  </a:extLst>
                </a:gridCol>
                <a:gridCol w="1508969">
                  <a:extLst>
                    <a:ext uri="{9D8B030D-6E8A-4147-A177-3AD203B41FA5}">
                      <a16:colId xmlns:a16="http://schemas.microsoft.com/office/drawing/2014/main" val="1598818119"/>
                    </a:ext>
                  </a:extLst>
                </a:gridCol>
                <a:gridCol w="1796391">
                  <a:extLst>
                    <a:ext uri="{9D8B030D-6E8A-4147-A177-3AD203B41FA5}">
                      <a16:colId xmlns:a16="http://schemas.microsoft.com/office/drawing/2014/main" val="3844360737"/>
                    </a:ext>
                  </a:extLst>
                </a:gridCol>
                <a:gridCol w="2443093">
                  <a:extLst>
                    <a:ext uri="{9D8B030D-6E8A-4147-A177-3AD203B41FA5}">
                      <a16:colId xmlns:a16="http://schemas.microsoft.com/office/drawing/2014/main" val="3126137574"/>
                    </a:ext>
                  </a:extLst>
                </a:gridCol>
              </a:tblGrid>
              <a:tr h="947856">
                <a:tc>
                  <a:txBody>
                    <a:bodyPr/>
                    <a:lstStyle/>
                    <a:p>
                      <a:pPr marL="0" marR="0" algn="ctr">
                        <a:lnSpc>
                          <a:spcPct val="107000"/>
                        </a:lnSpc>
                        <a:spcBef>
                          <a:spcPts val="0"/>
                        </a:spcBef>
                        <a:spcAft>
                          <a:spcPts val="800"/>
                        </a:spcAft>
                      </a:pPr>
                      <a:r>
                        <a:rPr lang="en-US" sz="1050" b="1" dirty="0">
                          <a:solidFill>
                            <a:srgbClr val="000000"/>
                          </a:solidFill>
                          <a:effectLst/>
                          <a:highlight>
                            <a:srgbClr val="FFC000"/>
                          </a:highlight>
                          <a:latin typeface="Century Gothic" panose="020B0502020202020204" pitchFamily="34" charset="0"/>
                          <a:ea typeface="Calibri" panose="020F0502020204030204" pitchFamily="34" charset="0"/>
                          <a:cs typeface="Calibri" panose="020F0502020204030204" pitchFamily="34" charset="0"/>
                        </a:rPr>
                        <a:t>Escalation</a:t>
                      </a:r>
                      <a:endParaRPr lang="en-US" sz="1050" dirty="0">
                        <a:effectLst/>
                        <a:highlight>
                          <a:srgbClr val="FFC000"/>
                        </a:highlight>
                        <a:latin typeface="Century Gothic" panose="020B0502020202020204" pitchFamily="34" charset="0"/>
                        <a:ea typeface="Calibri" panose="020F0502020204030204" pitchFamily="34" charset="0"/>
                        <a:cs typeface="Times New Roman" panose="02020603050405020304" pitchFamily="18" charset="0"/>
                      </a:endParaRPr>
                    </a:p>
                  </a:txBody>
                  <a:tcPr marL="7202" marR="7202" marT="7202" marB="91440" anchor="b">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solidFill>
                      <a:srgbClr val="FFC000"/>
                    </a:solidFill>
                  </a:tcPr>
                </a:tc>
                <a:tc>
                  <a:txBody>
                    <a:bodyPr/>
                    <a:lstStyle/>
                    <a:p>
                      <a:pPr marL="0" marR="0" algn="ctr">
                        <a:lnSpc>
                          <a:spcPct val="107000"/>
                        </a:lnSpc>
                        <a:spcBef>
                          <a:spcPts val="0"/>
                        </a:spcBef>
                        <a:spcAft>
                          <a:spcPts val="800"/>
                        </a:spcAft>
                      </a:pPr>
                      <a:r>
                        <a:rPr lang="en-US" sz="1050" b="1" dirty="0">
                          <a:solidFill>
                            <a:srgbClr val="000000"/>
                          </a:solidFill>
                          <a:effectLst/>
                          <a:highlight>
                            <a:srgbClr val="32A5DE"/>
                          </a:highlight>
                          <a:latin typeface="Century Gothic" panose="020B0502020202020204" pitchFamily="34" charset="0"/>
                          <a:ea typeface="Calibri" panose="020F0502020204030204" pitchFamily="34" charset="0"/>
                          <a:cs typeface="Calibri" panose="020F0502020204030204" pitchFamily="34" charset="0"/>
                        </a:rPr>
                        <a:t>Owner</a:t>
                      </a:r>
                      <a:endParaRPr lang="en-US" sz="1050" dirty="0">
                        <a:effectLst/>
                        <a:highlight>
                          <a:srgbClr val="32A5DE"/>
                        </a:highlight>
                        <a:latin typeface="Century Gothic" panose="020B0502020202020204" pitchFamily="34" charset="0"/>
                        <a:ea typeface="Calibri" panose="020F0502020204030204" pitchFamily="34" charset="0"/>
                        <a:cs typeface="Times New Roman" panose="02020603050405020304" pitchFamily="18" charset="0"/>
                      </a:endParaRPr>
                    </a:p>
                  </a:txBody>
                  <a:tcPr marL="7202" marR="7202" marT="7202" marB="91440" anchor="b">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solidFill>
                      <a:srgbClr val="32A5DE"/>
                    </a:solidFill>
                  </a:tcPr>
                </a:tc>
                <a:tc>
                  <a:txBody>
                    <a:bodyPr/>
                    <a:lstStyle/>
                    <a:p>
                      <a:pPr marL="0" marR="0" algn="ctr">
                        <a:lnSpc>
                          <a:spcPct val="107000"/>
                        </a:lnSpc>
                        <a:spcBef>
                          <a:spcPts val="0"/>
                        </a:spcBef>
                        <a:spcAft>
                          <a:spcPts val="800"/>
                        </a:spcAft>
                      </a:pPr>
                      <a:r>
                        <a:rPr lang="en-US" sz="900" b="1">
                          <a:solidFill>
                            <a:srgbClr val="000000"/>
                          </a:solidFill>
                          <a:effectLst/>
                          <a:highlight>
                            <a:srgbClr val="EF8B47"/>
                          </a:highlight>
                          <a:latin typeface="Century Gothic" panose="020B0502020202020204" pitchFamily="34" charset="0"/>
                          <a:ea typeface="Calibri" panose="020F0502020204030204" pitchFamily="34" charset="0"/>
                          <a:cs typeface="Calibri" panose="020F0502020204030204" pitchFamily="34" charset="0"/>
                        </a:rPr>
                        <a:t>Probability </a:t>
                      </a:r>
                      <a:br>
                        <a:rPr lang="en-US" sz="900" b="1">
                          <a:solidFill>
                            <a:srgbClr val="000000"/>
                          </a:solidFill>
                          <a:effectLst/>
                          <a:highlight>
                            <a:srgbClr val="EF8B47"/>
                          </a:highlight>
                          <a:latin typeface="Century Gothic" panose="020B0502020202020204" pitchFamily="34" charset="0"/>
                          <a:ea typeface="Calibri" panose="020F0502020204030204" pitchFamily="34" charset="0"/>
                          <a:cs typeface="Calibri" panose="020F0502020204030204" pitchFamily="34" charset="0"/>
                        </a:rPr>
                      </a:br>
                      <a:r>
                        <a:rPr lang="en-US" sz="900" b="1">
                          <a:solidFill>
                            <a:srgbClr val="000000"/>
                          </a:solidFill>
                          <a:effectLst/>
                          <a:highlight>
                            <a:srgbClr val="EF8B47"/>
                          </a:highlight>
                          <a:latin typeface="Century Gothic" panose="020B0502020202020204" pitchFamily="34" charset="0"/>
                          <a:ea typeface="Calibri" panose="020F0502020204030204" pitchFamily="34" charset="0"/>
                          <a:cs typeface="Calibri" panose="020F0502020204030204" pitchFamily="34" charset="0"/>
                        </a:rPr>
                        <a:t>(1 - Lowest,</a:t>
                      </a:r>
                      <a:br>
                        <a:rPr lang="en-US" sz="900" b="1">
                          <a:solidFill>
                            <a:srgbClr val="000000"/>
                          </a:solidFill>
                          <a:effectLst/>
                          <a:highlight>
                            <a:srgbClr val="EF8B47"/>
                          </a:highlight>
                          <a:latin typeface="Century Gothic" panose="020B0502020202020204" pitchFamily="34" charset="0"/>
                          <a:ea typeface="Calibri" panose="020F0502020204030204" pitchFamily="34" charset="0"/>
                          <a:cs typeface="Calibri" panose="020F0502020204030204" pitchFamily="34" charset="0"/>
                        </a:rPr>
                      </a:br>
                      <a:r>
                        <a:rPr lang="en-US" sz="900" b="1">
                          <a:solidFill>
                            <a:srgbClr val="000000"/>
                          </a:solidFill>
                          <a:effectLst/>
                          <a:highlight>
                            <a:srgbClr val="EF8B47"/>
                          </a:highlight>
                          <a:latin typeface="Century Gothic" panose="020B0502020202020204" pitchFamily="34" charset="0"/>
                          <a:ea typeface="Calibri" panose="020F0502020204030204" pitchFamily="34" charset="0"/>
                          <a:cs typeface="Calibri" panose="020F0502020204030204" pitchFamily="34" charset="0"/>
                        </a:rPr>
                        <a:t>5 - Highest)</a:t>
                      </a:r>
                      <a:endParaRPr lang="en-US" sz="1050">
                        <a:effectLst/>
                        <a:highlight>
                          <a:srgbClr val="EF8B47"/>
                        </a:highlight>
                        <a:latin typeface="Century Gothic" panose="020B0502020202020204" pitchFamily="34" charset="0"/>
                        <a:ea typeface="Calibri" panose="020F0502020204030204" pitchFamily="34" charset="0"/>
                        <a:cs typeface="Times New Roman" panose="02020603050405020304" pitchFamily="18" charset="0"/>
                      </a:endParaRPr>
                    </a:p>
                  </a:txBody>
                  <a:tcPr marL="7202" marR="7202" marT="7202" marB="91440" anchor="b">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solidFill>
                      <a:srgbClr val="EF8B47"/>
                    </a:solidFill>
                  </a:tcPr>
                </a:tc>
                <a:tc>
                  <a:txBody>
                    <a:bodyPr/>
                    <a:lstStyle/>
                    <a:p>
                      <a:pPr marL="0" marR="0" algn="ctr">
                        <a:lnSpc>
                          <a:spcPct val="107000"/>
                        </a:lnSpc>
                        <a:spcBef>
                          <a:spcPts val="0"/>
                        </a:spcBef>
                        <a:spcAft>
                          <a:spcPts val="800"/>
                        </a:spcAft>
                      </a:pPr>
                      <a:r>
                        <a:rPr lang="en-US" sz="900" b="1" dirty="0">
                          <a:solidFill>
                            <a:srgbClr val="000000"/>
                          </a:solidFill>
                          <a:effectLst/>
                          <a:highlight>
                            <a:srgbClr val="8EA9DB"/>
                          </a:highlight>
                          <a:latin typeface="Century Gothic" panose="020B0502020202020204" pitchFamily="34" charset="0"/>
                          <a:ea typeface="Calibri" panose="020F0502020204030204" pitchFamily="34" charset="0"/>
                          <a:cs typeface="Calibri" panose="020F0502020204030204" pitchFamily="34" charset="0"/>
                        </a:rPr>
                        <a:t>Impact </a:t>
                      </a:r>
                      <a:br>
                        <a:rPr lang="en-US" sz="900" b="1" dirty="0">
                          <a:solidFill>
                            <a:srgbClr val="000000"/>
                          </a:solidFill>
                          <a:effectLst/>
                          <a:highlight>
                            <a:srgbClr val="8EA9DB"/>
                          </a:highlight>
                          <a:latin typeface="Century Gothic" panose="020B0502020202020204" pitchFamily="34" charset="0"/>
                          <a:ea typeface="Calibri" panose="020F0502020204030204" pitchFamily="34" charset="0"/>
                          <a:cs typeface="Calibri" panose="020F0502020204030204" pitchFamily="34" charset="0"/>
                        </a:rPr>
                      </a:br>
                      <a:r>
                        <a:rPr lang="en-US" sz="900" b="1" dirty="0">
                          <a:solidFill>
                            <a:srgbClr val="000000"/>
                          </a:solidFill>
                          <a:effectLst/>
                          <a:highlight>
                            <a:srgbClr val="8EA9DB"/>
                          </a:highlight>
                          <a:latin typeface="Century Gothic" panose="020B0502020202020204" pitchFamily="34" charset="0"/>
                          <a:ea typeface="Calibri" panose="020F0502020204030204" pitchFamily="34" charset="0"/>
                          <a:cs typeface="Calibri" panose="020F0502020204030204" pitchFamily="34" charset="0"/>
                        </a:rPr>
                        <a:t>(1 - Lowest,</a:t>
                      </a:r>
                      <a:br>
                        <a:rPr lang="en-US" sz="900" b="1" dirty="0">
                          <a:solidFill>
                            <a:srgbClr val="000000"/>
                          </a:solidFill>
                          <a:effectLst/>
                          <a:highlight>
                            <a:srgbClr val="8EA9DB"/>
                          </a:highlight>
                          <a:latin typeface="Century Gothic" panose="020B0502020202020204" pitchFamily="34" charset="0"/>
                          <a:ea typeface="Calibri" panose="020F0502020204030204" pitchFamily="34" charset="0"/>
                          <a:cs typeface="Calibri" panose="020F0502020204030204" pitchFamily="34" charset="0"/>
                        </a:rPr>
                      </a:br>
                      <a:r>
                        <a:rPr lang="en-US" sz="900" b="1" dirty="0">
                          <a:solidFill>
                            <a:srgbClr val="000000"/>
                          </a:solidFill>
                          <a:effectLst/>
                          <a:highlight>
                            <a:srgbClr val="8EA9DB"/>
                          </a:highlight>
                          <a:latin typeface="Century Gothic" panose="020B0502020202020204" pitchFamily="34" charset="0"/>
                          <a:ea typeface="Calibri" panose="020F0502020204030204" pitchFamily="34" charset="0"/>
                          <a:cs typeface="Calibri" panose="020F0502020204030204" pitchFamily="34" charset="0"/>
                        </a:rPr>
                        <a:t>5 - Highest)</a:t>
                      </a:r>
                      <a:endParaRPr lang="en-US" sz="1050" dirty="0">
                        <a:effectLst/>
                        <a:highlight>
                          <a:srgbClr val="8EA9DB"/>
                        </a:highlight>
                        <a:latin typeface="Century Gothic" panose="020B0502020202020204" pitchFamily="34" charset="0"/>
                        <a:ea typeface="Calibri" panose="020F0502020204030204" pitchFamily="34" charset="0"/>
                        <a:cs typeface="Times New Roman" panose="02020603050405020304" pitchFamily="18" charset="0"/>
                      </a:endParaRPr>
                    </a:p>
                  </a:txBody>
                  <a:tcPr marL="7202" marR="7202" marT="7202" marB="91440" anchor="b">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solidFill>
                      <a:srgbClr val="8EA9DB"/>
                    </a:solidFill>
                  </a:tcPr>
                </a:tc>
                <a:tc>
                  <a:txBody>
                    <a:bodyPr/>
                    <a:lstStyle/>
                    <a:p>
                      <a:pPr marL="0" marR="0" algn="ctr">
                        <a:lnSpc>
                          <a:spcPct val="107000"/>
                        </a:lnSpc>
                        <a:spcBef>
                          <a:spcPts val="0"/>
                        </a:spcBef>
                        <a:spcAft>
                          <a:spcPts val="800"/>
                        </a:spcAft>
                      </a:pPr>
                      <a:r>
                        <a:rPr lang="en-US" sz="1050" b="1" dirty="0">
                          <a:solidFill>
                            <a:srgbClr val="000000"/>
                          </a:solidFill>
                          <a:effectLst/>
                          <a:highlight>
                            <a:srgbClr val="FF89FF"/>
                          </a:highlight>
                          <a:latin typeface="Century Gothic" panose="020B0502020202020204" pitchFamily="34" charset="0"/>
                          <a:ea typeface="Calibri" panose="020F0502020204030204" pitchFamily="34" charset="0"/>
                          <a:cs typeface="Calibri" panose="020F0502020204030204" pitchFamily="34" charset="0"/>
                        </a:rPr>
                        <a:t>Score</a:t>
                      </a:r>
                      <a:endParaRPr lang="en-US" sz="1050" dirty="0">
                        <a:effectLst/>
                        <a:highlight>
                          <a:srgbClr val="FF89FF"/>
                        </a:highlight>
                        <a:latin typeface="Century Gothic" panose="020B0502020202020204" pitchFamily="34" charset="0"/>
                        <a:ea typeface="Calibri" panose="020F0502020204030204" pitchFamily="34" charset="0"/>
                        <a:cs typeface="Times New Roman" panose="02020603050405020304" pitchFamily="18" charset="0"/>
                      </a:endParaRPr>
                    </a:p>
                  </a:txBody>
                  <a:tcPr marL="7202" marR="7202" marT="7202" marB="91440" anchor="b">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solidFill>
                      <a:srgbClr val="FF89FF"/>
                    </a:solidFill>
                  </a:tcPr>
                </a:tc>
                <a:tc>
                  <a:txBody>
                    <a:bodyPr/>
                    <a:lstStyle/>
                    <a:p>
                      <a:pPr marL="0" marR="0" algn="ctr">
                        <a:lnSpc>
                          <a:spcPct val="107000"/>
                        </a:lnSpc>
                        <a:spcBef>
                          <a:spcPts val="0"/>
                        </a:spcBef>
                        <a:spcAft>
                          <a:spcPts val="800"/>
                        </a:spcAft>
                      </a:pPr>
                      <a:r>
                        <a:rPr lang="en-US" sz="1050" b="1" dirty="0">
                          <a:solidFill>
                            <a:srgbClr val="000000"/>
                          </a:solidFill>
                          <a:effectLst/>
                          <a:highlight>
                            <a:srgbClr val="70AD47"/>
                          </a:highlight>
                          <a:latin typeface="Century Gothic" panose="020B0502020202020204" pitchFamily="34" charset="0"/>
                          <a:ea typeface="Calibri" panose="020F0502020204030204" pitchFamily="34" charset="0"/>
                          <a:cs typeface="Calibri" panose="020F0502020204030204" pitchFamily="34" charset="0"/>
                        </a:rPr>
                        <a:t>Mitigation</a:t>
                      </a:r>
                      <a:endParaRPr lang="en-US" sz="1050" dirty="0">
                        <a:effectLst/>
                        <a:highlight>
                          <a:srgbClr val="70AD47"/>
                        </a:highlight>
                        <a:latin typeface="Century Gothic" panose="020B0502020202020204" pitchFamily="34" charset="0"/>
                        <a:ea typeface="Calibri" panose="020F0502020204030204" pitchFamily="34" charset="0"/>
                        <a:cs typeface="Times New Roman" panose="02020603050405020304" pitchFamily="18" charset="0"/>
                      </a:endParaRPr>
                    </a:p>
                  </a:txBody>
                  <a:tcPr marL="7202" marR="7202" marT="7202" marB="91440" anchor="b">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solidFill>
                      <a:srgbClr val="70AD47"/>
                    </a:solidFill>
                  </a:tcPr>
                </a:tc>
                <a:extLst>
                  <a:ext uri="{0D108BD9-81ED-4DB2-BD59-A6C34878D82A}">
                    <a16:rowId xmlns:a16="http://schemas.microsoft.com/office/drawing/2014/main" val="2050368914"/>
                  </a:ext>
                </a:extLst>
              </a:tr>
              <a:tr h="728926">
                <a:tc>
                  <a:txBody>
                    <a:bodyPr/>
                    <a:lstStyle/>
                    <a:p>
                      <a:pPr marL="0" marR="0">
                        <a:lnSpc>
                          <a:spcPct val="107000"/>
                        </a:lnSpc>
                        <a:spcBef>
                          <a:spcPts val="0"/>
                        </a:spcBef>
                        <a:spcAft>
                          <a:spcPts val="800"/>
                        </a:spcAft>
                      </a:pPr>
                      <a:r>
                        <a:rPr lang="en-US" sz="1000">
                          <a:solidFill>
                            <a:srgbClr val="000000"/>
                          </a:solidFill>
                          <a:effectLst/>
                          <a:highlight>
                            <a:srgbClr val="FFD757"/>
                          </a:highlight>
                          <a:latin typeface="Century Gothic" panose="020B0502020202020204" pitchFamily="34" charset="0"/>
                          <a:ea typeface="Calibri" panose="020F0502020204030204" pitchFamily="34" charset="0"/>
                          <a:cs typeface="Calibri" panose="020F0502020204030204" pitchFamily="34" charset="0"/>
                        </a:rPr>
                        <a:t>Describes the nature of the sales issue</a:t>
                      </a:r>
                      <a:endParaRPr lang="en-US" sz="1050">
                        <a:effectLst/>
                        <a:highlight>
                          <a:srgbClr val="FFD757"/>
                        </a:highlight>
                        <a:latin typeface="Century Gothic" panose="020B0502020202020204" pitchFamily="34" charset="0"/>
                        <a:ea typeface="Calibri" panose="020F0502020204030204" pitchFamily="34" charset="0"/>
                        <a:cs typeface="Times New Roman" panose="02020603050405020304" pitchFamily="18" charset="0"/>
                      </a:endParaRPr>
                    </a:p>
                  </a:txBody>
                  <a:tcPr marL="108032" marR="7202" marT="7202"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solidFill>
                      <a:srgbClr val="FFD757"/>
                    </a:solidFill>
                  </a:tcPr>
                </a:tc>
                <a:tc>
                  <a:txBody>
                    <a:bodyPr/>
                    <a:lstStyle/>
                    <a:p>
                      <a:pPr marL="0" marR="0">
                        <a:lnSpc>
                          <a:spcPct val="107000"/>
                        </a:lnSpc>
                        <a:spcBef>
                          <a:spcPts val="0"/>
                        </a:spcBef>
                        <a:spcAft>
                          <a:spcPts val="800"/>
                        </a:spcAft>
                      </a:pPr>
                      <a:r>
                        <a:rPr lang="en-US" sz="1000">
                          <a:solidFill>
                            <a:srgbClr val="000000"/>
                          </a:solidFill>
                          <a:effectLst/>
                          <a:highlight>
                            <a:srgbClr val="68BCE6"/>
                          </a:highlight>
                          <a:latin typeface="Century Gothic" panose="020B0502020202020204" pitchFamily="34" charset="0"/>
                          <a:ea typeface="Calibri" panose="020F0502020204030204" pitchFamily="34" charset="0"/>
                          <a:cs typeface="Calibri" panose="020F0502020204030204" pitchFamily="34" charset="0"/>
                        </a:rPr>
                        <a:t>Identifies the person or role responsible for addressing the escalation</a:t>
                      </a:r>
                      <a:endParaRPr lang="en-US" sz="1050">
                        <a:effectLst/>
                        <a:highlight>
                          <a:srgbClr val="68BCE6"/>
                        </a:highlight>
                        <a:latin typeface="Century Gothic" panose="020B0502020202020204" pitchFamily="34" charset="0"/>
                        <a:ea typeface="Calibri" panose="020F0502020204030204" pitchFamily="34" charset="0"/>
                        <a:cs typeface="Times New Roman" panose="02020603050405020304" pitchFamily="18" charset="0"/>
                      </a:endParaRPr>
                    </a:p>
                  </a:txBody>
                  <a:tcPr marL="108032" marR="7202" marT="7202"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solidFill>
                      <a:srgbClr val="68BCE6"/>
                    </a:solidFill>
                  </a:tcPr>
                </a:tc>
                <a:tc>
                  <a:txBody>
                    <a:bodyPr/>
                    <a:lstStyle/>
                    <a:p>
                      <a:pPr marL="0" marR="0">
                        <a:lnSpc>
                          <a:spcPct val="107000"/>
                        </a:lnSpc>
                        <a:spcBef>
                          <a:spcPts val="0"/>
                        </a:spcBef>
                        <a:spcAft>
                          <a:spcPts val="800"/>
                        </a:spcAft>
                      </a:pPr>
                      <a:r>
                        <a:rPr lang="en-US" sz="1000">
                          <a:solidFill>
                            <a:srgbClr val="000000"/>
                          </a:solidFill>
                          <a:effectLst/>
                          <a:highlight>
                            <a:srgbClr val="F2A16A"/>
                          </a:highlight>
                          <a:latin typeface="Century Gothic" panose="020B0502020202020204" pitchFamily="34" charset="0"/>
                          <a:ea typeface="Calibri" panose="020F0502020204030204" pitchFamily="34" charset="0"/>
                          <a:cs typeface="Calibri" panose="020F0502020204030204" pitchFamily="34" charset="0"/>
                        </a:rPr>
                        <a:t>Ranks the likelihood of the issue occurring</a:t>
                      </a:r>
                      <a:endParaRPr lang="en-US" sz="1050">
                        <a:effectLst/>
                        <a:highlight>
                          <a:srgbClr val="F2A16A"/>
                        </a:highlight>
                        <a:latin typeface="Century Gothic" panose="020B0502020202020204" pitchFamily="34" charset="0"/>
                        <a:ea typeface="Calibri" panose="020F0502020204030204" pitchFamily="34" charset="0"/>
                        <a:cs typeface="Times New Roman" panose="02020603050405020304" pitchFamily="18" charset="0"/>
                      </a:endParaRPr>
                    </a:p>
                  </a:txBody>
                  <a:tcPr marL="108032" marR="7202" marT="7202"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solidFill>
                      <a:srgbClr val="F2A16A"/>
                    </a:solidFill>
                  </a:tcPr>
                </a:tc>
                <a:tc>
                  <a:txBody>
                    <a:bodyPr/>
                    <a:lstStyle/>
                    <a:p>
                      <a:pPr marL="0" marR="0">
                        <a:lnSpc>
                          <a:spcPct val="107000"/>
                        </a:lnSpc>
                        <a:spcBef>
                          <a:spcPts val="0"/>
                        </a:spcBef>
                        <a:spcAft>
                          <a:spcPts val="800"/>
                        </a:spcAft>
                      </a:pPr>
                      <a:r>
                        <a:rPr lang="en-US" sz="1000">
                          <a:solidFill>
                            <a:srgbClr val="000000"/>
                          </a:solidFill>
                          <a:effectLst/>
                          <a:highlight>
                            <a:srgbClr val="A7BCE3"/>
                          </a:highlight>
                          <a:latin typeface="Century Gothic" panose="020B0502020202020204" pitchFamily="34" charset="0"/>
                          <a:ea typeface="Calibri" panose="020F0502020204030204" pitchFamily="34" charset="0"/>
                          <a:cs typeface="Calibri" panose="020F0502020204030204" pitchFamily="34" charset="0"/>
                        </a:rPr>
                        <a:t>Rates the potential effect on the sales process or outcomes</a:t>
                      </a:r>
                      <a:endParaRPr lang="en-US" sz="1050">
                        <a:effectLst/>
                        <a:highlight>
                          <a:srgbClr val="A7BCE3"/>
                        </a:highlight>
                        <a:latin typeface="Century Gothic" panose="020B0502020202020204" pitchFamily="34" charset="0"/>
                        <a:ea typeface="Calibri" panose="020F0502020204030204" pitchFamily="34" charset="0"/>
                        <a:cs typeface="Times New Roman" panose="02020603050405020304" pitchFamily="18" charset="0"/>
                      </a:endParaRPr>
                    </a:p>
                  </a:txBody>
                  <a:tcPr marL="108032" marR="7202" marT="7202"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solidFill>
                      <a:srgbClr val="A7BCE3"/>
                    </a:solidFill>
                  </a:tcPr>
                </a:tc>
                <a:tc>
                  <a:txBody>
                    <a:bodyPr/>
                    <a:lstStyle/>
                    <a:p>
                      <a:pPr marL="0" marR="0">
                        <a:lnSpc>
                          <a:spcPct val="107000"/>
                        </a:lnSpc>
                        <a:spcBef>
                          <a:spcPts val="0"/>
                        </a:spcBef>
                        <a:spcAft>
                          <a:spcPts val="800"/>
                        </a:spcAft>
                      </a:pPr>
                      <a:r>
                        <a:rPr lang="en-US" sz="1000">
                          <a:solidFill>
                            <a:srgbClr val="000000"/>
                          </a:solidFill>
                          <a:effectLst/>
                          <a:highlight>
                            <a:srgbClr val="FFA3FF"/>
                          </a:highlight>
                          <a:latin typeface="Century Gothic" panose="020B0502020202020204" pitchFamily="34" charset="0"/>
                          <a:ea typeface="Calibri" panose="020F0502020204030204" pitchFamily="34" charset="0"/>
                          <a:cs typeface="Calibri" panose="020F0502020204030204" pitchFamily="34" charset="0"/>
                        </a:rPr>
                        <a:t>Calculated by multiplying Probability by Impact to prioritize issues</a:t>
                      </a:r>
                      <a:endParaRPr lang="en-US" sz="1050">
                        <a:effectLst/>
                        <a:highlight>
                          <a:srgbClr val="FFA3FF"/>
                        </a:highlight>
                        <a:latin typeface="Century Gothic" panose="020B0502020202020204" pitchFamily="34" charset="0"/>
                        <a:ea typeface="Calibri" panose="020F0502020204030204" pitchFamily="34" charset="0"/>
                        <a:cs typeface="Times New Roman" panose="02020603050405020304" pitchFamily="18" charset="0"/>
                      </a:endParaRPr>
                    </a:p>
                  </a:txBody>
                  <a:tcPr marL="108032" marR="7202" marT="7202"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solidFill>
                      <a:srgbClr val="FFA3FF"/>
                    </a:solidFill>
                  </a:tcPr>
                </a:tc>
                <a:tc>
                  <a:txBody>
                    <a:bodyPr/>
                    <a:lstStyle/>
                    <a:p>
                      <a:pPr marL="0" marR="0">
                        <a:lnSpc>
                          <a:spcPct val="107000"/>
                        </a:lnSpc>
                        <a:spcBef>
                          <a:spcPts val="0"/>
                        </a:spcBef>
                        <a:spcAft>
                          <a:spcPts val="800"/>
                        </a:spcAft>
                      </a:pPr>
                      <a:r>
                        <a:rPr lang="en-US" sz="1000">
                          <a:solidFill>
                            <a:srgbClr val="000000"/>
                          </a:solidFill>
                          <a:effectLst/>
                          <a:highlight>
                            <a:srgbClr val="8EC26A"/>
                          </a:highlight>
                          <a:latin typeface="Century Gothic" panose="020B0502020202020204" pitchFamily="34" charset="0"/>
                          <a:ea typeface="Calibri" panose="020F0502020204030204" pitchFamily="34" charset="0"/>
                          <a:cs typeface="Calibri" panose="020F0502020204030204" pitchFamily="34" charset="0"/>
                        </a:rPr>
                        <a:t>Details steps to take to address or prevent the issue</a:t>
                      </a:r>
                      <a:endParaRPr lang="en-US" sz="1050">
                        <a:effectLst/>
                        <a:highlight>
                          <a:srgbClr val="8EC26A"/>
                        </a:highlight>
                        <a:latin typeface="Century Gothic" panose="020B0502020202020204" pitchFamily="34" charset="0"/>
                        <a:ea typeface="Calibri" panose="020F0502020204030204" pitchFamily="34" charset="0"/>
                        <a:cs typeface="Times New Roman" panose="02020603050405020304" pitchFamily="18" charset="0"/>
                      </a:endParaRPr>
                    </a:p>
                  </a:txBody>
                  <a:tcPr marL="108032" marR="7202" marT="7202"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solidFill>
                      <a:srgbClr val="8EC26A"/>
                    </a:solidFill>
                  </a:tcPr>
                </a:tc>
                <a:extLst>
                  <a:ext uri="{0D108BD9-81ED-4DB2-BD59-A6C34878D82A}">
                    <a16:rowId xmlns:a16="http://schemas.microsoft.com/office/drawing/2014/main" val="3215056385"/>
                  </a:ext>
                </a:extLst>
              </a:tr>
              <a:tr h="818969">
                <a:tc>
                  <a:txBody>
                    <a:bodyPr/>
                    <a:lstStyle/>
                    <a:p>
                      <a:pPr marL="0" marR="0">
                        <a:lnSpc>
                          <a:spcPct val="107000"/>
                        </a:lnSpc>
                        <a:spcBef>
                          <a:spcPts val="0"/>
                        </a:spcBef>
                        <a:spcAft>
                          <a:spcPts val="0"/>
                        </a:spcAft>
                      </a:pPr>
                      <a:r>
                        <a:rPr lang="en-US" sz="1000" b="1">
                          <a:solidFill>
                            <a:srgbClr val="000000"/>
                          </a:solidFill>
                          <a:effectLst/>
                          <a:highlight>
                            <a:srgbClr val="FFF0C1"/>
                          </a:highlight>
                          <a:latin typeface="Century Gothic" panose="020B0502020202020204" pitchFamily="34" charset="0"/>
                          <a:ea typeface="Calibri" panose="020F0502020204030204" pitchFamily="34" charset="0"/>
                          <a:cs typeface="Calibri" panose="020F0502020204030204" pitchFamily="34" charset="0"/>
                        </a:rPr>
                        <a:t>Delay in Product Delivery</a:t>
                      </a:r>
                      <a:br>
                        <a:rPr lang="en-US" sz="1000">
                          <a:solidFill>
                            <a:srgbClr val="000000"/>
                          </a:solidFill>
                          <a:effectLst/>
                          <a:highlight>
                            <a:srgbClr val="FFF0C1"/>
                          </a:highlight>
                          <a:latin typeface="Century Gothic" panose="020B0502020202020204" pitchFamily="34" charset="0"/>
                          <a:ea typeface="Calibri" panose="020F0502020204030204" pitchFamily="34" charset="0"/>
                          <a:cs typeface="Calibri" panose="020F0502020204030204" pitchFamily="34" charset="0"/>
                        </a:rPr>
                      </a:br>
                      <a:r>
                        <a:rPr lang="en-US" sz="1000">
                          <a:solidFill>
                            <a:srgbClr val="000000"/>
                          </a:solidFill>
                          <a:effectLst/>
                          <a:highlight>
                            <a:srgbClr val="FFF0C1"/>
                          </a:highlight>
                          <a:latin typeface="Century Gothic" panose="020B0502020202020204" pitchFamily="34" charset="0"/>
                          <a:ea typeface="Calibri" panose="020F0502020204030204" pitchFamily="34" charset="0"/>
                          <a:cs typeface="Calibri" panose="020F0502020204030204" pitchFamily="34" charset="0"/>
                        </a:rPr>
                        <a:t>Shipment of products to major clients is delayed.</a:t>
                      </a:r>
                      <a:endParaRPr lang="en-US" sz="1050">
                        <a:effectLst/>
                        <a:highlight>
                          <a:srgbClr val="FFF0C1"/>
                        </a:highlight>
                        <a:latin typeface="Century Gothic" panose="020B0502020202020204" pitchFamily="34" charset="0"/>
                        <a:ea typeface="Calibri" panose="020F0502020204030204" pitchFamily="34" charset="0"/>
                        <a:cs typeface="Times New Roman" panose="02020603050405020304" pitchFamily="18" charset="0"/>
                      </a:endParaRPr>
                    </a:p>
                  </a:txBody>
                  <a:tcPr marL="108032" marR="7202" marT="7202"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solidFill>
                      <a:srgbClr val="FFF0C1"/>
                    </a:solidFill>
                  </a:tcPr>
                </a:tc>
                <a:tc>
                  <a:txBody>
                    <a:bodyPr/>
                    <a:lstStyle/>
                    <a:p>
                      <a:pPr marL="0" marR="0">
                        <a:lnSpc>
                          <a:spcPct val="107000"/>
                        </a:lnSpc>
                        <a:spcBef>
                          <a:spcPts val="0"/>
                        </a:spcBef>
                        <a:spcAft>
                          <a:spcPts val="0"/>
                        </a:spcAft>
                      </a:pPr>
                      <a:r>
                        <a:rPr lang="en-US" sz="1050">
                          <a:solidFill>
                            <a:srgbClr val="000000"/>
                          </a:solidFill>
                          <a:effectLst/>
                          <a:highlight>
                            <a:srgbClr val="BAE1F4"/>
                          </a:highlight>
                          <a:latin typeface="Century Gothic" panose="020B0502020202020204" pitchFamily="34" charset="0"/>
                          <a:ea typeface="Calibri" panose="020F0502020204030204" pitchFamily="34" charset="0"/>
                          <a:cs typeface="Calibri" panose="020F0502020204030204" pitchFamily="34" charset="0"/>
                        </a:rPr>
                        <a:t>Logistics Manager</a:t>
                      </a:r>
                      <a:endParaRPr lang="en-US" sz="1050">
                        <a:effectLst/>
                        <a:highlight>
                          <a:srgbClr val="BAE1F4"/>
                        </a:highlight>
                        <a:latin typeface="Century Gothic" panose="020B0502020202020204" pitchFamily="34" charset="0"/>
                        <a:ea typeface="Calibri" panose="020F0502020204030204" pitchFamily="34" charset="0"/>
                        <a:cs typeface="Times New Roman" panose="02020603050405020304" pitchFamily="18" charset="0"/>
                      </a:endParaRPr>
                    </a:p>
                  </a:txBody>
                  <a:tcPr marL="108032" marR="7202" marT="7202"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solidFill>
                      <a:srgbClr val="BAE1F4"/>
                    </a:solidFill>
                  </a:tcPr>
                </a:tc>
                <a:tc>
                  <a:txBody>
                    <a:bodyPr/>
                    <a:lstStyle/>
                    <a:p>
                      <a:pPr marL="0" marR="0" algn="ctr">
                        <a:lnSpc>
                          <a:spcPct val="107000"/>
                        </a:lnSpc>
                        <a:spcBef>
                          <a:spcPts val="0"/>
                        </a:spcBef>
                        <a:spcAft>
                          <a:spcPts val="0"/>
                        </a:spcAft>
                      </a:pPr>
                      <a:r>
                        <a:rPr lang="en-US" sz="1050">
                          <a:solidFill>
                            <a:srgbClr val="000000"/>
                          </a:solidFill>
                          <a:effectLst/>
                          <a:highlight>
                            <a:srgbClr val="FBDDC9"/>
                          </a:highlight>
                          <a:latin typeface="Century Gothic" panose="020B0502020202020204" pitchFamily="34" charset="0"/>
                          <a:ea typeface="Calibri" panose="020F0502020204030204" pitchFamily="34" charset="0"/>
                          <a:cs typeface="Calibri" panose="020F0502020204030204" pitchFamily="34" charset="0"/>
                        </a:rPr>
                        <a:t>3</a:t>
                      </a:r>
                      <a:endParaRPr lang="en-US" sz="1050">
                        <a:effectLst/>
                        <a:highlight>
                          <a:srgbClr val="FBDDC9"/>
                        </a:highlight>
                        <a:latin typeface="Century Gothic" panose="020B0502020202020204" pitchFamily="34" charset="0"/>
                        <a:ea typeface="Calibri" panose="020F0502020204030204" pitchFamily="34" charset="0"/>
                        <a:cs typeface="Times New Roman" panose="02020603050405020304" pitchFamily="18" charset="0"/>
                      </a:endParaRPr>
                    </a:p>
                  </a:txBody>
                  <a:tcPr marL="7202" marR="7202" marT="7202"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solidFill>
                      <a:srgbClr val="FBDDC9"/>
                    </a:solidFill>
                  </a:tcPr>
                </a:tc>
                <a:tc>
                  <a:txBody>
                    <a:bodyPr/>
                    <a:lstStyle/>
                    <a:p>
                      <a:pPr marL="0" marR="0" algn="ctr">
                        <a:lnSpc>
                          <a:spcPct val="107000"/>
                        </a:lnSpc>
                        <a:spcBef>
                          <a:spcPts val="0"/>
                        </a:spcBef>
                        <a:spcAft>
                          <a:spcPts val="0"/>
                        </a:spcAft>
                      </a:pPr>
                      <a:r>
                        <a:rPr lang="en-US" sz="1050">
                          <a:solidFill>
                            <a:srgbClr val="000000"/>
                          </a:solidFill>
                          <a:effectLst/>
                          <a:highlight>
                            <a:srgbClr val="DCE5F4"/>
                          </a:highlight>
                          <a:latin typeface="Century Gothic" panose="020B0502020202020204" pitchFamily="34" charset="0"/>
                          <a:ea typeface="Calibri" panose="020F0502020204030204" pitchFamily="34" charset="0"/>
                          <a:cs typeface="Calibri" panose="020F0502020204030204" pitchFamily="34" charset="0"/>
                        </a:rPr>
                        <a:t>4</a:t>
                      </a:r>
                      <a:endParaRPr lang="en-US" sz="1050">
                        <a:effectLst/>
                        <a:highlight>
                          <a:srgbClr val="DCE5F4"/>
                        </a:highlight>
                        <a:latin typeface="Century Gothic" panose="020B0502020202020204" pitchFamily="34" charset="0"/>
                        <a:ea typeface="Calibri" panose="020F0502020204030204" pitchFamily="34" charset="0"/>
                        <a:cs typeface="Times New Roman" panose="02020603050405020304" pitchFamily="18" charset="0"/>
                      </a:endParaRPr>
                    </a:p>
                  </a:txBody>
                  <a:tcPr marL="7202" marR="7202" marT="7202"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solidFill>
                      <a:srgbClr val="DCE5F4"/>
                    </a:solidFill>
                  </a:tcPr>
                </a:tc>
                <a:tc>
                  <a:txBody>
                    <a:bodyPr/>
                    <a:lstStyle/>
                    <a:p>
                      <a:pPr marL="0" marR="0" algn="ctr">
                        <a:lnSpc>
                          <a:spcPct val="107000"/>
                        </a:lnSpc>
                        <a:spcBef>
                          <a:spcPts val="0"/>
                        </a:spcBef>
                        <a:spcAft>
                          <a:spcPts val="0"/>
                        </a:spcAft>
                      </a:pPr>
                      <a:r>
                        <a:rPr lang="en-US" sz="1600" b="1">
                          <a:solidFill>
                            <a:srgbClr val="000000"/>
                          </a:solidFill>
                          <a:effectLst/>
                          <a:highlight>
                            <a:srgbClr val="FFCDFF"/>
                          </a:highlight>
                          <a:latin typeface="Century Gothic" panose="020B0502020202020204" pitchFamily="34" charset="0"/>
                          <a:ea typeface="Calibri" panose="020F0502020204030204" pitchFamily="34" charset="0"/>
                          <a:cs typeface="Calibri" panose="020F0502020204030204" pitchFamily="34" charset="0"/>
                        </a:rPr>
                        <a:t>12</a:t>
                      </a:r>
                      <a:endParaRPr lang="en-US" sz="1050">
                        <a:effectLst/>
                        <a:highlight>
                          <a:srgbClr val="FFCDFF"/>
                        </a:highlight>
                        <a:latin typeface="Century Gothic" panose="020B0502020202020204" pitchFamily="34" charset="0"/>
                        <a:ea typeface="Calibri" panose="020F0502020204030204" pitchFamily="34" charset="0"/>
                        <a:cs typeface="Times New Roman" panose="02020603050405020304" pitchFamily="18" charset="0"/>
                      </a:endParaRPr>
                    </a:p>
                  </a:txBody>
                  <a:tcPr marL="7202" marR="7202" marT="7202"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solidFill>
                      <a:srgbClr val="FFCDFF"/>
                    </a:solidFill>
                  </a:tcPr>
                </a:tc>
                <a:tc>
                  <a:txBody>
                    <a:bodyPr/>
                    <a:lstStyle/>
                    <a:p>
                      <a:pPr marL="0" marR="0">
                        <a:lnSpc>
                          <a:spcPct val="107000"/>
                        </a:lnSpc>
                        <a:spcBef>
                          <a:spcPts val="0"/>
                        </a:spcBef>
                        <a:spcAft>
                          <a:spcPts val="0"/>
                        </a:spcAft>
                      </a:pPr>
                      <a:r>
                        <a:rPr lang="en-US" sz="1000">
                          <a:solidFill>
                            <a:srgbClr val="000000"/>
                          </a:solidFill>
                          <a:effectLst/>
                          <a:highlight>
                            <a:srgbClr val="C9E2B8"/>
                          </a:highlight>
                          <a:latin typeface="Century Gothic" panose="020B0502020202020204" pitchFamily="34" charset="0"/>
                          <a:ea typeface="Calibri" panose="020F0502020204030204" pitchFamily="34" charset="0"/>
                          <a:cs typeface="Calibri" panose="020F0502020204030204" pitchFamily="34" charset="0"/>
                        </a:rPr>
                        <a:t>Implement real-time tracking and enhance coordination with shipping partners to ensure timely delivery.</a:t>
                      </a:r>
                      <a:endParaRPr lang="en-US" sz="1050">
                        <a:effectLst/>
                        <a:highlight>
                          <a:srgbClr val="C9E2B8"/>
                        </a:highlight>
                        <a:latin typeface="Century Gothic" panose="020B0502020202020204" pitchFamily="34" charset="0"/>
                        <a:ea typeface="Calibri" panose="020F0502020204030204" pitchFamily="34" charset="0"/>
                        <a:cs typeface="Times New Roman" panose="02020603050405020304" pitchFamily="18" charset="0"/>
                      </a:endParaRPr>
                    </a:p>
                  </a:txBody>
                  <a:tcPr marL="108032" marR="7202" marT="7202"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solidFill>
                      <a:srgbClr val="C9E2B8"/>
                    </a:solidFill>
                  </a:tcPr>
                </a:tc>
                <a:extLst>
                  <a:ext uri="{0D108BD9-81ED-4DB2-BD59-A6C34878D82A}">
                    <a16:rowId xmlns:a16="http://schemas.microsoft.com/office/drawing/2014/main" val="3267882293"/>
                  </a:ext>
                </a:extLst>
              </a:tr>
              <a:tr h="818969">
                <a:tc>
                  <a:txBody>
                    <a:bodyPr/>
                    <a:lstStyle/>
                    <a:p>
                      <a:pPr marL="0" marR="0">
                        <a:lnSpc>
                          <a:spcPct val="107000"/>
                        </a:lnSpc>
                        <a:spcBef>
                          <a:spcPts val="0"/>
                        </a:spcBef>
                        <a:spcAft>
                          <a:spcPts val="0"/>
                        </a:spcAft>
                      </a:pPr>
                      <a:r>
                        <a:rPr lang="en-US" sz="1000" b="1" dirty="0">
                          <a:solidFill>
                            <a:srgbClr val="000000"/>
                          </a:solidFill>
                          <a:effectLst/>
                          <a:highlight>
                            <a:srgbClr val="FFF0C1"/>
                          </a:highlight>
                          <a:latin typeface="Century Gothic" panose="020B0502020202020204" pitchFamily="34" charset="0"/>
                          <a:ea typeface="Calibri" panose="020F0502020204030204" pitchFamily="34" charset="0"/>
                          <a:cs typeface="Calibri" panose="020F0502020204030204" pitchFamily="34" charset="0"/>
                        </a:rPr>
                        <a:t>Inaccurate Sales Forecasting</a:t>
                      </a:r>
                      <a:br>
                        <a:rPr lang="en-US" sz="1000" dirty="0">
                          <a:solidFill>
                            <a:srgbClr val="000000"/>
                          </a:solidFill>
                          <a:effectLst/>
                          <a:highlight>
                            <a:srgbClr val="FFF0C1"/>
                          </a:highlight>
                          <a:latin typeface="Century Gothic" panose="020B0502020202020204" pitchFamily="34" charset="0"/>
                          <a:ea typeface="Calibri" panose="020F0502020204030204" pitchFamily="34" charset="0"/>
                          <a:cs typeface="Calibri" panose="020F0502020204030204" pitchFamily="34" charset="0"/>
                        </a:rPr>
                      </a:br>
                      <a:r>
                        <a:rPr lang="en-US" sz="1000" dirty="0">
                          <a:solidFill>
                            <a:srgbClr val="000000"/>
                          </a:solidFill>
                          <a:effectLst/>
                          <a:highlight>
                            <a:srgbClr val="FFF0C1"/>
                          </a:highlight>
                          <a:latin typeface="Century Gothic" panose="020B0502020202020204" pitchFamily="34" charset="0"/>
                          <a:ea typeface="Calibri" panose="020F0502020204030204" pitchFamily="34" charset="0"/>
                          <a:cs typeface="Calibri" panose="020F0502020204030204" pitchFamily="34" charset="0"/>
                        </a:rPr>
                        <a:t>Forecasts are not aligning with actual sales outcomes.</a:t>
                      </a:r>
                      <a:endParaRPr lang="en-US" sz="1050" dirty="0">
                        <a:effectLst/>
                        <a:highlight>
                          <a:srgbClr val="FFF0C1"/>
                        </a:highlight>
                        <a:latin typeface="Century Gothic" panose="020B0502020202020204" pitchFamily="34" charset="0"/>
                        <a:ea typeface="Calibri" panose="020F0502020204030204" pitchFamily="34" charset="0"/>
                        <a:cs typeface="Times New Roman" panose="02020603050405020304" pitchFamily="18" charset="0"/>
                      </a:endParaRPr>
                    </a:p>
                  </a:txBody>
                  <a:tcPr marL="108032" marR="7202" marT="7202"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solidFill>
                      <a:srgbClr val="FFF0C1"/>
                    </a:solidFill>
                  </a:tcPr>
                </a:tc>
                <a:tc>
                  <a:txBody>
                    <a:bodyPr/>
                    <a:lstStyle/>
                    <a:p>
                      <a:pPr marL="0" marR="0">
                        <a:lnSpc>
                          <a:spcPct val="107000"/>
                        </a:lnSpc>
                        <a:spcBef>
                          <a:spcPts val="0"/>
                        </a:spcBef>
                        <a:spcAft>
                          <a:spcPts val="0"/>
                        </a:spcAft>
                      </a:pPr>
                      <a:r>
                        <a:rPr lang="en-US" sz="1050" dirty="0">
                          <a:solidFill>
                            <a:srgbClr val="000000"/>
                          </a:solidFill>
                          <a:effectLst/>
                          <a:highlight>
                            <a:srgbClr val="BAE1F4"/>
                          </a:highlight>
                          <a:latin typeface="Century Gothic" panose="020B0502020202020204" pitchFamily="34" charset="0"/>
                          <a:ea typeface="Calibri" panose="020F0502020204030204" pitchFamily="34" charset="0"/>
                          <a:cs typeface="Calibri" panose="020F0502020204030204" pitchFamily="34" charset="0"/>
                        </a:rPr>
                        <a:t>Sales Analyst</a:t>
                      </a:r>
                      <a:endParaRPr lang="en-US" sz="1050" dirty="0">
                        <a:effectLst/>
                        <a:highlight>
                          <a:srgbClr val="BAE1F4"/>
                        </a:highlight>
                        <a:latin typeface="Century Gothic" panose="020B0502020202020204" pitchFamily="34" charset="0"/>
                        <a:ea typeface="Calibri" panose="020F0502020204030204" pitchFamily="34" charset="0"/>
                        <a:cs typeface="Times New Roman" panose="02020603050405020304" pitchFamily="18" charset="0"/>
                      </a:endParaRPr>
                    </a:p>
                  </a:txBody>
                  <a:tcPr marL="108032" marR="7202" marT="7202"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solidFill>
                      <a:srgbClr val="BAE1F4"/>
                    </a:solidFill>
                  </a:tcPr>
                </a:tc>
                <a:tc>
                  <a:txBody>
                    <a:bodyPr/>
                    <a:lstStyle/>
                    <a:p>
                      <a:pPr marL="0" marR="0" algn="ctr">
                        <a:lnSpc>
                          <a:spcPct val="107000"/>
                        </a:lnSpc>
                        <a:spcBef>
                          <a:spcPts val="0"/>
                        </a:spcBef>
                        <a:spcAft>
                          <a:spcPts val="0"/>
                        </a:spcAft>
                      </a:pPr>
                      <a:r>
                        <a:rPr lang="en-US" sz="1050" dirty="0">
                          <a:solidFill>
                            <a:srgbClr val="000000"/>
                          </a:solidFill>
                          <a:effectLst/>
                          <a:highlight>
                            <a:srgbClr val="FBDDC9"/>
                          </a:highlight>
                          <a:latin typeface="Century Gothic" panose="020B0502020202020204" pitchFamily="34" charset="0"/>
                          <a:ea typeface="Calibri" panose="020F0502020204030204" pitchFamily="34" charset="0"/>
                          <a:cs typeface="Calibri" panose="020F0502020204030204" pitchFamily="34" charset="0"/>
                        </a:rPr>
                        <a:t>4</a:t>
                      </a:r>
                      <a:endParaRPr lang="en-US" sz="1050" dirty="0">
                        <a:effectLst/>
                        <a:highlight>
                          <a:srgbClr val="FBDDC9"/>
                        </a:highlight>
                        <a:latin typeface="Century Gothic" panose="020B0502020202020204" pitchFamily="34" charset="0"/>
                        <a:ea typeface="Calibri" panose="020F0502020204030204" pitchFamily="34" charset="0"/>
                        <a:cs typeface="Times New Roman" panose="02020603050405020304" pitchFamily="18" charset="0"/>
                      </a:endParaRPr>
                    </a:p>
                  </a:txBody>
                  <a:tcPr marL="7202" marR="7202" marT="7202"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solidFill>
                      <a:srgbClr val="FBDDC9"/>
                    </a:solidFill>
                  </a:tcPr>
                </a:tc>
                <a:tc>
                  <a:txBody>
                    <a:bodyPr/>
                    <a:lstStyle/>
                    <a:p>
                      <a:pPr marL="0" marR="0" algn="ctr">
                        <a:lnSpc>
                          <a:spcPct val="107000"/>
                        </a:lnSpc>
                        <a:spcBef>
                          <a:spcPts val="0"/>
                        </a:spcBef>
                        <a:spcAft>
                          <a:spcPts val="0"/>
                        </a:spcAft>
                      </a:pPr>
                      <a:r>
                        <a:rPr lang="en-US" sz="1050" dirty="0">
                          <a:solidFill>
                            <a:srgbClr val="000000"/>
                          </a:solidFill>
                          <a:effectLst/>
                          <a:highlight>
                            <a:srgbClr val="DCE5F4"/>
                          </a:highlight>
                          <a:latin typeface="Century Gothic" panose="020B0502020202020204" pitchFamily="34" charset="0"/>
                          <a:ea typeface="Calibri" panose="020F0502020204030204" pitchFamily="34" charset="0"/>
                          <a:cs typeface="Calibri" panose="020F0502020204030204" pitchFamily="34" charset="0"/>
                        </a:rPr>
                        <a:t>3</a:t>
                      </a:r>
                      <a:endParaRPr lang="en-US" sz="1050" dirty="0">
                        <a:effectLst/>
                        <a:highlight>
                          <a:srgbClr val="DCE5F4"/>
                        </a:highlight>
                        <a:latin typeface="Century Gothic" panose="020B0502020202020204" pitchFamily="34" charset="0"/>
                        <a:ea typeface="Calibri" panose="020F0502020204030204" pitchFamily="34" charset="0"/>
                        <a:cs typeface="Times New Roman" panose="02020603050405020304" pitchFamily="18" charset="0"/>
                      </a:endParaRPr>
                    </a:p>
                  </a:txBody>
                  <a:tcPr marL="7202" marR="7202" marT="7202"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solidFill>
                      <a:srgbClr val="DCE5F4"/>
                    </a:solidFill>
                  </a:tcPr>
                </a:tc>
                <a:tc>
                  <a:txBody>
                    <a:bodyPr/>
                    <a:lstStyle/>
                    <a:p>
                      <a:pPr marL="0" marR="0" algn="ctr">
                        <a:lnSpc>
                          <a:spcPct val="107000"/>
                        </a:lnSpc>
                        <a:spcBef>
                          <a:spcPts val="0"/>
                        </a:spcBef>
                        <a:spcAft>
                          <a:spcPts val="0"/>
                        </a:spcAft>
                      </a:pPr>
                      <a:r>
                        <a:rPr lang="en-US" sz="1600" b="1" dirty="0">
                          <a:solidFill>
                            <a:srgbClr val="000000"/>
                          </a:solidFill>
                          <a:effectLst/>
                          <a:highlight>
                            <a:srgbClr val="FFCDFF"/>
                          </a:highlight>
                          <a:latin typeface="Century Gothic" panose="020B0502020202020204" pitchFamily="34" charset="0"/>
                          <a:ea typeface="Calibri" panose="020F0502020204030204" pitchFamily="34" charset="0"/>
                          <a:cs typeface="Calibri" panose="020F0502020204030204" pitchFamily="34" charset="0"/>
                        </a:rPr>
                        <a:t>12</a:t>
                      </a:r>
                      <a:endParaRPr lang="en-US" sz="1050" dirty="0">
                        <a:effectLst/>
                        <a:highlight>
                          <a:srgbClr val="FFCDFF"/>
                        </a:highlight>
                        <a:latin typeface="Century Gothic" panose="020B0502020202020204" pitchFamily="34" charset="0"/>
                        <a:ea typeface="Calibri" panose="020F0502020204030204" pitchFamily="34" charset="0"/>
                        <a:cs typeface="Times New Roman" panose="02020603050405020304" pitchFamily="18" charset="0"/>
                      </a:endParaRPr>
                    </a:p>
                  </a:txBody>
                  <a:tcPr marL="7202" marR="7202" marT="7202"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solidFill>
                      <a:srgbClr val="FFCDFF"/>
                    </a:solidFill>
                  </a:tcPr>
                </a:tc>
                <a:tc>
                  <a:txBody>
                    <a:bodyPr/>
                    <a:lstStyle/>
                    <a:p>
                      <a:pPr marL="0" marR="0">
                        <a:lnSpc>
                          <a:spcPct val="107000"/>
                        </a:lnSpc>
                        <a:spcBef>
                          <a:spcPts val="0"/>
                        </a:spcBef>
                        <a:spcAft>
                          <a:spcPts val="0"/>
                        </a:spcAft>
                      </a:pPr>
                      <a:r>
                        <a:rPr lang="en-US" sz="1000" dirty="0">
                          <a:solidFill>
                            <a:srgbClr val="000000"/>
                          </a:solidFill>
                          <a:effectLst/>
                          <a:highlight>
                            <a:srgbClr val="C9E2B8"/>
                          </a:highlight>
                          <a:latin typeface="Century Gothic" panose="020B0502020202020204" pitchFamily="34" charset="0"/>
                          <a:ea typeface="Calibri" panose="020F0502020204030204" pitchFamily="34" charset="0"/>
                          <a:cs typeface="Calibri" panose="020F0502020204030204" pitchFamily="34" charset="0"/>
                        </a:rPr>
                        <a:t>Refine forecasting models using historical data and market analysis to improve accuracy.</a:t>
                      </a:r>
                      <a:endParaRPr lang="en-US" sz="1050" dirty="0">
                        <a:effectLst/>
                        <a:highlight>
                          <a:srgbClr val="C9E2B8"/>
                        </a:highlight>
                        <a:latin typeface="Century Gothic" panose="020B0502020202020204" pitchFamily="34" charset="0"/>
                        <a:ea typeface="Calibri" panose="020F0502020204030204" pitchFamily="34" charset="0"/>
                        <a:cs typeface="Times New Roman" panose="02020603050405020304" pitchFamily="18" charset="0"/>
                      </a:endParaRPr>
                    </a:p>
                  </a:txBody>
                  <a:tcPr marL="108032" marR="7202" marT="7202"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solidFill>
                      <a:srgbClr val="C9E2B8"/>
                    </a:solidFill>
                  </a:tcPr>
                </a:tc>
                <a:extLst>
                  <a:ext uri="{0D108BD9-81ED-4DB2-BD59-A6C34878D82A}">
                    <a16:rowId xmlns:a16="http://schemas.microsoft.com/office/drawing/2014/main" val="1690174790"/>
                  </a:ext>
                </a:extLst>
              </a:tr>
              <a:tr h="818969">
                <a:tc>
                  <a:txBody>
                    <a:bodyPr/>
                    <a:lstStyle/>
                    <a:p>
                      <a:pPr marL="0" marR="0">
                        <a:lnSpc>
                          <a:spcPct val="107000"/>
                        </a:lnSpc>
                        <a:spcBef>
                          <a:spcPts val="0"/>
                        </a:spcBef>
                        <a:spcAft>
                          <a:spcPts val="0"/>
                        </a:spcAft>
                      </a:pPr>
                      <a:r>
                        <a:rPr lang="en-US" sz="1000" b="1">
                          <a:solidFill>
                            <a:srgbClr val="000000"/>
                          </a:solidFill>
                          <a:effectLst/>
                          <a:highlight>
                            <a:srgbClr val="FFF0C1"/>
                          </a:highlight>
                          <a:latin typeface="Century Gothic" panose="020B0502020202020204" pitchFamily="34" charset="0"/>
                          <a:ea typeface="Calibri" panose="020F0502020204030204" pitchFamily="34" charset="0"/>
                          <a:cs typeface="Calibri" panose="020F0502020204030204" pitchFamily="34" charset="0"/>
                        </a:rPr>
                        <a:t>Client Contract Renewals at Risk</a:t>
                      </a:r>
                      <a:br>
                        <a:rPr lang="en-US" sz="1000">
                          <a:solidFill>
                            <a:srgbClr val="000000"/>
                          </a:solidFill>
                          <a:effectLst/>
                          <a:highlight>
                            <a:srgbClr val="FFF0C1"/>
                          </a:highlight>
                          <a:latin typeface="Century Gothic" panose="020B0502020202020204" pitchFamily="34" charset="0"/>
                          <a:ea typeface="Calibri" panose="020F0502020204030204" pitchFamily="34" charset="0"/>
                          <a:cs typeface="Calibri" panose="020F0502020204030204" pitchFamily="34" charset="0"/>
                        </a:rPr>
                      </a:br>
                      <a:r>
                        <a:rPr lang="en-US" sz="1000">
                          <a:solidFill>
                            <a:srgbClr val="000000"/>
                          </a:solidFill>
                          <a:effectLst/>
                          <a:highlight>
                            <a:srgbClr val="FFF0C1"/>
                          </a:highlight>
                          <a:latin typeface="Century Gothic" panose="020B0502020202020204" pitchFamily="34" charset="0"/>
                          <a:ea typeface="Calibri" panose="020F0502020204030204" pitchFamily="34" charset="0"/>
                          <a:cs typeface="Calibri" panose="020F0502020204030204" pitchFamily="34" charset="0"/>
                        </a:rPr>
                        <a:t>Key clients may be lost at contract renewal due to competitive offerings.</a:t>
                      </a:r>
                      <a:endParaRPr lang="en-US" sz="1050">
                        <a:effectLst/>
                        <a:highlight>
                          <a:srgbClr val="FFF0C1"/>
                        </a:highlight>
                        <a:latin typeface="Century Gothic" panose="020B0502020202020204" pitchFamily="34" charset="0"/>
                        <a:ea typeface="Calibri" panose="020F0502020204030204" pitchFamily="34" charset="0"/>
                        <a:cs typeface="Times New Roman" panose="02020603050405020304" pitchFamily="18" charset="0"/>
                      </a:endParaRPr>
                    </a:p>
                  </a:txBody>
                  <a:tcPr marL="108032" marR="7202" marT="7202"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solidFill>
                      <a:srgbClr val="FFF0C1"/>
                    </a:solidFill>
                  </a:tcPr>
                </a:tc>
                <a:tc>
                  <a:txBody>
                    <a:bodyPr/>
                    <a:lstStyle/>
                    <a:p>
                      <a:pPr marL="0" marR="0">
                        <a:lnSpc>
                          <a:spcPct val="107000"/>
                        </a:lnSpc>
                        <a:spcBef>
                          <a:spcPts val="0"/>
                        </a:spcBef>
                        <a:spcAft>
                          <a:spcPts val="0"/>
                        </a:spcAft>
                      </a:pPr>
                      <a:r>
                        <a:rPr lang="en-US" sz="1050">
                          <a:solidFill>
                            <a:srgbClr val="000000"/>
                          </a:solidFill>
                          <a:effectLst/>
                          <a:highlight>
                            <a:srgbClr val="BAE1F4"/>
                          </a:highlight>
                          <a:latin typeface="Century Gothic" panose="020B0502020202020204" pitchFamily="34" charset="0"/>
                          <a:ea typeface="Calibri" panose="020F0502020204030204" pitchFamily="34" charset="0"/>
                          <a:cs typeface="Calibri" panose="020F0502020204030204" pitchFamily="34" charset="0"/>
                        </a:rPr>
                        <a:t>Account Manager</a:t>
                      </a:r>
                      <a:endParaRPr lang="en-US" sz="1050">
                        <a:effectLst/>
                        <a:highlight>
                          <a:srgbClr val="BAE1F4"/>
                        </a:highlight>
                        <a:latin typeface="Century Gothic" panose="020B0502020202020204" pitchFamily="34" charset="0"/>
                        <a:ea typeface="Calibri" panose="020F0502020204030204" pitchFamily="34" charset="0"/>
                        <a:cs typeface="Times New Roman" panose="02020603050405020304" pitchFamily="18" charset="0"/>
                      </a:endParaRPr>
                    </a:p>
                  </a:txBody>
                  <a:tcPr marL="108032" marR="7202" marT="7202"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solidFill>
                      <a:srgbClr val="BAE1F4"/>
                    </a:solidFill>
                  </a:tcPr>
                </a:tc>
                <a:tc>
                  <a:txBody>
                    <a:bodyPr/>
                    <a:lstStyle/>
                    <a:p>
                      <a:pPr marL="0" marR="0" algn="ctr">
                        <a:lnSpc>
                          <a:spcPct val="107000"/>
                        </a:lnSpc>
                        <a:spcBef>
                          <a:spcPts val="0"/>
                        </a:spcBef>
                        <a:spcAft>
                          <a:spcPts val="0"/>
                        </a:spcAft>
                      </a:pPr>
                      <a:r>
                        <a:rPr lang="en-US" sz="1050">
                          <a:solidFill>
                            <a:srgbClr val="000000"/>
                          </a:solidFill>
                          <a:effectLst/>
                          <a:highlight>
                            <a:srgbClr val="FBDDC9"/>
                          </a:highlight>
                          <a:latin typeface="Century Gothic" panose="020B0502020202020204" pitchFamily="34" charset="0"/>
                          <a:ea typeface="Calibri" panose="020F0502020204030204" pitchFamily="34" charset="0"/>
                          <a:cs typeface="Calibri" panose="020F0502020204030204" pitchFamily="34" charset="0"/>
                        </a:rPr>
                        <a:t>2</a:t>
                      </a:r>
                      <a:endParaRPr lang="en-US" sz="1050">
                        <a:effectLst/>
                        <a:highlight>
                          <a:srgbClr val="FBDDC9"/>
                        </a:highlight>
                        <a:latin typeface="Century Gothic" panose="020B0502020202020204" pitchFamily="34" charset="0"/>
                        <a:ea typeface="Calibri" panose="020F0502020204030204" pitchFamily="34" charset="0"/>
                        <a:cs typeface="Times New Roman" panose="02020603050405020304" pitchFamily="18" charset="0"/>
                      </a:endParaRPr>
                    </a:p>
                  </a:txBody>
                  <a:tcPr marL="7202" marR="7202" marT="7202"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solidFill>
                      <a:srgbClr val="FBDDC9"/>
                    </a:solidFill>
                  </a:tcPr>
                </a:tc>
                <a:tc>
                  <a:txBody>
                    <a:bodyPr/>
                    <a:lstStyle/>
                    <a:p>
                      <a:pPr marL="0" marR="0" algn="ctr">
                        <a:lnSpc>
                          <a:spcPct val="107000"/>
                        </a:lnSpc>
                        <a:spcBef>
                          <a:spcPts val="0"/>
                        </a:spcBef>
                        <a:spcAft>
                          <a:spcPts val="0"/>
                        </a:spcAft>
                      </a:pPr>
                      <a:r>
                        <a:rPr lang="en-US" sz="1050">
                          <a:solidFill>
                            <a:srgbClr val="000000"/>
                          </a:solidFill>
                          <a:effectLst/>
                          <a:highlight>
                            <a:srgbClr val="DCE5F4"/>
                          </a:highlight>
                          <a:latin typeface="Century Gothic" panose="020B0502020202020204" pitchFamily="34" charset="0"/>
                          <a:ea typeface="Calibri" panose="020F0502020204030204" pitchFamily="34" charset="0"/>
                          <a:cs typeface="Calibri" panose="020F0502020204030204" pitchFamily="34" charset="0"/>
                        </a:rPr>
                        <a:t>5</a:t>
                      </a:r>
                      <a:endParaRPr lang="en-US" sz="1050">
                        <a:effectLst/>
                        <a:highlight>
                          <a:srgbClr val="DCE5F4"/>
                        </a:highlight>
                        <a:latin typeface="Century Gothic" panose="020B0502020202020204" pitchFamily="34" charset="0"/>
                        <a:ea typeface="Calibri" panose="020F0502020204030204" pitchFamily="34" charset="0"/>
                        <a:cs typeface="Times New Roman" panose="02020603050405020304" pitchFamily="18" charset="0"/>
                      </a:endParaRPr>
                    </a:p>
                  </a:txBody>
                  <a:tcPr marL="7202" marR="7202" marT="7202"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solidFill>
                      <a:srgbClr val="DCE5F4"/>
                    </a:solidFill>
                  </a:tcPr>
                </a:tc>
                <a:tc>
                  <a:txBody>
                    <a:bodyPr/>
                    <a:lstStyle/>
                    <a:p>
                      <a:pPr marL="0" marR="0" algn="ctr">
                        <a:lnSpc>
                          <a:spcPct val="107000"/>
                        </a:lnSpc>
                        <a:spcBef>
                          <a:spcPts val="0"/>
                        </a:spcBef>
                        <a:spcAft>
                          <a:spcPts val="0"/>
                        </a:spcAft>
                      </a:pPr>
                      <a:r>
                        <a:rPr lang="en-US" sz="1600" b="1">
                          <a:solidFill>
                            <a:srgbClr val="000000"/>
                          </a:solidFill>
                          <a:effectLst/>
                          <a:highlight>
                            <a:srgbClr val="FFCDFF"/>
                          </a:highlight>
                          <a:latin typeface="Century Gothic" panose="020B0502020202020204" pitchFamily="34" charset="0"/>
                          <a:ea typeface="Calibri" panose="020F0502020204030204" pitchFamily="34" charset="0"/>
                          <a:cs typeface="Calibri" panose="020F0502020204030204" pitchFamily="34" charset="0"/>
                        </a:rPr>
                        <a:t>10</a:t>
                      </a:r>
                      <a:endParaRPr lang="en-US" sz="1050">
                        <a:effectLst/>
                        <a:highlight>
                          <a:srgbClr val="FFCDFF"/>
                        </a:highlight>
                        <a:latin typeface="Century Gothic" panose="020B0502020202020204" pitchFamily="34" charset="0"/>
                        <a:ea typeface="Calibri" panose="020F0502020204030204" pitchFamily="34" charset="0"/>
                        <a:cs typeface="Times New Roman" panose="02020603050405020304" pitchFamily="18" charset="0"/>
                      </a:endParaRPr>
                    </a:p>
                  </a:txBody>
                  <a:tcPr marL="7202" marR="7202" marT="7202"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solidFill>
                      <a:srgbClr val="FFCDFF"/>
                    </a:solidFill>
                  </a:tcPr>
                </a:tc>
                <a:tc>
                  <a:txBody>
                    <a:bodyPr/>
                    <a:lstStyle/>
                    <a:p>
                      <a:pPr marL="0" marR="0">
                        <a:lnSpc>
                          <a:spcPct val="107000"/>
                        </a:lnSpc>
                        <a:spcBef>
                          <a:spcPts val="0"/>
                        </a:spcBef>
                        <a:spcAft>
                          <a:spcPts val="0"/>
                        </a:spcAft>
                      </a:pPr>
                      <a:r>
                        <a:rPr lang="en-US" sz="1000">
                          <a:solidFill>
                            <a:srgbClr val="000000"/>
                          </a:solidFill>
                          <a:effectLst/>
                          <a:highlight>
                            <a:srgbClr val="C9E2B8"/>
                          </a:highlight>
                          <a:latin typeface="Century Gothic" panose="020B0502020202020204" pitchFamily="34" charset="0"/>
                          <a:ea typeface="Calibri" panose="020F0502020204030204" pitchFamily="34" charset="0"/>
                          <a:cs typeface="Calibri" panose="020F0502020204030204" pitchFamily="34" charset="0"/>
                        </a:rPr>
                        <a:t>Proactively engage with clients to understand their needs and adjust offerings. Introduce loyalty incentives to promote contract renewals.</a:t>
                      </a:r>
                      <a:endParaRPr lang="en-US" sz="1050">
                        <a:effectLst/>
                        <a:highlight>
                          <a:srgbClr val="C9E2B8"/>
                        </a:highlight>
                        <a:latin typeface="Century Gothic" panose="020B0502020202020204" pitchFamily="34" charset="0"/>
                        <a:ea typeface="Calibri" panose="020F0502020204030204" pitchFamily="34" charset="0"/>
                        <a:cs typeface="Times New Roman" panose="02020603050405020304" pitchFamily="18" charset="0"/>
                      </a:endParaRPr>
                    </a:p>
                  </a:txBody>
                  <a:tcPr marL="108032" marR="7202" marT="7202"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solidFill>
                      <a:srgbClr val="C9E2B8"/>
                    </a:solidFill>
                  </a:tcPr>
                </a:tc>
                <a:extLst>
                  <a:ext uri="{0D108BD9-81ED-4DB2-BD59-A6C34878D82A}">
                    <a16:rowId xmlns:a16="http://schemas.microsoft.com/office/drawing/2014/main" val="3539920336"/>
                  </a:ext>
                </a:extLst>
              </a:tr>
              <a:tr h="818969">
                <a:tc>
                  <a:txBody>
                    <a:bodyPr/>
                    <a:lstStyle/>
                    <a:p>
                      <a:pPr marL="0" marR="0">
                        <a:lnSpc>
                          <a:spcPct val="107000"/>
                        </a:lnSpc>
                        <a:spcBef>
                          <a:spcPts val="0"/>
                        </a:spcBef>
                        <a:spcAft>
                          <a:spcPts val="0"/>
                        </a:spcAft>
                      </a:pPr>
                      <a:r>
                        <a:rPr lang="en-US" sz="1000" b="1">
                          <a:solidFill>
                            <a:srgbClr val="000000"/>
                          </a:solidFill>
                          <a:effectLst/>
                          <a:highlight>
                            <a:srgbClr val="FFF0C1"/>
                          </a:highlight>
                          <a:latin typeface="Century Gothic" panose="020B0502020202020204" pitchFamily="34" charset="0"/>
                          <a:ea typeface="Calibri" panose="020F0502020204030204" pitchFamily="34" charset="0"/>
                          <a:cs typeface="Calibri" panose="020F0502020204030204" pitchFamily="34" charset="0"/>
                        </a:rPr>
                        <a:t>Compliance with Sales Regulations</a:t>
                      </a:r>
                      <a:br>
                        <a:rPr lang="en-US" sz="1000">
                          <a:solidFill>
                            <a:srgbClr val="000000"/>
                          </a:solidFill>
                          <a:effectLst/>
                          <a:highlight>
                            <a:srgbClr val="FFF0C1"/>
                          </a:highlight>
                          <a:latin typeface="Century Gothic" panose="020B0502020202020204" pitchFamily="34" charset="0"/>
                          <a:ea typeface="Calibri" panose="020F0502020204030204" pitchFamily="34" charset="0"/>
                          <a:cs typeface="Calibri" panose="020F0502020204030204" pitchFamily="34" charset="0"/>
                        </a:rPr>
                      </a:br>
                      <a:r>
                        <a:rPr lang="en-US" sz="1000">
                          <a:solidFill>
                            <a:srgbClr val="000000"/>
                          </a:solidFill>
                          <a:effectLst/>
                          <a:highlight>
                            <a:srgbClr val="FFF0C1"/>
                          </a:highlight>
                          <a:latin typeface="Century Gothic" panose="020B0502020202020204" pitchFamily="34" charset="0"/>
                          <a:ea typeface="Calibri" panose="020F0502020204030204" pitchFamily="34" charset="0"/>
                          <a:cs typeface="Calibri" panose="020F0502020204030204" pitchFamily="34" charset="0"/>
                        </a:rPr>
                        <a:t>New products may not comply with changing regulations.</a:t>
                      </a:r>
                      <a:endParaRPr lang="en-US" sz="1050">
                        <a:effectLst/>
                        <a:highlight>
                          <a:srgbClr val="FFF0C1"/>
                        </a:highlight>
                        <a:latin typeface="Century Gothic" panose="020B0502020202020204" pitchFamily="34" charset="0"/>
                        <a:ea typeface="Calibri" panose="020F0502020204030204" pitchFamily="34" charset="0"/>
                        <a:cs typeface="Times New Roman" panose="02020603050405020304" pitchFamily="18" charset="0"/>
                      </a:endParaRPr>
                    </a:p>
                  </a:txBody>
                  <a:tcPr marL="108032" marR="7202" marT="7202"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solidFill>
                      <a:srgbClr val="FFF0C1"/>
                    </a:solidFill>
                  </a:tcPr>
                </a:tc>
                <a:tc>
                  <a:txBody>
                    <a:bodyPr/>
                    <a:lstStyle/>
                    <a:p>
                      <a:pPr marL="0" marR="0">
                        <a:lnSpc>
                          <a:spcPct val="107000"/>
                        </a:lnSpc>
                        <a:spcBef>
                          <a:spcPts val="0"/>
                        </a:spcBef>
                        <a:spcAft>
                          <a:spcPts val="0"/>
                        </a:spcAft>
                      </a:pPr>
                      <a:r>
                        <a:rPr lang="en-US" sz="1050">
                          <a:solidFill>
                            <a:srgbClr val="000000"/>
                          </a:solidFill>
                          <a:effectLst/>
                          <a:highlight>
                            <a:srgbClr val="BAE1F4"/>
                          </a:highlight>
                          <a:latin typeface="Century Gothic" panose="020B0502020202020204" pitchFamily="34" charset="0"/>
                          <a:ea typeface="Calibri" panose="020F0502020204030204" pitchFamily="34" charset="0"/>
                          <a:cs typeface="Calibri" panose="020F0502020204030204" pitchFamily="34" charset="0"/>
                        </a:rPr>
                        <a:t>Compliance Officer</a:t>
                      </a:r>
                      <a:endParaRPr lang="en-US" sz="1050">
                        <a:effectLst/>
                        <a:highlight>
                          <a:srgbClr val="BAE1F4"/>
                        </a:highlight>
                        <a:latin typeface="Century Gothic" panose="020B0502020202020204" pitchFamily="34" charset="0"/>
                        <a:ea typeface="Calibri" panose="020F0502020204030204" pitchFamily="34" charset="0"/>
                        <a:cs typeface="Times New Roman" panose="02020603050405020304" pitchFamily="18" charset="0"/>
                      </a:endParaRPr>
                    </a:p>
                  </a:txBody>
                  <a:tcPr marL="108032" marR="7202" marT="7202"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solidFill>
                      <a:srgbClr val="BAE1F4"/>
                    </a:solidFill>
                  </a:tcPr>
                </a:tc>
                <a:tc>
                  <a:txBody>
                    <a:bodyPr/>
                    <a:lstStyle/>
                    <a:p>
                      <a:pPr marL="0" marR="0" algn="ctr">
                        <a:lnSpc>
                          <a:spcPct val="107000"/>
                        </a:lnSpc>
                        <a:spcBef>
                          <a:spcPts val="0"/>
                        </a:spcBef>
                        <a:spcAft>
                          <a:spcPts val="0"/>
                        </a:spcAft>
                      </a:pPr>
                      <a:r>
                        <a:rPr lang="en-US" sz="1050">
                          <a:solidFill>
                            <a:srgbClr val="000000"/>
                          </a:solidFill>
                          <a:effectLst/>
                          <a:highlight>
                            <a:srgbClr val="FBDDC9"/>
                          </a:highlight>
                          <a:latin typeface="Century Gothic" panose="020B0502020202020204" pitchFamily="34" charset="0"/>
                          <a:ea typeface="Calibri" panose="020F0502020204030204" pitchFamily="34" charset="0"/>
                          <a:cs typeface="Calibri" panose="020F0502020204030204" pitchFamily="34" charset="0"/>
                        </a:rPr>
                        <a:t>3</a:t>
                      </a:r>
                      <a:endParaRPr lang="en-US" sz="1050">
                        <a:effectLst/>
                        <a:highlight>
                          <a:srgbClr val="FBDDC9"/>
                        </a:highlight>
                        <a:latin typeface="Century Gothic" panose="020B0502020202020204" pitchFamily="34" charset="0"/>
                        <a:ea typeface="Calibri" panose="020F0502020204030204" pitchFamily="34" charset="0"/>
                        <a:cs typeface="Times New Roman" panose="02020603050405020304" pitchFamily="18" charset="0"/>
                      </a:endParaRPr>
                    </a:p>
                  </a:txBody>
                  <a:tcPr marL="7202" marR="7202" marT="7202"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solidFill>
                      <a:srgbClr val="FBDDC9"/>
                    </a:solidFill>
                  </a:tcPr>
                </a:tc>
                <a:tc>
                  <a:txBody>
                    <a:bodyPr/>
                    <a:lstStyle/>
                    <a:p>
                      <a:pPr marL="0" marR="0" algn="ctr">
                        <a:lnSpc>
                          <a:spcPct val="107000"/>
                        </a:lnSpc>
                        <a:spcBef>
                          <a:spcPts val="0"/>
                        </a:spcBef>
                        <a:spcAft>
                          <a:spcPts val="0"/>
                        </a:spcAft>
                      </a:pPr>
                      <a:r>
                        <a:rPr lang="en-US" sz="1050">
                          <a:solidFill>
                            <a:srgbClr val="000000"/>
                          </a:solidFill>
                          <a:effectLst/>
                          <a:highlight>
                            <a:srgbClr val="DCE5F4"/>
                          </a:highlight>
                          <a:latin typeface="Century Gothic" panose="020B0502020202020204" pitchFamily="34" charset="0"/>
                          <a:ea typeface="Calibri" panose="020F0502020204030204" pitchFamily="34" charset="0"/>
                          <a:cs typeface="Calibri" panose="020F0502020204030204" pitchFamily="34" charset="0"/>
                        </a:rPr>
                        <a:t>5</a:t>
                      </a:r>
                      <a:endParaRPr lang="en-US" sz="1050">
                        <a:effectLst/>
                        <a:highlight>
                          <a:srgbClr val="DCE5F4"/>
                        </a:highlight>
                        <a:latin typeface="Century Gothic" panose="020B0502020202020204" pitchFamily="34" charset="0"/>
                        <a:ea typeface="Calibri" panose="020F0502020204030204" pitchFamily="34" charset="0"/>
                        <a:cs typeface="Times New Roman" panose="02020603050405020304" pitchFamily="18" charset="0"/>
                      </a:endParaRPr>
                    </a:p>
                  </a:txBody>
                  <a:tcPr marL="7202" marR="7202" marT="7202"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solidFill>
                      <a:srgbClr val="DCE5F4"/>
                    </a:solidFill>
                  </a:tcPr>
                </a:tc>
                <a:tc>
                  <a:txBody>
                    <a:bodyPr/>
                    <a:lstStyle/>
                    <a:p>
                      <a:pPr marL="0" marR="0" algn="ctr">
                        <a:lnSpc>
                          <a:spcPct val="107000"/>
                        </a:lnSpc>
                        <a:spcBef>
                          <a:spcPts val="0"/>
                        </a:spcBef>
                        <a:spcAft>
                          <a:spcPts val="0"/>
                        </a:spcAft>
                      </a:pPr>
                      <a:r>
                        <a:rPr lang="en-US" sz="1600" b="1">
                          <a:solidFill>
                            <a:srgbClr val="000000"/>
                          </a:solidFill>
                          <a:effectLst/>
                          <a:highlight>
                            <a:srgbClr val="FFCDFF"/>
                          </a:highlight>
                          <a:latin typeface="Century Gothic" panose="020B0502020202020204" pitchFamily="34" charset="0"/>
                          <a:ea typeface="Calibri" panose="020F0502020204030204" pitchFamily="34" charset="0"/>
                          <a:cs typeface="Calibri" panose="020F0502020204030204" pitchFamily="34" charset="0"/>
                        </a:rPr>
                        <a:t>15</a:t>
                      </a:r>
                      <a:endParaRPr lang="en-US" sz="1050">
                        <a:effectLst/>
                        <a:highlight>
                          <a:srgbClr val="FFCDFF"/>
                        </a:highlight>
                        <a:latin typeface="Century Gothic" panose="020B0502020202020204" pitchFamily="34" charset="0"/>
                        <a:ea typeface="Calibri" panose="020F0502020204030204" pitchFamily="34" charset="0"/>
                        <a:cs typeface="Times New Roman" panose="02020603050405020304" pitchFamily="18" charset="0"/>
                      </a:endParaRPr>
                    </a:p>
                  </a:txBody>
                  <a:tcPr marL="7202" marR="7202" marT="7202"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solidFill>
                      <a:srgbClr val="FFCDFF"/>
                    </a:solidFill>
                  </a:tcPr>
                </a:tc>
                <a:tc>
                  <a:txBody>
                    <a:bodyPr/>
                    <a:lstStyle/>
                    <a:p>
                      <a:pPr marL="0" marR="0">
                        <a:lnSpc>
                          <a:spcPct val="107000"/>
                        </a:lnSpc>
                        <a:spcBef>
                          <a:spcPts val="0"/>
                        </a:spcBef>
                        <a:spcAft>
                          <a:spcPts val="0"/>
                        </a:spcAft>
                      </a:pPr>
                      <a:r>
                        <a:rPr lang="en-US" sz="1000">
                          <a:solidFill>
                            <a:srgbClr val="000000"/>
                          </a:solidFill>
                          <a:effectLst/>
                          <a:highlight>
                            <a:srgbClr val="C9E2B8"/>
                          </a:highlight>
                          <a:latin typeface="Century Gothic" panose="020B0502020202020204" pitchFamily="34" charset="0"/>
                          <a:ea typeface="Calibri" panose="020F0502020204030204" pitchFamily="34" charset="0"/>
                          <a:cs typeface="Calibri" panose="020F0502020204030204" pitchFamily="34" charset="0"/>
                        </a:rPr>
                        <a:t>Provide regular training for sales teams on regulatory changes and enhanced audit processes to ensure compliance.</a:t>
                      </a:r>
                      <a:endParaRPr lang="en-US" sz="1050">
                        <a:effectLst/>
                        <a:highlight>
                          <a:srgbClr val="C9E2B8"/>
                        </a:highlight>
                        <a:latin typeface="Century Gothic" panose="020B0502020202020204" pitchFamily="34" charset="0"/>
                        <a:ea typeface="Calibri" panose="020F0502020204030204" pitchFamily="34" charset="0"/>
                        <a:cs typeface="Times New Roman" panose="02020603050405020304" pitchFamily="18" charset="0"/>
                      </a:endParaRPr>
                    </a:p>
                  </a:txBody>
                  <a:tcPr marL="108032" marR="7202" marT="7202"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solidFill>
                      <a:srgbClr val="C9E2B8"/>
                    </a:solidFill>
                  </a:tcPr>
                </a:tc>
                <a:extLst>
                  <a:ext uri="{0D108BD9-81ED-4DB2-BD59-A6C34878D82A}">
                    <a16:rowId xmlns:a16="http://schemas.microsoft.com/office/drawing/2014/main" val="4000094046"/>
                  </a:ext>
                </a:extLst>
              </a:tr>
              <a:tr h="818969">
                <a:tc>
                  <a:txBody>
                    <a:bodyPr/>
                    <a:lstStyle/>
                    <a:p>
                      <a:pPr marL="0" marR="0">
                        <a:lnSpc>
                          <a:spcPct val="107000"/>
                        </a:lnSpc>
                        <a:spcBef>
                          <a:spcPts val="0"/>
                        </a:spcBef>
                        <a:spcAft>
                          <a:spcPts val="0"/>
                        </a:spcAft>
                      </a:pPr>
                      <a:r>
                        <a:rPr lang="en-US" sz="1000" b="1">
                          <a:solidFill>
                            <a:srgbClr val="000000"/>
                          </a:solidFill>
                          <a:effectLst/>
                          <a:highlight>
                            <a:srgbClr val="FFF0C1"/>
                          </a:highlight>
                          <a:latin typeface="Century Gothic" panose="020B0502020202020204" pitchFamily="34" charset="0"/>
                          <a:ea typeface="Calibri" panose="020F0502020204030204" pitchFamily="34" charset="0"/>
                          <a:cs typeface="Calibri" panose="020F0502020204030204" pitchFamily="34" charset="0"/>
                        </a:rPr>
                        <a:t>Market Penetration in New Regions</a:t>
                      </a:r>
                      <a:br>
                        <a:rPr lang="en-US" sz="1000">
                          <a:solidFill>
                            <a:srgbClr val="000000"/>
                          </a:solidFill>
                          <a:effectLst/>
                          <a:highlight>
                            <a:srgbClr val="FFF0C1"/>
                          </a:highlight>
                          <a:latin typeface="Century Gothic" panose="020B0502020202020204" pitchFamily="34" charset="0"/>
                          <a:ea typeface="Calibri" panose="020F0502020204030204" pitchFamily="34" charset="0"/>
                          <a:cs typeface="Calibri" panose="020F0502020204030204" pitchFamily="34" charset="0"/>
                        </a:rPr>
                      </a:br>
                      <a:r>
                        <a:rPr lang="en-US" sz="1000">
                          <a:solidFill>
                            <a:srgbClr val="000000"/>
                          </a:solidFill>
                          <a:effectLst/>
                          <a:highlight>
                            <a:srgbClr val="FFF0C1"/>
                          </a:highlight>
                          <a:latin typeface="Century Gothic" panose="020B0502020202020204" pitchFamily="34" charset="0"/>
                          <a:ea typeface="Calibri" panose="020F0502020204030204" pitchFamily="34" charset="0"/>
                          <a:cs typeface="Calibri" panose="020F0502020204030204" pitchFamily="34" charset="0"/>
                        </a:rPr>
                        <a:t>Establishing market presence in new geographical areas presents challenges.</a:t>
                      </a:r>
                      <a:endParaRPr lang="en-US" sz="1050">
                        <a:effectLst/>
                        <a:highlight>
                          <a:srgbClr val="FFF0C1"/>
                        </a:highlight>
                        <a:latin typeface="Century Gothic" panose="020B0502020202020204" pitchFamily="34" charset="0"/>
                        <a:ea typeface="Calibri" panose="020F0502020204030204" pitchFamily="34" charset="0"/>
                        <a:cs typeface="Times New Roman" panose="02020603050405020304" pitchFamily="18" charset="0"/>
                      </a:endParaRPr>
                    </a:p>
                  </a:txBody>
                  <a:tcPr marL="108032" marR="7202" marT="7202"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solidFill>
                      <a:srgbClr val="FFF0C1"/>
                    </a:solidFill>
                  </a:tcPr>
                </a:tc>
                <a:tc>
                  <a:txBody>
                    <a:bodyPr/>
                    <a:lstStyle/>
                    <a:p>
                      <a:pPr marL="0" marR="0">
                        <a:lnSpc>
                          <a:spcPct val="107000"/>
                        </a:lnSpc>
                        <a:spcBef>
                          <a:spcPts val="0"/>
                        </a:spcBef>
                        <a:spcAft>
                          <a:spcPts val="0"/>
                        </a:spcAft>
                      </a:pPr>
                      <a:r>
                        <a:rPr lang="en-US" sz="1050">
                          <a:solidFill>
                            <a:srgbClr val="000000"/>
                          </a:solidFill>
                          <a:effectLst/>
                          <a:highlight>
                            <a:srgbClr val="BAE1F4"/>
                          </a:highlight>
                          <a:latin typeface="Century Gothic" panose="020B0502020202020204" pitchFamily="34" charset="0"/>
                          <a:ea typeface="Calibri" panose="020F0502020204030204" pitchFamily="34" charset="0"/>
                          <a:cs typeface="Calibri" panose="020F0502020204030204" pitchFamily="34" charset="0"/>
                        </a:rPr>
                        <a:t>Regional Sales Manager</a:t>
                      </a:r>
                      <a:endParaRPr lang="en-US" sz="1050">
                        <a:effectLst/>
                        <a:highlight>
                          <a:srgbClr val="BAE1F4"/>
                        </a:highlight>
                        <a:latin typeface="Century Gothic" panose="020B0502020202020204" pitchFamily="34" charset="0"/>
                        <a:ea typeface="Calibri" panose="020F0502020204030204" pitchFamily="34" charset="0"/>
                        <a:cs typeface="Times New Roman" panose="02020603050405020304" pitchFamily="18" charset="0"/>
                      </a:endParaRPr>
                    </a:p>
                  </a:txBody>
                  <a:tcPr marL="108032" marR="7202" marT="7202"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solidFill>
                      <a:srgbClr val="BAE1F4"/>
                    </a:solidFill>
                  </a:tcPr>
                </a:tc>
                <a:tc>
                  <a:txBody>
                    <a:bodyPr/>
                    <a:lstStyle/>
                    <a:p>
                      <a:pPr marL="0" marR="0" algn="ctr">
                        <a:lnSpc>
                          <a:spcPct val="107000"/>
                        </a:lnSpc>
                        <a:spcBef>
                          <a:spcPts val="0"/>
                        </a:spcBef>
                        <a:spcAft>
                          <a:spcPts val="0"/>
                        </a:spcAft>
                      </a:pPr>
                      <a:r>
                        <a:rPr lang="en-US" sz="1050">
                          <a:solidFill>
                            <a:srgbClr val="000000"/>
                          </a:solidFill>
                          <a:effectLst/>
                          <a:highlight>
                            <a:srgbClr val="FBDDC9"/>
                          </a:highlight>
                          <a:latin typeface="Century Gothic" panose="020B0502020202020204" pitchFamily="34" charset="0"/>
                          <a:ea typeface="Calibri" panose="020F0502020204030204" pitchFamily="34" charset="0"/>
                          <a:cs typeface="Calibri" panose="020F0502020204030204" pitchFamily="34" charset="0"/>
                        </a:rPr>
                        <a:t>4</a:t>
                      </a:r>
                      <a:endParaRPr lang="en-US" sz="1050">
                        <a:effectLst/>
                        <a:highlight>
                          <a:srgbClr val="FBDDC9"/>
                        </a:highlight>
                        <a:latin typeface="Century Gothic" panose="020B0502020202020204" pitchFamily="34" charset="0"/>
                        <a:ea typeface="Calibri" panose="020F0502020204030204" pitchFamily="34" charset="0"/>
                        <a:cs typeface="Times New Roman" panose="02020603050405020304" pitchFamily="18" charset="0"/>
                      </a:endParaRPr>
                    </a:p>
                  </a:txBody>
                  <a:tcPr marL="7202" marR="7202" marT="7202"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solidFill>
                      <a:srgbClr val="FBDDC9"/>
                    </a:solidFill>
                  </a:tcPr>
                </a:tc>
                <a:tc>
                  <a:txBody>
                    <a:bodyPr/>
                    <a:lstStyle/>
                    <a:p>
                      <a:pPr marL="0" marR="0" algn="ctr">
                        <a:lnSpc>
                          <a:spcPct val="107000"/>
                        </a:lnSpc>
                        <a:spcBef>
                          <a:spcPts val="0"/>
                        </a:spcBef>
                        <a:spcAft>
                          <a:spcPts val="0"/>
                        </a:spcAft>
                      </a:pPr>
                      <a:r>
                        <a:rPr lang="en-US" sz="1050">
                          <a:solidFill>
                            <a:srgbClr val="000000"/>
                          </a:solidFill>
                          <a:effectLst/>
                          <a:highlight>
                            <a:srgbClr val="DCE5F4"/>
                          </a:highlight>
                          <a:latin typeface="Century Gothic" panose="020B0502020202020204" pitchFamily="34" charset="0"/>
                          <a:ea typeface="Calibri" panose="020F0502020204030204" pitchFamily="34" charset="0"/>
                          <a:cs typeface="Calibri" panose="020F0502020204030204" pitchFamily="34" charset="0"/>
                        </a:rPr>
                        <a:t>4</a:t>
                      </a:r>
                      <a:endParaRPr lang="en-US" sz="1050">
                        <a:effectLst/>
                        <a:highlight>
                          <a:srgbClr val="DCE5F4"/>
                        </a:highlight>
                        <a:latin typeface="Century Gothic" panose="020B0502020202020204" pitchFamily="34" charset="0"/>
                        <a:ea typeface="Calibri" panose="020F0502020204030204" pitchFamily="34" charset="0"/>
                        <a:cs typeface="Times New Roman" panose="02020603050405020304" pitchFamily="18" charset="0"/>
                      </a:endParaRPr>
                    </a:p>
                  </a:txBody>
                  <a:tcPr marL="7202" marR="7202" marT="7202"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solidFill>
                      <a:srgbClr val="DCE5F4"/>
                    </a:solidFill>
                  </a:tcPr>
                </a:tc>
                <a:tc>
                  <a:txBody>
                    <a:bodyPr/>
                    <a:lstStyle/>
                    <a:p>
                      <a:pPr marL="0" marR="0" algn="ctr">
                        <a:lnSpc>
                          <a:spcPct val="107000"/>
                        </a:lnSpc>
                        <a:spcBef>
                          <a:spcPts val="0"/>
                        </a:spcBef>
                        <a:spcAft>
                          <a:spcPts val="0"/>
                        </a:spcAft>
                      </a:pPr>
                      <a:r>
                        <a:rPr lang="en-US" sz="1600" b="1">
                          <a:solidFill>
                            <a:srgbClr val="000000"/>
                          </a:solidFill>
                          <a:effectLst/>
                          <a:highlight>
                            <a:srgbClr val="FFCDFF"/>
                          </a:highlight>
                          <a:latin typeface="Century Gothic" panose="020B0502020202020204" pitchFamily="34" charset="0"/>
                          <a:ea typeface="Calibri" panose="020F0502020204030204" pitchFamily="34" charset="0"/>
                          <a:cs typeface="Calibri" panose="020F0502020204030204" pitchFamily="34" charset="0"/>
                        </a:rPr>
                        <a:t>16</a:t>
                      </a:r>
                      <a:endParaRPr lang="en-US" sz="1050">
                        <a:effectLst/>
                        <a:highlight>
                          <a:srgbClr val="FFCDFF"/>
                        </a:highlight>
                        <a:latin typeface="Century Gothic" panose="020B0502020202020204" pitchFamily="34" charset="0"/>
                        <a:ea typeface="Calibri" panose="020F0502020204030204" pitchFamily="34" charset="0"/>
                        <a:cs typeface="Times New Roman" panose="02020603050405020304" pitchFamily="18" charset="0"/>
                      </a:endParaRPr>
                    </a:p>
                  </a:txBody>
                  <a:tcPr marL="7202" marR="7202" marT="7202"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solidFill>
                      <a:srgbClr val="FFCDFF"/>
                    </a:solidFill>
                  </a:tcPr>
                </a:tc>
                <a:tc>
                  <a:txBody>
                    <a:bodyPr/>
                    <a:lstStyle/>
                    <a:p>
                      <a:pPr marL="0" marR="0">
                        <a:lnSpc>
                          <a:spcPct val="107000"/>
                        </a:lnSpc>
                        <a:spcBef>
                          <a:spcPts val="0"/>
                        </a:spcBef>
                        <a:spcAft>
                          <a:spcPts val="0"/>
                        </a:spcAft>
                      </a:pPr>
                      <a:r>
                        <a:rPr lang="en-US" sz="1000" dirty="0">
                          <a:solidFill>
                            <a:srgbClr val="000000"/>
                          </a:solidFill>
                          <a:effectLst/>
                          <a:highlight>
                            <a:srgbClr val="C9E2B8"/>
                          </a:highlight>
                          <a:latin typeface="Century Gothic" panose="020B0502020202020204" pitchFamily="34" charset="0"/>
                          <a:ea typeface="Calibri" panose="020F0502020204030204" pitchFamily="34" charset="0"/>
                          <a:cs typeface="Calibri" panose="020F0502020204030204" pitchFamily="34" charset="0"/>
                        </a:rPr>
                        <a:t>Develop localized marketing strategies and partnerships to increase brand visibility and market penetration.</a:t>
                      </a:r>
                      <a:endParaRPr lang="en-US" sz="1050" dirty="0">
                        <a:effectLst/>
                        <a:highlight>
                          <a:srgbClr val="C9E2B8"/>
                        </a:highlight>
                        <a:latin typeface="Century Gothic" panose="020B0502020202020204" pitchFamily="34" charset="0"/>
                        <a:ea typeface="Calibri" panose="020F0502020204030204" pitchFamily="34" charset="0"/>
                        <a:cs typeface="Times New Roman" panose="02020603050405020304" pitchFamily="18" charset="0"/>
                      </a:endParaRPr>
                    </a:p>
                  </a:txBody>
                  <a:tcPr marL="108032" marR="7202" marT="7202" marB="0" anchor="ctr">
                    <a:lnL w="6350" cap="flat" cmpd="sng" algn="ctr">
                      <a:solidFill>
                        <a:srgbClr val="737373"/>
                      </a:solidFill>
                      <a:prstDash val="solid"/>
                      <a:round/>
                      <a:headEnd type="none" w="med" len="med"/>
                      <a:tailEnd type="none" w="med" len="med"/>
                    </a:lnL>
                    <a:lnR w="6350" cap="flat" cmpd="sng" algn="ctr">
                      <a:solidFill>
                        <a:srgbClr val="737373"/>
                      </a:solidFill>
                      <a:prstDash val="solid"/>
                      <a:round/>
                      <a:headEnd type="none" w="med" len="med"/>
                      <a:tailEnd type="none" w="med" len="med"/>
                    </a:lnR>
                    <a:lnT w="6350" cap="flat" cmpd="sng" algn="ctr">
                      <a:solidFill>
                        <a:srgbClr val="737373"/>
                      </a:solidFill>
                      <a:prstDash val="solid"/>
                      <a:round/>
                      <a:headEnd type="none" w="med" len="med"/>
                      <a:tailEnd type="none" w="med" len="med"/>
                    </a:lnT>
                    <a:lnB w="6350" cap="flat" cmpd="sng" algn="ctr">
                      <a:solidFill>
                        <a:srgbClr val="737373"/>
                      </a:solidFill>
                      <a:prstDash val="solid"/>
                      <a:round/>
                      <a:headEnd type="none" w="med" len="med"/>
                      <a:tailEnd type="none" w="med" len="med"/>
                    </a:lnB>
                    <a:solidFill>
                      <a:srgbClr val="C9E2B8"/>
                    </a:solidFill>
                  </a:tcPr>
                </a:tc>
                <a:extLst>
                  <a:ext uri="{0D108BD9-81ED-4DB2-BD59-A6C34878D82A}">
                    <a16:rowId xmlns:a16="http://schemas.microsoft.com/office/drawing/2014/main" val="2003324332"/>
                  </a:ext>
                </a:extLst>
              </a:tr>
            </a:tbl>
          </a:graphicData>
        </a:graphic>
      </p:graphicFrame>
      <p:pic>
        <p:nvPicPr>
          <p:cNvPr id="4102" name="Picture 7" descr="A black background with a black square&#10;&#10;Description automatically generated with medium confidence">
            <a:extLst>
              <a:ext uri="{FF2B5EF4-FFF2-40B4-BE49-F238E27FC236}">
                <a16:creationId xmlns:a16="http://schemas.microsoft.com/office/drawing/2014/main" id="{9B8883E5-C7DF-8485-7815-D0B9342E257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9667" y="796951"/>
            <a:ext cx="365125" cy="365125"/>
          </a:xfrm>
          <a:prstGeom prst="rect">
            <a:avLst/>
          </a:prstGeom>
          <a:noFill/>
          <a:extLst>
            <a:ext uri="{909E8E84-426E-40DD-AFC4-6F175D3DCCD1}">
              <a14:hiddenFill xmlns:a14="http://schemas.microsoft.com/office/drawing/2010/main">
                <a:solidFill>
                  <a:srgbClr val="FFFFFF"/>
                </a:solidFill>
              </a14:hiddenFill>
            </a:ext>
          </a:extLst>
        </p:spPr>
      </p:pic>
      <p:pic>
        <p:nvPicPr>
          <p:cNvPr id="4101" name="Picture 8" descr="A black background with a black square&#10;&#10;Description automatically generated with medium confidence">
            <a:extLst>
              <a:ext uri="{FF2B5EF4-FFF2-40B4-BE49-F238E27FC236}">
                <a16:creationId xmlns:a16="http://schemas.microsoft.com/office/drawing/2014/main" id="{7F00F239-8D5C-57B0-FAC8-48F855906FB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0009" y="792213"/>
            <a:ext cx="365125" cy="365125"/>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9" descr="A black background with a black square&#10;&#10;Description automatically generated with medium confidence">
            <a:extLst>
              <a:ext uri="{FF2B5EF4-FFF2-40B4-BE49-F238E27FC236}">
                <a16:creationId xmlns:a16="http://schemas.microsoft.com/office/drawing/2014/main" id="{1C2CA840-230A-4F36-9E5C-EFE17F46C3E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90383" y="792213"/>
            <a:ext cx="365125" cy="365125"/>
          </a:xfrm>
          <a:prstGeom prst="rect">
            <a:avLst/>
          </a:prstGeom>
          <a:noFill/>
          <a:extLst>
            <a:ext uri="{909E8E84-426E-40DD-AFC4-6F175D3DCCD1}">
              <a14:hiddenFill xmlns:a14="http://schemas.microsoft.com/office/drawing/2010/main">
                <a:solidFill>
                  <a:srgbClr val="FFFFFF"/>
                </a:solidFill>
              </a14:hiddenFill>
            </a:ext>
          </a:extLst>
        </p:spPr>
      </p:pic>
      <p:pic>
        <p:nvPicPr>
          <p:cNvPr id="4099" name="Picture 10" descr="A black background with a black square&#10;&#10;Description automatically generated with medium confidence">
            <a:extLst>
              <a:ext uri="{FF2B5EF4-FFF2-40B4-BE49-F238E27FC236}">
                <a16:creationId xmlns:a16="http://schemas.microsoft.com/office/drawing/2014/main" id="{FA9FFD17-6C68-BE27-099B-704C1301025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648990" y="797858"/>
            <a:ext cx="365125" cy="365125"/>
          </a:xfrm>
          <a:prstGeom prst="rect">
            <a:avLst/>
          </a:prstGeom>
          <a:noFill/>
          <a:extLst>
            <a:ext uri="{909E8E84-426E-40DD-AFC4-6F175D3DCCD1}">
              <a14:hiddenFill xmlns:a14="http://schemas.microsoft.com/office/drawing/2010/main">
                <a:solidFill>
                  <a:srgbClr val="FFFFFF"/>
                </a:solidFill>
              </a14:hiddenFill>
            </a:ext>
          </a:extLst>
        </p:spPr>
      </p:pic>
      <p:pic>
        <p:nvPicPr>
          <p:cNvPr id="4098" name="Picture 11" descr="A black background with a black square&#10;&#10;Description automatically generated with medium confidence">
            <a:extLst>
              <a:ext uri="{FF2B5EF4-FFF2-40B4-BE49-F238E27FC236}">
                <a16:creationId xmlns:a16="http://schemas.microsoft.com/office/drawing/2014/main" id="{7D27C617-8B64-DED8-A53D-295C825334A0}"/>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301467" y="796952"/>
            <a:ext cx="365125" cy="365125"/>
          </a:xfrm>
          <a:prstGeom prst="rect">
            <a:avLst/>
          </a:prstGeom>
          <a:noFill/>
          <a:extLst>
            <a:ext uri="{909E8E84-426E-40DD-AFC4-6F175D3DCCD1}">
              <a14:hiddenFill xmlns:a14="http://schemas.microsoft.com/office/drawing/2010/main">
                <a:solidFill>
                  <a:srgbClr val="FFFFFF"/>
                </a:solidFill>
              </a14:hiddenFill>
            </a:ext>
          </a:extLst>
        </p:spPr>
      </p:pic>
      <p:pic>
        <p:nvPicPr>
          <p:cNvPr id="4097" name="Picture 12" descr="A black background with a black square&#10;&#10;Description automatically generated with medium confidence">
            <a:extLst>
              <a:ext uri="{FF2B5EF4-FFF2-40B4-BE49-F238E27FC236}">
                <a16:creationId xmlns:a16="http://schemas.microsoft.com/office/drawing/2014/main" id="{DB3C0604-1113-74C7-F04B-2CB564265242}"/>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423438" y="797405"/>
            <a:ext cx="365125" cy="365125"/>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237173C0-C8FD-7964-306E-FC918AF9F99F}"/>
              </a:ext>
            </a:extLst>
          </p:cNvPr>
          <p:cNvSpPr txBox="1"/>
          <p:nvPr/>
        </p:nvSpPr>
        <p:spPr>
          <a:xfrm>
            <a:off x="335561" y="172798"/>
            <a:ext cx="5984147" cy="584775"/>
          </a:xfrm>
          <a:prstGeom prst="rect">
            <a:avLst/>
          </a:prstGeom>
          <a:noFill/>
        </p:spPr>
        <p:txBody>
          <a:bodyPr wrap="square">
            <a:spAutoFit/>
          </a:bodyPr>
          <a:lstStyle/>
          <a:p>
            <a:pPr rtl="0">
              <a:spcBef>
                <a:spcPts val="0"/>
              </a:spcBef>
              <a:spcAft>
                <a:spcPts val="0"/>
              </a:spcAft>
            </a:pPr>
            <a:r>
              <a:rPr lang="fr-FR" sz="3200" b="1" dirty="0">
                <a:solidFill>
                  <a:srgbClr val="011033"/>
                </a:solidFill>
                <a:latin typeface="Century Gothic"/>
                <a:ea typeface="Century Gothic"/>
                <a:cs typeface="Century Gothic"/>
                <a:sym typeface="Century Gothic"/>
              </a:rPr>
              <a:t>Sales Escalation Matrix</a:t>
            </a:r>
            <a:endParaRPr lang="en-US" sz="3200" dirty="0"/>
          </a:p>
        </p:txBody>
      </p:sp>
    </p:spTree>
    <p:extLst>
      <p:ext uri="{BB962C8B-B14F-4D97-AF65-F5344CB8AC3E}">
        <p14:creationId xmlns:p14="http://schemas.microsoft.com/office/powerpoint/2010/main" val="22154946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152</TotalTime>
  <Words>449</Words>
  <Application>Microsoft Macintosh PowerPoint</Application>
  <PresentationFormat>Widescreen</PresentationFormat>
  <Paragraphs>51</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Aptos</vt:lpstr>
      <vt:lpstr>Aptos Display</vt:lpstr>
      <vt:lpstr>Arial</vt:lpstr>
      <vt:lpstr>Century Gothic</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Agustina Moschcovich</dc:creator>
  <cp:lastModifiedBy>Megan Herchold</cp:lastModifiedBy>
  <cp:revision>36</cp:revision>
  <dcterms:created xsi:type="dcterms:W3CDTF">2024-06-23T02:36:30Z</dcterms:created>
  <dcterms:modified xsi:type="dcterms:W3CDTF">2024-07-14T02:10:14Z</dcterms:modified>
</cp:coreProperties>
</file>