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97" r:id="rId2"/>
    <p:sldId id="299" r:id="rId3"/>
    <p:sldId id="300" r:id="rId4"/>
    <p:sldId id="301"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7A3DF"/>
    <a:srgbClr val="EF8B47"/>
    <a:srgbClr val="8EA9DB"/>
    <a:srgbClr val="32A5DE"/>
    <a:srgbClr val="0099FF"/>
    <a:srgbClr val="F9DC7C"/>
    <a:srgbClr val="F2A16A"/>
    <a:srgbClr val="68BCE6"/>
    <a:srgbClr val="FFD757"/>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83" autoAdjust="0"/>
    <p:restoredTop sz="94684"/>
  </p:normalViewPr>
  <p:slideViewPr>
    <p:cSldViewPr snapToGrid="0">
      <p:cViewPr varScale="1">
        <p:scale>
          <a:sx n="106" d="100"/>
          <a:sy n="106" d="100"/>
        </p:scale>
        <p:origin x="96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B7025-4018-49F6-B050-59D8F10E5030}" type="datetimeFigureOut">
              <a:rPr lang="en-US" smtClean="0"/>
              <a:t>7/13/24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2D7A5B-DC59-4C1D-AF2E-A7C5BA8F20FA}" type="slidenum">
              <a:rPr lang="en-US" smtClean="0"/>
              <a:t>‹#›</a:t>
            </a:fld>
            <a:endParaRPr lang="en-US"/>
          </a:p>
        </p:txBody>
      </p:sp>
    </p:spTree>
    <p:extLst>
      <p:ext uri="{BB962C8B-B14F-4D97-AF65-F5344CB8AC3E}">
        <p14:creationId xmlns:p14="http://schemas.microsoft.com/office/powerpoint/2010/main" val="2221807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e79d9e627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e79d9e627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g2e79d9e6279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2D7A6-44BD-D6A9-D55B-B5901B834D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5EAD59-4519-9FCD-B39C-187D6AF6CC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45110F-1EE8-124F-A9B0-C87D86F1FD6D}"/>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0B96A349-B1E8-D267-6F22-19AF2686F9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687765-B180-2FE9-4959-9717F81A64DA}"/>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040682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15B4A-238F-7DD8-9008-AB9E737DB57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F576227-3CFA-4CA4-E90F-BF7EC30C3B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3508E3-78C3-C128-5BA1-63F00AD3338E}"/>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64D50FDA-1150-F2CE-9570-6EF3DDB12C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5CA881-1EB5-113B-5564-24D96B2D0A50}"/>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932678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FBD56C-1158-1330-B18E-6E5EED108E8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49280F-F22F-0D38-7A1D-6D533F0E18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D0EB41-FA28-65C0-8FD6-5B045AC78F1A}"/>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76471C96-E78C-66B3-424A-429615C8AC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DEF0FB-652D-7D13-E3CB-41FA05FF1AF0}"/>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504756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FE4CC-91D0-23BE-B341-CA0BA8C770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D5B640-BF25-831C-AE6B-24BA33A6A6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987CAB-9CCC-5073-D260-F74FD1200D33}"/>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5FF03CE5-66C8-0F37-1BCB-F677542200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24C3CE-901D-6506-12C6-9D227C707A55}"/>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03840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6967A-2B7E-27F7-6FB6-E756E73A206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E7B5F3-2EE0-4C03-65BD-59779E53CDC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3982A7-A780-B568-1E19-9C4DFDA9E8C9}"/>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5597BE06-C164-E462-E7FC-A8BA391001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D636C-24C4-E3CA-3320-0A9F4557A471}"/>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84225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FAAD2-37BE-F9CB-214B-B412C76050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000116-014B-6263-F4E2-630EC65454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17B0F2D-8A14-0F9F-E979-657904083B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7659D1-E8B8-6D3F-08B6-0AB093D6DC8F}"/>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1E9807FD-E0AF-8961-F864-B6CB93E645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6493FB-0F2C-2AEC-3F0F-DCDC849605E1}"/>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228679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0BB92-0B4A-4459-2307-CB85CDEEAF6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ACAD220-A626-4AD7-EEDB-7297C0A2F8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3054B2-E284-C60C-CFFF-435AAD9F8F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457D66-B664-9076-336E-597882CE98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4BD92D0-1AD4-036D-7E6D-5D9C585250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A2BDA72-8887-E2A7-D70F-A3B84CBCF264}"/>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8" name="Footer Placeholder 7">
            <a:extLst>
              <a:ext uri="{FF2B5EF4-FFF2-40B4-BE49-F238E27FC236}">
                <a16:creationId xmlns:a16="http://schemas.microsoft.com/office/drawing/2014/main" id="{EBC463FF-63FE-411E-820E-90AFA9D48AB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DC1345-2487-8CD8-C7BE-750607621782}"/>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606346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FC71C-ECDC-4E0B-035B-14BA1FB764D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65225A-A95D-E532-DD6F-7D5B67EC3AE3}"/>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4" name="Footer Placeholder 3">
            <a:extLst>
              <a:ext uri="{FF2B5EF4-FFF2-40B4-BE49-F238E27FC236}">
                <a16:creationId xmlns:a16="http://schemas.microsoft.com/office/drawing/2014/main" id="{930F1EB7-DD64-A56E-D65C-08AFA0830C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E8B374C-8FB3-3858-EBF8-26A22DFBF9B9}"/>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3563237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35E991-EAE9-63A9-9D01-8633888FD980}"/>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3" name="Footer Placeholder 2">
            <a:extLst>
              <a:ext uri="{FF2B5EF4-FFF2-40B4-BE49-F238E27FC236}">
                <a16:creationId xmlns:a16="http://schemas.microsoft.com/office/drawing/2014/main" id="{39E2FA4C-0A8A-81D2-F176-2209C7E869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4C79BB-39F1-DC4B-DF1C-895B06489BF9}"/>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626703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3FC58-C7CB-DA18-8EAC-E77CDAB6AD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D351F3F-B32E-02F1-F395-AB64EB6247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ECF226-9817-20FB-7E62-461AE41CB9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A8364A-C3DD-B9FA-29B2-FB6F3FAD6430}"/>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E66BB917-862C-00A6-5DB4-ABC4386F59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9BDBA3-CA6A-25EE-42A7-EC7044ED101E}"/>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2181895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980A4-EF5C-C09F-705A-FE0586E3BE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29B3D25-C201-26FE-B4D5-FC2B1298EC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283C74-C571-FF1D-5151-36B2443F71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4B2BDC-2992-C7BD-6C63-8AC200524A36}"/>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E485DD9E-76CC-CB4D-D27E-67EEA3FA96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FF54F1-71B6-6AF2-65B4-ABB249D696BF}"/>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523304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AA5F9E-D0E2-06E6-5BBA-ED33E5B158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CE71F33-6D35-FF6F-AB7C-4E8EB9880D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EABCB7-21D8-9DAF-B59B-25D902AE28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696C322A-E287-F097-A6D5-EFB9616E0A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0C23976-799C-A377-4815-94AB941CAB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803649-8F28-4ADE-8A7F-AF0847E9D09B}" type="slidenum">
              <a:rPr lang="en-US" smtClean="0"/>
              <a:t>‹#›</a:t>
            </a:fld>
            <a:endParaRPr lang="en-US"/>
          </a:p>
        </p:txBody>
      </p:sp>
    </p:spTree>
    <p:extLst>
      <p:ext uri="{BB962C8B-B14F-4D97-AF65-F5344CB8AC3E}">
        <p14:creationId xmlns:p14="http://schemas.microsoft.com/office/powerpoint/2010/main" val="4216301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www.smartsheet.com/try-it?trp=12107&amp;utm_source=template-powerpoint&amp;utm_medium=content&amp;utm_campaign=Sample+Simple+Escalation+Matrix-powerpoint-12107&amp;lpa=Sample+Simple+Escalation+Matrix+powerpoint+12107" TargetMode="Externa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svg"/><Relationship Id="rId7" Type="http://schemas.openxmlformats.org/officeDocument/2006/relationships/image" Target="../media/image11.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15.svg"/><Relationship Id="rId5" Type="http://schemas.openxmlformats.org/officeDocument/2006/relationships/image" Target="../media/image9.sv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31000">
              <a:schemeClr val="accent3">
                <a:lumMod val="20000"/>
                <a:lumOff val="80000"/>
              </a:schemeClr>
            </a:gs>
            <a:gs pos="88000">
              <a:schemeClr val="bg1">
                <a:lumMod val="65000"/>
              </a:schemeClr>
            </a:gs>
          </a:gsLst>
          <a:path path="circle">
            <a:fillToRect t="100000" r="100000"/>
          </a:path>
          <a:tileRect l="-100000" b="-100000"/>
        </a:gradFill>
        <a:effectLst/>
      </p:bgPr>
    </p:bg>
    <p:spTree>
      <p:nvGrpSpPr>
        <p:cNvPr id="1" name="Shape 88"/>
        <p:cNvGrpSpPr/>
        <p:nvPr/>
      </p:nvGrpSpPr>
      <p:grpSpPr>
        <a:xfrm>
          <a:off x="0" y="0"/>
          <a:ext cx="0" cy="0"/>
          <a:chOff x="0" y="0"/>
          <a:chExt cx="0" cy="0"/>
        </a:xfrm>
      </p:grpSpPr>
      <p:sp>
        <p:nvSpPr>
          <p:cNvPr id="2" name="TextBox 1">
            <a:extLst>
              <a:ext uri="{FF2B5EF4-FFF2-40B4-BE49-F238E27FC236}">
                <a16:creationId xmlns:a16="http://schemas.microsoft.com/office/drawing/2014/main" id="{EDC4AD65-1A1A-5D38-30AC-4EF78B2D8807}"/>
              </a:ext>
            </a:extLst>
          </p:cNvPr>
          <p:cNvSpPr txBox="1"/>
          <p:nvPr/>
        </p:nvSpPr>
        <p:spPr>
          <a:xfrm>
            <a:off x="361544" y="1596083"/>
            <a:ext cx="4145142" cy="4631396"/>
          </a:xfrm>
          <a:prstGeom prst="rect">
            <a:avLst/>
          </a:prstGeom>
          <a:noFill/>
        </p:spPr>
        <p:txBody>
          <a:bodyPr wrap="square" rtlCol="0">
            <a:spAutoFit/>
          </a:bodyPr>
          <a:lstStyle/>
          <a:p>
            <a:pPr algn="l" rtl="0">
              <a:lnSpc>
                <a:spcPct val="150000"/>
              </a:lnSpc>
              <a:spcBef>
                <a:spcPts val="0"/>
              </a:spcBef>
              <a:spcAft>
                <a:spcPts val="1200"/>
              </a:spcAft>
            </a:pPr>
            <a:r>
              <a:rPr lang="en-US" sz="1600" b="1" i="0" u="none" strike="noStrike" dirty="0">
                <a:solidFill>
                  <a:srgbClr val="000000"/>
                </a:solidFill>
                <a:effectLst/>
                <a:latin typeface="Century Gothic" panose="020B0502020202020204" pitchFamily="34" charset="0"/>
              </a:rPr>
              <a:t>When To Use This Template: </a:t>
            </a:r>
            <a:br>
              <a:rPr lang="en-US" sz="1600" b="1" i="0" u="none" strike="noStrike" dirty="0">
                <a:solidFill>
                  <a:srgbClr val="000000"/>
                </a:solidFill>
                <a:effectLst/>
                <a:latin typeface="Century Gothic" panose="020B0502020202020204" pitchFamily="34" charset="0"/>
              </a:rPr>
            </a:br>
            <a:r>
              <a:rPr lang="en-US" sz="1600" dirty="0">
                <a:solidFill>
                  <a:srgbClr val="000000"/>
                </a:solidFill>
                <a:latin typeface="Century Gothic" panose="020B0502020202020204" pitchFamily="34" charset="0"/>
              </a:rPr>
              <a:t>Use this template for straightforward, small-scale projects when you need to document a clear escalation path that is easy to follow.</a:t>
            </a:r>
          </a:p>
          <a:p>
            <a:pPr algn="l" rtl="0">
              <a:lnSpc>
                <a:spcPct val="150000"/>
              </a:lnSpc>
              <a:spcBef>
                <a:spcPts val="0"/>
              </a:spcBef>
              <a:spcAft>
                <a:spcPts val="1200"/>
              </a:spcAft>
            </a:pPr>
            <a:r>
              <a:rPr lang="en-US" sz="1600" b="1" i="0" u="none" strike="noStrike" dirty="0">
                <a:solidFill>
                  <a:srgbClr val="000000"/>
                </a:solidFill>
                <a:effectLst/>
                <a:latin typeface="Century Gothic" panose="020B0502020202020204" pitchFamily="34" charset="0"/>
              </a:rPr>
              <a:t>Notable Templates Features: </a:t>
            </a:r>
            <a:br>
              <a:rPr lang="en-US" sz="1600" b="1" i="0" u="none" strike="noStrike" dirty="0">
                <a:solidFill>
                  <a:srgbClr val="000000"/>
                </a:solidFill>
                <a:effectLst/>
                <a:latin typeface="Century Gothic" panose="020B0502020202020204" pitchFamily="34" charset="0"/>
              </a:rPr>
            </a:br>
            <a:r>
              <a:rPr lang="en-US" sz="1600" i="0" u="none" strike="noStrike" dirty="0">
                <a:solidFill>
                  <a:srgbClr val="000000"/>
                </a:solidFill>
                <a:effectLst/>
                <a:latin typeface="Century Gothic" panose="020B0502020202020204" pitchFamily="34" charset="0"/>
              </a:rPr>
              <a:t>This template includes space for you to document the severity level of each project or individual issue (e.g., Critical, Urgent, Important, or Normal). You can also use this template to document the phase and specific escalation workflow.</a:t>
            </a:r>
          </a:p>
        </p:txBody>
      </p:sp>
      <p:pic>
        <p:nvPicPr>
          <p:cNvPr id="90" name="Google Shape;90;p13">
            <a:hlinkClick r:id="rId3"/>
          </p:cNvPr>
          <p:cNvPicPr preferRelativeResize="0"/>
          <p:nvPr/>
        </p:nvPicPr>
        <p:blipFill>
          <a:blip r:embed="rId4">
            <a:alphaModFix/>
          </a:blip>
          <a:stretch>
            <a:fillRect/>
          </a:stretch>
        </p:blipFill>
        <p:spPr>
          <a:xfrm>
            <a:off x="7969937" y="362206"/>
            <a:ext cx="3744624" cy="744775"/>
          </a:xfrm>
          <a:prstGeom prst="rect">
            <a:avLst/>
          </a:prstGeom>
          <a:noFill/>
          <a:ln>
            <a:noFill/>
          </a:ln>
        </p:spPr>
      </p:pic>
      <p:sp>
        <p:nvSpPr>
          <p:cNvPr id="91" name="Google Shape;91;p13"/>
          <p:cNvSpPr txBox="1"/>
          <p:nvPr/>
        </p:nvSpPr>
        <p:spPr>
          <a:xfrm>
            <a:off x="361543" y="343967"/>
            <a:ext cx="6978823" cy="1169521"/>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FR" sz="3200" b="1" dirty="0">
                <a:solidFill>
                  <a:srgbClr val="011033"/>
                </a:solidFill>
                <a:latin typeface="Century Gothic"/>
                <a:ea typeface="Century Gothic"/>
                <a:cs typeface="Century Gothic"/>
                <a:sym typeface="Century Gothic"/>
              </a:rPr>
              <a:t>Simple Escalation Matrix Template Example</a:t>
            </a:r>
            <a:endParaRPr sz="3200" b="1" dirty="0">
              <a:solidFill>
                <a:srgbClr val="011033"/>
              </a:solidFill>
              <a:latin typeface="Century Gothic"/>
              <a:ea typeface="Century Gothic"/>
              <a:cs typeface="Century Gothic"/>
              <a:sym typeface="Century Gothic"/>
            </a:endParaRPr>
          </a:p>
        </p:txBody>
      </p:sp>
      <p:pic>
        <p:nvPicPr>
          <p:cNvPr id="4" name="Picture 3">
            <a:extLst>
              <a:ext uri="{FF2B5EF4-FFF2-40B4-BE49-F238E27FC236}">
                <a16:creationId xmlns:a16="http://schemas.microsoft.com/office/drawing/2014/main" id="{90E9DC94-2D20-13A9-EA36-68B14BBB2147}"/>
              </a:ext>
            </a:extLst>
          </p:cNvPr>
          <p:cNvPicPr>
            <a:picLocks noChangeAspect="1"/>
          </p:cNvPicPr>
          <p:nvPr/>
        </p:nvPicPr>
        <p:blipFill>
          <a:blip r:embed="rId5"/>
          <a:stretch>
            <a:fillRect/>
          </a:stretch>
        </p:blipFill>
        <p:spPr>
          <a:xfrm>
            <a:off x="6083300" y="3422650"/>
            <a:ext cx="25400" cy="12700"/>
          </a:xfrm>
          <a:prstGeom prst="rect">
            <a:avLst/>
          </a:prstGeom>
        </p:spPr>
      </p:pic>
      <p:pic>
        <p:nvPicPr>
          <p:cNvPr id="11" name="Picture 10" descr="A chart with colorful squares&#10;&#10;Description automatically generated with medium confidence">
            <a:extLst>
              <a:ext uri="{FF2B5EF4-FFF2-40B4-BE49-F238E27FC236}">
                <a16:creationId xmlns:a16="http://schemas.microsoft.com/office/drawing/2014/main" id="{924A215D-E0AE-5C05-A858-9ADF0166A4E6}"/>
              </a:ext>
            </a:extLst>
          </p:cNvPr>
          <p:cNvPicPr>
            <a:picLocks noChangeAspect="1"/>
          </p:cNvPicPr>
          <p:nvPr/>
        </p:nvPicPr>
        <p:blipFill rotWithShape="1">
          <a:blip r:embed="rId6">
            <a:extLst>
              <a:ext uri="{28A0092B-C50C-407E-A947-70E740481C1C}">
                <a14:useLocalDpi xmlns:a14="http://schemas.microsoft.com/office/drawing/2010/main" val="0"/>
              </a:ext>
            </a:extLst>
          </a:blip>
          <a:srcRect l="2813" t="13670" r="13196" b="1534"/>
          <a:stretch/>
        </p:blipFill>
        <p:spPr>
          <a:xfrm>
            <a:off x="4755210" y="1371919"/>
            <a:ext cx="5170312" cy="2936772"/>
          </a:xfrm>
          <a:prstGeom prst="rect">
            <a:avLst/>
          </a:prstGeom>
          <a:effectLst>
            <a:outerShdw blurRad="98928" dir="2700000" sx="101000" sy="101000" algn="tl" rotWithShape="0">
              <a:prstClr val="black">
                <a:alpha val="40000"/>
              </a:prstClr>
            </a:outerShdw>
          </a:effectLst>
        </p:spPr>
      </p:pic>
      <p:pic>
        <p:nvPicPr>
          <p:cNvPr id="9" name="Picture 8" descr="A table of a diagram&#10;&#10;Description automatically generated with medium confidence">
            <a:extLst>
              <a:ext uri="{FF2B5EF4-FFF2-40B4-BE49-F238E27FC236}">
                <a16:creationId xmlns:a16="http://schemas.microsoft.com/office/drawing/2014/main" id="{5DCA004A-7A8B-038C-F80F-F0EBD5B48B25}"/>
              </a:ext>
            </a:extLst>
          </p:cNvPr>
          <p:cNvPicPr>
            <a:picLocks noChangeAspect="1"/>
          </p:cNvPicPr>
          <p:nvPr/>
        </p:nvPicPr>
        <p:blipFill rotWithShape="1">
          <a:blip r:embed="rId7">
            <a:extLst>
              <a:ext uri="{28A0092B-C50C-407E-A947-70E740481C1C}">
                <a14:useLocalDpi xmlns:a14="http://schemas.microsoft.com/office/drawing/2010/main" val="0"/>
              </a:ext>
            </a:extLst>
          </a:blip>
          <a:srcRect l="970" t="14010" r="1039" b="9162"/>
          <a:stretch/>
        </p:blipFill>
        <p:spPr>
          <a:xfrm>
            <a:off x="6010322" y="2652247"/>
            <a:ext cx="6032031" cy="2667851"/>
          </a:xfrm>
          <a:prstGeom prst="rect">
            <a:avLst/>
          </a:prstGeom>
          <a:effectLst>
            <a:outerShdw blurRad="98928" dir="2700000" sx="101000" sy="101000" algn="tl" rotWithShape="0">
              <a:prstClr val="black">
                <a:alpha val="40000"/>
              </a:prstClr>
            </a:outerShdw>
          </a:effectLst>
        </p:spPr>
      </p:pic>
      <p:pic>
        <p:nvPicPr>
          <p:cNvPr id="7" name="Picture 6" descr="A diagram of a company&#10;&#10;Description automatically generated">
            <a:extLst>
              <a:ext uri="{FF2B5EF4-FFF2-40B4-BE49-F238E27FC236}">
                <a16:creationId xmlns:a16="http://schemas.microsoft.com/office/drawing/2014/main" id="{F38075E8-B210-4E10-20FA-348FDD29ED73}"/>
              </a:ext>
            </a:extLst>
          </p:cNvPr>
          <p:cNvPicPr>
            <a:picLocks noChangeAspect="1"/>
          </p:cNvPicPr>
          <p:nvPr/>
        </p:nvPicPr>
        <p:blipFill rotWithShape="1">
          <a:blip r:embed="rId8">
            <a:extLst>
              <a:ext uri="{28A0092B-C50C-407E-A947-70E740481C1C}">
                <a14:useLocalDpi xmlns:a14="http://schemas.microsoft.com/office/drawing/2010/main" val="0"/>
              </a:ext>
            </a:extLst>
          </a:blip>
          <a:srcRect l="1359" t="16094" r="3023" b="6704"/>
          <a:stretch/>
        </p:blipFill>
        <p:spPr>
          <a:xfrm>
            <a:off x="5504396" y="3979064"/>
            <a:ext cx="5886077" cy="2673809"/>
          </a:xfrm>
          <a:prstGeom prst="rect">
            <a:avLst/>
          </a:prstGeom>
          <a:effectLst>
            <a:outerShdw blurRad="98928" dir="2700000" sx="101000" sy="101000" algn="tl"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37173C0-C8FD-7964-306E-FC918AF9F99F}"/>
              </a:ext>
            </a:extLst>
          </p:cNvPr>
          <p:cNvSpPr txBox="1"/>
          <p:nvPr/>
        </p:nvSpPr>
        <p:spPr>
          <a:xfrm>
            <a:off x="335561" y="172798"/>
            <a:ext cx="6887360" cy="523220"/>
          </a:xfrm>
          <a:prstGeom prst="rect">
            <a:avLst/>
          </a:prstGeom>
          <a:noFill/>
        </p:spPr>
        <p:txBody>
          <a:bodyPr wrap="square">
            <a:spAutoFit/>
          </a:bodyPr>
          <a:lstStyle/>
          <a:p>
            <a:pPr rtl="0">
              <a:spcBef>
                <a:spcPts val="0"/>
              </a:spcBef>
              <a:spcAft>
                <a:spcPts val="0"/>
              </a:spcAft>
            </a:pPr>
            <a:r>
              <a:rPr lang="fr-FR" sz="2800" b="1" dirty="0">
                <a:solidFill>
                  <a:srgbClr val="011033"/>
                </a:solidFill>
                <a:latin typeface="Century Gothic"/>
                <a:ea typeface="Century Gothic"/>
                <a:cs typeface="Century Gothic"/>
                <a:sym typeface="Century Gothic"/>
              </a:rPr>
              <a:t>Simple Escalation Matrix Example</a:t>
            </a:r>
            <a:endParaRPr lang="en-US" sz="2800" dirty="0"/>
          </a:p>
        </p:txBody>
      </p:sp>
      <p:sp>
        <p:nvSpPr>
          <p:cNvPr id="3" name="TextBox 2">
            <a:extLst>
              <a:ext uri="{FF2B5EF4-FFF2-40B4-BE49-F238E27FC236}">
                <a16:creationId xmlns:a16="http://schemas.microsoft.com/office/drawing/2014/main" id="{F771D92A-7D23-60DC-B10B-337B332505F7}"/>
              </a:ext>
            </a:extLst>
          </p:cNvPr>
          <p:cNvSpPr txBox="1"/>
          <p:nvPr/>
        </p:nvSpPr>
        <p:spPr>
          <a:xfrm>
            <a:off x="335560" y="643117"/>
            <a:ext cx="8345301" cy="292388"/>
          </a:xfrm>
          <a:prstGeom prst="rect">
            <a:avLst/>
          </a:prstGeom>
          <a:noFill/>
        </p:spPr>
        <p:txBody>
          <a:bodyPr wrap="square">
            <a:spAutoFit/>
          </a:bodyPr>
          <a:lstStyle/>
          <a:p>
            <a:r>
              <a:rPr lang="en-US" sz="1300" b="0" i="0" u="none" strike="noStrike" dirty="0">
                <a:solidFill>
                  <a:srgbClr val="595959"/>
                </a:solidFill>
                <a:effectLst/>
                <a:highlight>
                  <a:srgbClr val="FFFFFF"/>
                </a:highlight>
                <a:latin typeface="Century Gothic" panose="020B0502020202020204" pitchFamily="34" charset="0"/>
              </a:rPr>
              <a:t>You can edit this text, customize it with your escalation process details, and change the font or style.</a:t>
            </a:r>
            <a:r>
              <a:rPr lang="en-US" sz="1300" dirty="0"/>
              <a:t> </a:t>
            </a:r>
          </a:p>
        </p:txBody>
      </p:sp>
      <p:graphicFrame>
        <p:nvGraphicFramePr>
          <p:cNvPr id="4" name="Table 3">
            <a:extLst>
              <a:ext uri="{FF2B5EF4-FFF2-40B4-BE49-F238E27FC236}">
                <a16:creationId xmlns:a16="http://schemas.microsoft.com/office/drawing/2014/main" id="{35CEE1F2-8CC9-7C01-36C2-3A0E2BF564B1}"/>
              </a:ext>
            </a:extLst>
          </p:cNvPr>
          <p:cNvGraphicFramePr>
            <a:graphicFrameLocks noGrp="1"/>
          </p:cNvGraphicFramePr>
          <p:nvPr>
            <p:extLst>
              <p:ext uri="{D42A27DB-BD31-4B8C-83A1-F6EECF244321}">
                <p14:modId xmlns:p14="http://schemas.microsoft.com/office/powerpoint/2010/main" val="3964242944"/>
              </p:ext>
            </p:extLst>
          </p:nvPr>
        </p:nvGraphicFramePr>
        <p:xfrm>
          <a:off x="1968091" y="1087150"/>
          <a:ext cx="8255815" cy="2490546"/>
        </p:xfrm>
        <a:graphic>
          <a:graphicData uri="http://schemas.openxmlformats.org/drawingml/2006/table">
            <a:tbl>
              <a:tblPr/>
              <a:tblGrid>
                <a:gridCol w="682203">
                  <a:extLst>
                    <a:ext uri="{9D8B030D-6E8A-4147-A177-3AD203B41FA5}">
                      <a16:colId xmlns:a16="http://schemas.microsoft.com/office/drawing/2014/main" val="2294429020"/>
                    </a:ext>
                  </a:extLst>
                </a:gridCol>
                <a:gridCol w="450948">
                  <a:extLst>
                    <a:ext uri="{9D8B030D-6E8A-4147-A177-3AD203B41FA5}">
                      <a16:colId xmlns:a16="http://schemas.microsoft.com/office/drawing/2014/main" val="1365030514"/>
                    </a:ext>
                  </a:extLst>
                </a:gridCol>
                <a:gridCol w="1780666">
                  <a:extLst>
                    <a:ext uri="{9D8B030D-6E8A-4147-A177-3AD203B41FA5}">
                      <a16:colId xmlns:a16="http://schemas.microsoft.com/office/drawing/2014/main" val="3498662468"/>
                    </a:ext>
                  </a:extLst>
                </a:gridCol>
                <a:gridCol w="1780666">
                  <a:extLst>
                    <a:ext uri="{9D8B030D-6E8A-4147-A177-3AD203B41FA5}">
                      <a16:colId xmlns:a16="http://schemas.microsoft.com/office/drawing/2014/main" val="3507590247"/>
                    </a:ext>
                  </a:extLst>
                </a:gridCol>
                <a:gridCol w="1780666">
                  <a:extLst>
                    <a:ext uri="{9D8B030D-6E8A-4147-A177-3AD203B41FA5}">
                      <a16:colId xmlns:a16="http://schemas.microsoft.com/office/drawing/2014/main" val="1570924643"/>
                    </a:ext>
                  </a:extLst>
                </a:gridCol>
                <a:gridCol w="1780666">
                  <a:extLst>
                    <a:ext uri="{9D8B030D-6E8A-4147-A177-3AD203B41FA5}">
                      <a16:colId xmlns:a16="http://schemas.microsoft.com/office/drawing/2014/main" val="3274667194"/>
                    </a:ext>
                  </a:extLst>
                </a:gridCol>
              </a:tblGrid>
              <a:tr h="435241">
                <a:tc>
                  <a:txBody>
                    <a:bodyPr/>
                    <a:lstStyle/>
                    <a:p>
                      <a:pPr algn="l" fontAlgn="ctr"/>
                      <a:endParaRPr lang="en-US" sz="1400" b="0" i="0" u="none" strike="noStrike">
                        <a:solidFill>
                          <a:srgbClr val="000000"/>
                        </a:solidFill>
                        <a:effectLst/>
                        <a:latin typeface="Century Gothic" panose="020B0502020202020204" pitchFamily="34" charset="0"/>
                      </a:endParaRPr>
                    </a:p>
                  </a:txBody>
                  <a:tcPr marL="95250" marR="6350" marT="6350" marB="0" anchor="ctr">
                    <a:lnL>
                      <a:noFill/>
                    </a:lnL>
                    <a:lnR>
                      <a:noFill/>
                    </a:lnR>
                    <a:lnT>
                      <a:noFill/>
                    </a:lnT>
                    <a:lnB>
                      <a:noFill/>
                    </a:lnB>
                    <a:noFill/>
                  </a:tcPr>
                </a:tc>
                <a:tc>
                  <a:txBody>
                    <a:bodyPr/>
                    <a:lstStyle/>
                    <a:p>
                      <a:pPr algn="l" fontAlgn="ctr"/>
                      <a:endParaRPr lang="en-US" sz="1400" b="0" i="0" u="none" strike="noStrike">
                        <a:solidFill>
                          <a:srgbClr val="000000"/>
                        </a:solidFill>
                        <a:effectLst/>
                        <a:latin typeface="Century Gothic" panose="020B0502020202020204" pitchFamily="34" charset="0"/>
                      </a:endParaRPr>
                    </a:p>
                  </a:txBody>
                  <a:tcPr marL="95250" marR="6350" marT="6350" marB="0" anchor="ctr">
                    <a:lnL>
                      <a:noFill/>
                    </a:lnL>
                    <a:lnR w="6350" cap="flat" cmpd="sng" algn="ctr">
                      <a:solidFill>
                        <a:srgbClr val="A6A6A6"/>
                      </a:solidFill>
                      <a:prstDash val="solid"/>
                      <a:round/>
                      <a:headEnd type="none" w="med" len="med"/>
                      <a:tailEnd type="none" w="med" len="med"/>
                    </a:lnR>
                    <a:lnT>
                      <a:noFill/>
                    </a:lnT>
                    <a:lnB>
                      <a:noFill/>
                    </a:lnB>
                    <a:noFill/>
                  </a:tcPr>
                </a:tc>
                <a:tc gridSpan="4">
                  <a:txBody>
                    <a:bodyPr/>
                    <a:lstStyle/>
                    <a:p>
                      <a:pPr algn="ctr" fontAlgn="ctr"/>
                      <a:r>
                        <a:rPr lang="en-US" sz="1400" b="0" i="0" u="none" strike="noStrike">
                          <a:solidFill>
                            <a:srgbClr val="000000"/>
                          </a:solidFill>
                          <a:effectLst/>
                          <a:latin typeface="Century Gothic" panose="020B0502020202020204" pitchFamily="34" charset="0"/>
                        </a:rPr>
                        <a:t>PROJECT STATE</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D0CECE"/>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93212785"/>
                  </a:ext>
                </a:extLst>
              </a:tr>
              <a:tr h="411061">
                <a:tc>
                  <a:txBody>
                    <a:bodyPr/>
                    <a:lstStyle/>
                    <a:p>
                      <a:pPr algn="l" fontAlgn="ctr"/>
                      <a:r>
                        <a:rPr lang="en-US" sz="1400" b="0" i="0" u="none" strike="noStrike">
                          <a:solidFill>
                            <a:srgbClr val="000000"/>
                          </a:solidFill>
                          <a:effectLst/>
                          <a:latin typeface="Century Gothic" panose="020B0502020202020204" pitchFamily="34" charset="0"/>
                        </a:rPr>
                        <a:t> </a:t>
                      </a:r>
                    </a:p>
                  </a:txBody>
                  <a:tcPr marL="95250" marR="6350" marT="6350" marB="0" anchor="ctr">
                    <a:lnL>
                      <a:noFill/>
                    </a:lnL>
                    <a:lnR>
                      <a:noFill/>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ctr"/>
                      <a:r>
                        <a:rPr lang="en-US" sz="1400" b="0" i="0" u="none" strike="noStrike">
                          <a:solidFill>
                            <a:srgbClr val="000000"/>
                          </a:solidFill>
                          <a:effectLst/>
                          <a:latin typeface="Century Gothic" panose="020B0502020202020204" pitchFamily="34" charset="0"/>
                        </a:rPr>
                        <a:t> </a:t>
                      </a:r>
                    </a:p>
                  </a:txBody>
                  <a:tcPr marL="95250" marR="6350" marT="6350" marB="0" anchor="ctr">
                    <a:lnL>
                      <a:noFill/>
                    </a:lnL>
                    <a:lnR w="6350" cap="flat" cmpd="sng" algn="ctr">
                      <a:solidFill>
                        <a:srgbClr val="A6A6A6"/>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ctr" fontAlgn="ctr"/>
                      <a:r>
                        <a:rPr lang="en-US" sz="1400" b="0" i="0" u="none" strike="noStrike">
                          <a:solidFill>
                            <a:srgbClr val="000000"/>
                          </a:solidFill>
                          <a:effectLst/>
                          <a:latin typeface="Century Gothic" panose="020B0502020202020204" pitchFamily="34" charset="0"/>
                        </a:rPr>
                        <a:t>S1</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FFFFF"/>
                    </a:solidFill>
                  </a:tcPr>
                </a:tc>
                <a:tc>
                  <a:txBody>
                    <a:bodyPr/>
                    <a:lstStyle/>
                    <a:p>
                      <a:pPr algn="ctr" fontAlgn="ctr"/>
                      <a:r>
                        <a:rPr lang="en-US" sz="1400" b="0" i="0" u="none" strike="noStrike">
                          <a:solidFill>
                            <a:srgbClr val="000000"/>
                          </a:solidFill>
                          <a:effectLst/>
                          <a:latin typeface="Century Gothic" panose="020B0502020202020204" pitchFamily="34" charset="0"/>
                        </a:rPr>
                        <a:t>S2</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FFFFF"/>
                    </a:solidFill>
                  </a:tcPr>
                </a:tc>
                <a:tc>
                  <a:txBody>
                    <a:bodyPr/>
                    <a:lstStyle/>
                    <a:p>
                      <a:pPr algn="ctr" fontAlgn="ctr"/>
                      <a:r>
                        <a:rPr lang="en-US" sz="1400" b="0" i="0" u="none" strike="noStrike">
                          <a:solidFill>
                            <a:srgbClr val="000000"/>
                          </a:solidFill>
                          <a:effectLst/>
                          <a:latin typeface="Century Gothic" panose="020B0502020202020204" pitchFamily="34" charset="0"/>
                        </a:rPr>
                        <a:t>S3</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FFFFF"/>
                    </a:solidFill>
                  </a:tcPr>
                </a:tc>
                <a:tc>
                  <a:txBody>
                    <a:bodyPr/>
                    <a:lstStyle/>
                    <a:p>
                      <a:pPr algn="ctr" fontAlgn="ctr"/>
                      <a:r>
                        <a:rPr lang="en-US" sz="1400" b="0" i="0" u="none" strike="noStrike">
                          <a:solidFill>
                            <a:srgbClr val="000000"/>
                          </a:solidFill>
                          <a:effectLst/>
                          <a:latin typeface="Century Gothic" panose="020B0502020202020204" pitchFamily="34" charset="0"/>
                        </a:rPr>
                        <a:t>S4</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FFFFF"/>
                    </a:solidFill>
                  </a:tcPr>
                </a:tc>
                <a:extLst>
                  <a:ext uri="{0D108BD9-81ED-4DB2-BD59-A6C34878D82A}">
                    <a16:rowId xmlns:a16="http://schemas.microsoft.com/office/drawing/2014/main" val="3172544098"/>
                  </a:ext>
                </a:extLst>
              </a:tr>
              <a:tr h="411061">
                <a:tc rowSpan="4">
                  <a:txBody>
                    <a:bodyPr/>
                    <a:lstStyle/>
                    <a:p>
                      <a:pPr algn="ctr" fontAlgn="ctr"/>
                      <a:r>
                        <a:rPr lang="en-US" sz="1400" b="0" i="0" u="none" strike="noStrike">
                          <a:solidFill>
                            <a:srgbClr val="000000"/>
                          </a:solidFill>
                          <a:effectLst/>
                          <a:latin typeface="Century Gothic" panose="020B0502020202020204" pitchFamily="34" charset="0"/>
                        </a:rPr>
                        <a:t>PHASES</a:t>
                      </a:r>
                    </a:p>
                  </a:txBody>
                  <a:tcPr marL="6350" marR="6350" marT="6350" marB="0" vert="vert27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D0CECE"/>
                    </a:solidFill>
                  </a:tcPr>
                </a:tc>
                <a:tc>
                  <a:txBody>
                    <a:bodyPr/>
                    <a:lstStyle/>
                    <a:p>
                      <a:pPr algn="ctr" fontAlgn="ctr"/>
                      <a:r>
                        <a:rPr lang="en-US" sz="1400" b="0" i="0" u="none" strike="noStrike">
                          <a:solidFill>
                            <a:srgbClr val="000000"/>
                          </a:solidFill>
                          <a:effectLst/>
                          <a:latin typeface="Century Gothic" panose="020B0502020202020204" pitchFamily="34" charset="0"/>
                        </a:rPr>
                        <a:t>P1</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entury Gothic" panose="020B0502020202020204" pitchFamily="34" charset="0"/>
                        </a:rPr>
                        <a:t>Critical</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4F4F"/>
                    </a:solidFill>
                  </a:tcPr>
                </a:tc>
                <a:tc>
                  <a:txBody>
                    <a:bodyPr/>
                    <a:lstStyle/>
                    <a:p>
                      <a:pPr algn="ctr" fontAlgn="ctr"/>
                      <a:r>
                        <a:rPr lang="en-US" sz="1400" b="0" i="0" u="none" strike="noStrike">
                          <a:solidFill>
                            <a:srgbClr val="000000"/>
                          </a:solidFill>
                          <a:effectLst/>
                          <a:latin typeface="Century Gothic" panose="020B0502020202020204" pitchFamily="34" charset="0"/>
                        </a:rPr>
                        <a:t>Critical</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4F4F"/>
                    </a:solidFill>
                  </a:tcPr>
                </a:tc>
                <a:tc>
                  <a:txBody>
                    <a:bodyPr/>
                    <a:lstStyle/>
                    <a:p>
                      <a:pPr algn="ctr" fontAlgn="ctr"/>
                      <a:r>
                        <a:rPr lang="en-US" sz="1400" b="0" i="0" u="none" strike="noStrike">
                          <a:solidFill>
                            <a:srgbClr val="000000"/>
                          </a:solidFill>
                          <a:effectLst/>
                          <a:latin typeface="Century Gothic" panose="020B0502020202020204" pitchFamily="34" charset="0"/>
                        </a:rPr>
                        <a:t>Urgent</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tc>
                  <a:txBody>
                    <a:bodyPr/>
                    <a:lstStyle/>
                    <a:p>
                      <a:pPr algn="ctr" fontAlgn="ctr"/>
                      <a:r>
                        <a:rPr lang="en-US" sz="1400" b="0" i="0" u="none" strike="noStrike">
                          <a:solidFill>
                            <a:srgbClr val="000000"/>
                          </a:solidFill>
                          <a:effectLst/>
                          <a:latin typeface="Century Gothic" panose="020B0502020202020204" pitchFamily="34" charset="0"/>
                        </a:rPr>
                        <a:t>Important</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000"/>
                    </a:solidFill>
                  </a:tcPr>
                </a:tc>
                <a:extLst>
                  <a:ext uri="{0D108BD9-81ED-4DB2-BD59-A6C34878D82A}">
                    <a16:rowId xmlns:a16="http://schemas.microsoft.com/office/drawing/2014/main" val="69406947"/>
                  </a:ext>
                </a:extLst>
              </a:tr>
              <a:tr h="411061">
                <a:tc vMerge="1">
                  <a:txBody>
                    <a:bodyPr/>
                    <a:lstStyle/>
                    <a:p>
                      <a:endParaRPr lang="en-US"/>
                    </a:p>
                  </a:txBody>
                  <a:tcPr/>
                </a:tc>
                <a:tc>
                  <a:txBody>
                    <a:bodyPr/>
                    <a:lstStyle/>
                    <a:p>
                      <a:pPr algn="ctr" fontAlgn="ctr"/>
                      <a:r>
                        <a:rPr lang="en-US" sz="1400" b="0" i="0" u="none" strike="noStrike">
                          <a:solidFill>
                            <a:srgbClr val="000000"/>
                          </a:solidFill>
                          <a:effectLst/>
                          <a:latin typeface="Century Gothic" panose="020B0502020202020204" pitchFamily="34" charset="0"/>
                        </a:rPr>
                        <a:t>P2</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FFFFF"/>
                    </a:solidFill>
                  </a:tcPr>
                </a:tc>
                <a:tc>
                  <a:txBody>
                    <a:bodyPr/>
                    <a:lstStyle/>
                    <a:p>
                      <a:pPr algn="ctr" fontAlgn="ctr"/>
                      <a:r>
                        <a:rPr lang="en-US" sz="1400" b="0" i="0" u="none" strike="noStrike">
                          <a:solidFill>
                            <a:srgbClr val="000000"/>
                          </a:solidFill>
                          <a:effectLst/>
                          <a:latin typeface="Century Gothic" panose="020B0502020202020204" pitchFamily="34" charset="0"/>
                        </a:rPr>
                        <a:t>Critical</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4F4F"/>
                    </a:solidFill>
                  </a:tcPr>
                </a:tc>
                <a:tc>
                  <a:txBody>
                    <a:bodyPr/>
                    <a:lstStyle/>
                    <a:p>
                      <a:pPr algn="ctr" fontAlgn="ctr"/>
                      <a:r>
                        <a:rPr lang="en-US" sz="1400" b="0" i="0" u="none" strike="noStrike">
                          <a:solidFill>
                            <a:srgbClr val="000000"/>
                          </a:solidFill>
                          <a:effectLst/>
                          <a:latin typeface="Century Gothic" panose="020B0502020202020204" pitchFamily="34" charset="0"/>
                        </a:rPr>
                        <a:t>Urgent</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tc>
                  <a:txBody>
                    <a:bodyPr/>
                    <a:lstStyle/>
                    <a:p>
                      <a:pPr algn="ctr" fontAlgn="ctr"/>
                      <a:r>
                        <a:rPr lang="en-US" sz="1400" b="0" i="0" u="none" strike="noStrike">
                          <a:solidFill>
                            <a:srgbClr val="000000"/>
                          </a:solidFill>
                          <a:effectLst/>
                          <a:latin typeface="Century Gothic" panose="020B0502020202020204" pitchFamily="34" charset="0"/>
                        </a:rPr>
                        <a:t>Important</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000"/>
                    </a:solidFill>
                  </a:tcPr>
                </a:tc>
                <a:tc>
                  <a:txBody>
                    <a:bodyPr/>
                    <a:lstStyle/>
                    <a:p>
                      <a:pPr algn="ctr" fontAlgn="ctr"/>
                      <a:r>
                        <a:rPr lang="en-US" sz="1400" b="0" i="0" u="none" strike="noStrike">
                          <a:solidFill>
                            <a:srgbClr val="000000"/>
                          </a:solidFill>
                          <a:effectLst/>
                          <a:latin typeface="Century Gothic" panose="020B0502020202020204" pitchFamily="34" charset="0"/>
                        </a:rPr>
                        <a:t>Urgent</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extLst>
                  <a:ext uri="{0D108BD9-81ED-4DB2-BD59-A6C34878D82A}">
                    <a16:rowId xmlns:a16="http://schemas.microsoft.com/office/drawing/2014/main" val="3751954385"/>
                  </a:ext>
                </a:extLst>
              </a:tr>
              <a:tr h="411061">
                <a:tc vMerge="1">
                  <a:txBody>
                    <a:bodyPr/>
                    <a:lstStyle/>
                    <a:p>
                      <a:endParaRPr lang="en-US"/>
                    </a:p>
                  </a:txBody>
                  <a:tcPr/>
                </a:tc>
                <a:tc>
                  <a:txBody>
                    <a:bodyPr/>
                    <a:lstStyle/>
                    <a:p>
                      <a:pPr algn="ctr" fontAlgn="ctr"/>
                      <a:r>
                        <a:rPr lang="en-US" sz="1400" b="0" i="0" u="none" strike="noStrike">
                          <a:solidFill>
                            <a:srgbClr val="000000"/>
                          </a:solidFill>
                          <a:effectLst/>
                          <a:latin typeface="Century Gothic" panose="020B0502020202020204" pitchFamily="34" charset="0"/>
                        </a:rPr>
                        <a:t>P3</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FFFFF"/>
                    </a:solidFill>
                  </a:tcPr>
                </a:tc>
                <a:tc>
                  <a:txBody>
                    <a:bodyPr/>
                    <a:lstStyle/>
                    <a:p>
                      <a:pPr algn="ctr" fontAlgn="ctr"/>
                      <a:r>
                        <a:rPr lang="en-US" sz="1400" b="0" i="0" u="none" strike="noStrike">
                          <a:solidFill>
                            <a:srgbClr val="000000"/>
                          </a:solidFill>
                          <a:effectLst/>
                          <a:latin typeface="Century Gothic" panose="020B0502020202020204" pitchFamily="34" charset="0"/>
                        </a:rPr>
                        <a:t>Urgent</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tc>
                  <a:txBody>
                    <a:bodyPr/>
                    <a:lstStyle/>
                    <a:p>
                      <a:pPr algn="ctr" fontAlgn="ctr"/>
                      <a:r>
                        <a:rPr lang="en-US" sz="1400" b="0" i="0" u="none" strike="noStrike">
                          <a:solidFill>
                            <a:srgbClr val="000000"/>
                          </a:solidFill>
                          <a:effectLst/>
                          <a:latin typeface="Century Gothic" panose="020B0502020202020204" pitchFamily="34" charset="0"/>
                        </a:rPr>
                        <a:t>Important</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000"/>
                    </a:solidFill>
                  </a:tcPr>
                </a:tc>
                <a:tc>
                  <a:txBody>
                    <a:bodyPr/>
                    <a:lstStyle/>
                    <a:p>
                      <a:pPr algn="ctr" fontAlgn="ctr"/>
                      <a:r>
                        <a:rPr lang="en-US" sz="1400" b="0" i="0" u="none" strike="noStrike">
                          <a:solidFill>
                            <a:srgbClr val="000000"/>
                          </a:solidFill>
                          <a:effectLst/>
                          <a:latin typeface="Century Gothic" panose="020B0502020202020204" pitchFamily="34" charset="0"/>
                        </a:rPr>
                        <a:t>Urgent</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tc>
                  <a:txBody>
                    <a:bodyPr/>
                    <a:lstStyle/>
                    <a:p>
                      <a:pPr algn="ctr" fontAlgn="ctr"/>
                      <a:r>
                        <a:rPr lang="en-US" sz="1400" b="0" i="0" u="none" strike="noStrike">
                          <a:solidFill>
                            <a:srgbClr val="000000"/>
                          </a:solidFill>
                          <a:effectLst/>
                          <a:latin typeface="Century Gothic" panose="020B0502020202020204" pitchFamily="34" charset="0"/>
                        </a:rPr>
                        <a:t>Normal</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0AD47"/>
                    </a:solidFill>
                  </a:tcPr>
                </a:tc>
                <a:extLst>
                  <a:ext uri="{0D108BD9-81ED-4DB2-BD59-A6C34878D82A}">
                    <a16:rowId xmlns:a16="http://schemas.microsoft.com/office/drawing/2014/main" val="485610095"/>
                  </a:ext>
                </a:extLst>
              </a:tr>
              <a:tr h="411061">
                <a:tc vMerge="1">
                  <a:txBody>
                    <a:bodyPr/>
                    <a:lstStyle/>
                    <a:p>
                      <a:endParaRPr lang="en-US"/>
                    </a:p>
                  </a:txBody>
                  <a:tcPr/>
                </a:tc>
                <a:tc>
                  <a:txBody>
                    <a:bodyPr/>
                    <a:lstStyle/>
                    <a:p>
                      <a:pPr algn="ctr" fontAlgn="ctr"/>
                      <a:r>
                        <a:rPr lang="en-US" sz="1400" b="0" i="0" u="none" strike="noStrike">
                          <a:solidFill>
                            <a:srgbClr val="000000"/>
                          </a:solidFill>
                          <a:effectLst/>
                          <a:latin typeface="Century Gothic" panose="020B0502020202020204" pitchFamily="34" charset="0"/>
                        </a:rPr>
                        <a:t>P4</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FFFFF"/>
                    </a:solidFill>
                  </a:tcPr>
                </a:tc>
                <a:tc>
                  <a:txBody>
                    <a:bodyPr/>
                    <a:lstStyle/>
                    <a:p>
                      <a:pPr algn="ctr" fontAlgn="ctr"/>
                      <a:r>
                        <a:rPr lang="en-US" sz="1400" b="0" i="0" u="none" strike="noStrike">
                          <a:solidFill>
                            <a:srgbClr val="000000"/>
                          </a:solidFill>
                          <a:effectLst/>
                          <a:latin typeface="Century Gothic" panose="020B0502020202020204" pitchFamily="34" charset="0"/>
                        </a:rPr>
                        <a:t>Important</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000"/>
                    </a:solidFill>
                  </a:tcPr>
                </a:tc>
                <a:tc>
                  <a:txBody>
                    <a:bodyPr/>
                    <a:lstStyle/>
                    <a:p>
                      <a:pPr algn="ctr" fontAlgn="ctr"/>
                      <a:r>
                        <a:rPr lang="en-US" sz="1400" b="0" i="0" u="none" strike="noStrike">
                          <a:solidFill>
                            <a:srgbClr val="000000"/>
                          </a:solidFill>
                          <a:effectLst/>
                          <a:latin typeface="Century Gothic" panose="020B0502020202020204" pitchFamily="34" charset="0"/>
                        </a:rPr>
                        <a:t>Urgent</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tc>
                  <a:txBody>
                    <a:bodyPr/>
                    <a:lstStyle/>
                    <a:p>
                      <a:pPr algn="ctr" fontAlgn="ctr"/>
                      <a:r>
                        <a:rPr lang="en-US" sz="1400" b="0" i="0" u="none" strike="noStrike">
                          <a:solidFill>
                            <a:srgbClr val="000000"/>
                          </a:solidFill>
                          <a:effectLst/>
                          <a:latin typeface="Century Gothic" panose="020B0502020202020204" pitchFamily="34" charset="0"/>
                        </a:rPr>
                        <a:t>Normal</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0AD47"/>
                    </a:solidFill>
                  </a:tcPr>
                </a:tc>
                <a:tc>
                  <a:txBody>
                    <a:bodyPr/>
                    <a:lstStyle/>
                    <a:p>
                      <a:pPr algn="ctr" fontAlgn="ctr"/>
                      <a:r>
                        <a:rPr lang="en-US" sz="1400" b="0" i="0" u="none" strike="noStrike" dirty="0">
                          <a:solidFill>
                            <a:srgbClr val="000000"/>
                          </a:solidFill>
                          <a:effectLst/>
                          <a:latin typeface="Century Gothic" panose="020B0502020202020204" pitchFamily="34" charset="0"/>
                        </a:rPr>
                        <a:t>Normal</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0AD47"/>
                    </a:solidFill>
                  </a:tcPr>
                </a:tc>
                <a:extLst>
                  <a:ext uri="{0D108BD9-81ED-4DB2-BD59-A6C34878D82A}">
                    <a16:rowId xmlns:a16="http://schemas.microsoft.com/office/drawing/2014/main" val="1137893666"/>
                  </a:ext>
                </a:extLst>
              </a:tr>
            </a:tbl>
          </a:graphicData>
        </a:graphic>
      </p:graphicFrame>
      <p:graphicFrame>
        <p:nvGraphicFramePr>
          <p:cNvPr id="6" name="Table 5">
            <a:extLst>
              <a:ext uri="{FF2B5EF4-FFF2-40B4-BE49-F238E27FC236}">
                <a16:creationId xmlns:a16="http://schemas.microsoft.com/office/drawing/2014/main" id="{12C27798-EB56-CD56-1E1E-0CBED21FABC1}"/>
              </a:ext>
            </a:extLst>
          </p:cNvPr>
          <p:cNvGraphicFramePr>
            <a:graphicFrameLocks noGrp="1"/>
          </p:cNvGraphicFramePr>
          <p:nvPr>
            <p:extLst>
              <p:ext uri="{D42A27DB-BD31-4B8C-83A1-F6EECF244321}">
                <p14:modId xmlns:p14="http://schemas.microsoft.com/office/powerpoint/2010/main" val="3508300734"/>
              </p:ext>
            </p:extLst>
          </p:nvPr>
        </p:nvGraphicFramePr>
        <p:xfrm>
          <a:off x="630621" y="3793139"/>
          <a:ext cx="9593285" cy="2590800"/>
        </p:xfrm>
        <a:graphic>
          <a:graphicData uri="http://schemas.openxmlformats.org/drawingml/2006/table">
            <a:tbl>
              <a:tblPr/>
              <a:tblGrid>
                <a:gridCol w="1321473">
                  <a:extLst>
                    <a:ext uri="{9D8B030D-6E8A-4147-A177-3AD203B41FA5}">
                      <a16:colId xmlns:a16="http://schemas.microsoft.com/office/drawing/2014/main" val="1445985838"/>
                    </a:ext>
                  </a:extLst>
                </a:gridCol>
                <a:gridCol w="8271812">
                  <a:extLst>
                    <a:ext uri="{9D8B030D-6E8A-4147-A177-3AD203B41FA5}">
                      <a16:colId xmlns:a16="http://schemas.microsoft.com/office/drawing/2014/main" val="3393151175"/>
                    </a:ext>
                  </a:extLst>
                </a:gridCol>
              </a:tblGrid>
              <a:tr h="647700">
                <a:tc>
                  <a:txBody>
                    <a:bodyPr/>
                    <a:lstStyle/>
                    <a:p>
                      <a:pPr algn="l" fontAlgn="ctr"/>
                      <a:r>
                        <a:rPr lang="en-US" sz="1400" b="0" i="0" u="none" strike="noStrike">
                          <a:solidFill>
                            <a:srgbClr val="000000"/>
                          </a:solidFill>
                          <a:effectLst/>
                          <a:latin typeface="Century Gothic" panose="020B0502020202020204" pitchFamily="34" charset="0"/>
                        </a:rPr>
                        <a:t>Critical</a:t>
                      </a:r>
                    </a:p>
                  </a:txBody>
                  <a:tcPr marL="95250" marR="6350" marT="6350" marB="0" anchor="ctr">
                    <a:lnL>
                      <a:noFill/>
                    </a:lnL>
                    <a:lnR w="6350" cap="flat" cmpd="sng" algn="ctr">
                      <a:solidFill>
                        <a:srgbClr val="A6A6A6"/>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FF4F4F"/>
                    </a:solidFill>
                  </a:tcPr>
                </a:tc>
                <a:tc>
                  <a:txBody>
                    <a:bodyPr/>
                    <a:lstStyle/>
                    <a:p>
                      <a:pPr algn="l" fontAlgn="ctr"/>
                      <a:r>
                        <a:rPr lang="en-US" sz="1400" b="0" i="0" u="none" strike="noStrike" dirty="0">
                          <a:solidFill>
                            <a:srgbClr val="000000"/>
                          </a:solidFill>
                          <a:effectLst/>
                          <a:latin typeface="Century Gothic" panose="020B0502020202020204" pitchFamily="34" charset="0"/>
                        </a:rPr>
                        <a:t>At Positive Charge, a "Critical" escalation presents immediate risk to system operations, requiring urgent attention to prevent extensive downtime.</a:t>
                      </a:r>
                    </a:p>
                  </a:txBody>
                  <a:tcPr marL="18288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extLst>
                  <a:ext uri="{0D108BD9-81ED-4DB2-BD59-A6C34878D82A}">
                    <a16:rowId xmlns:a16="http://schemas.microsoft.com/office/drawing/2014/main" val="2744191478"/>
                  </a:ext>
                </a:extLst>
              </a:tr>
              <a:tr h="647700">
                <a:tc>
                  <a:txBody>
                    <a:bodyPr/>
                    <a:lstStyle/>
                    <a:p>
                      <a:pPr algn="l" fontAlgn="ctr"/>
                      <a:r>
                        <a:rPr lang="en-US" sz="1400" b="0" i="0" u="none" strike="noStrike">
                          <a:solidFill>
                            <a:srgbClr val="000000"/>
                          </a:solidFill>
                          <a:effectLst/>
                          <a:latin typeface="Century Gothic" panose="020B0502020202020204" pitchFamily="34" charset="0"/>
                        </a:rPr>
                        <a:t>Urgent</a:t>
                      </a:r>
                    </a:p>
                  </a:txBody>
                  <a:tcPr marL="95250" marR="6350" marT="6350" marB="0" anchor="ctr">
                    <a:lnL>
                      <a:noFill/>
                    </a:lnL>
                    <a:lnR w="6350" cap="flat" cmpd="sng" algn="ctr">
                      <a:solidFill>
                        <a:srgbClr val="A6A6A6"/>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tc>
                  <a:txBody>
                    <a:bodyPr/>
                    <a:lstStyle/>
                    <a:p>
                      <a:pPr algn="l" fontAlgn="ctr"/>
                      <a:r>
                        <a:rPr lang="en-US" sz="1400" b="0" i="0" u="none" strike="noStrike" dirty="0">
                          <a:solidFill>
                            <a:srgbClr val="000000"/>
                          </a:solidFill>
                          <a:effectLst/>
                          <a:latin typeface="Century Gothic" panose="020B0502020202020204" pitchFamily="34" charset="0"/>
                        </a:rPr>
                        <a:t>An "Urgent" stage at Positive Charge indicates significant impact on functionality or service, necessitating prompt action to restore full service.</a:t>
                      </a:r>
                    </a:p>
                  </a:txBody>
                  <a:tcPr marL="18288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extLst>
                  <a:ext uri="{0D108BD9-81ED-4DB2-BD59-A6C34878D82A}">
                    <a16:rowId xmlns:a16="http://schemas.microsoft.com/office/drawing/2014/main" val="2935420651"/>
                  </a:ext>
                </a:extLst>
              </a:tr>
              <a:tr h="647700">
                <a:tc>
                  <a:txBody>
                    <a:bodyPr/>
                    <a:lstStyle/>
                    <a:p>
                      <a:pPr algn="l" fontAlgn="ctr"/>
                      <a:r>
                        <a:rPr lang="en-US" sz="1400" b="0" i="0" u="none" strike="noStrike">
                          <a:solidFill>
                            <a:srgbClr val="000000"/>
                          </a:solidFill>
                          <a:effectLst/>
                          <a:latin typeface="Century Gothic" panose="020B0502020202020204" pitchFamily="34" charset="0"/>
                        </a:rPr>
                        <a:t>Important</a:t>
                      </a:r>
                    </a:p>
                  </a:txBody>
                  <a:tcPr marL="95250" marR="6350" marT="6350" marB="0" anchor="ctr">
                    <a:lnL w="6350" cap="flat" cmpd="sng" algn="ctr">
                      <a:solidFill>
                        <a:srgbClr val="BFBFBF"/>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000"/>
                    </a:solidFill>
                  </a:tcPr>
                </a:tc>
                <a:tc>
                  <a:txBody>
                    <a:bodyPr/>
                    <a:lstStyle/>
                    <a:p>
                      <a:pPr algn="l" fontAlgn="ctr"/>
                      <a:r>
                        <a:rPr lang="en-US" sz="1400" b="0" i="0" u="none" strike="noStrike" dirty="0">
                          <a:solidFill>
                            <a:srgbClr val="000000"/>
                          </a:solidFill>
                          <a:effectLst/>
                          <a:latin typeface="Century Gothic" panose="020B0502020202020204" pitchFamily="34" charset="0"/>
                        </a:rPr>
                        <a:t>For Positive Charge, an "Important" escalation denotes issues that affect performance but don't critically impair operations, and that should be prioritized for timely resolution.</a:t>
                      </a:r>
                    </a:p>
                  </a:txBody>
                  <a:tcPr marL="18288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extLst>
                  <a:ext uri="{0D108BD9-81ED-4DB2-BD59-A6C34878D82A}">
                    <a16:rowId xmlns:a16="http://schemas.microsoft.com/office/drawing/2014/main" val="1081532646"/>
                  </a:ext>
                </a:extLst>
              </a:tr>
              <a:tr h="647700">
                <a:tc>
                  <a:txBody>
                    <a:bodyPr/>
                    <a:lstStyle/>
                    <a:p>
                      <a:pPr algn="l" fontAlgn="ctr"/>
                      <a:r>
                        <a:rPr lang="en-US" sz="1400" b="0" i="0" u="none" strike="noStrike">
                          <a:solidFill>
                            <a:srgbClr val="000000"/>
                          </a:solidFill>
                          <a:effectLst/>
                          <a:latin typeface="Century Gothic" panose="020B0502020202020204" pitchFamily="34" charset="0"/>
                        </a:rPr>
                        <a:t>Normal</a:t>
                      </a:r>
                    </a:p>
                  </a:txBody>
                  <a:tcPr marL="95250" marR="6350" marT="6350" marB="0" anchor="ctr">
                    <a:lnL w="6350" cap="flat" cmpd="sng" algn="ctr">
                      <a:solidFill>
                        <a:srgbClr val="BFBFBF"/>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0AD47"/>
                    </a:solidFill>
                  </a:tcPr>
                </a:tc>
                <a:tc>
                  <a:txBody>
                    <a:bodyPr/>
                    <a:lstStyle/>
                    <a:p>
                      <a:pPr algn="l" fontAlgn="ctr"/>
                      <a:r>
                        <a:rPr lang="en-US" sz="1400" b="0" i="0" u="none" strike="noStrike" dirty="0">
                          <a:solidFill>
                            <a:srgbClr val="000000"/>
                          </a:solidFill>
                          <a:effectLst/>
                          <a:latin typeface="Century Gothic" panose="020B0502020202020204" pitchFamily="34" charset="0"/>
                        </a:rPr>
                        <a:t>At Positive Charge, a "Normal" escalation refers to routine issues that have minimal impact on operations and can be resolved through standard support processes.</a:t>
                      </a:r>
                    </a:p>
                  </a:txBody>
                  <a:tcPr marL="18288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extLst>
                  <a:ext uri="{0D108BD9-81ED-4DB2-BD59-A6C34878D82A}">
                    <a16:rowId xmlns:a16="http://schemas.microsoft.com/office/drawing/2014/main" val="2129312235"/>
                  </a:ext>
                </a:extLst>
              </a:tr>
            </a:tbl>
          </a:graphicData>
        </a:graphic>
      </p:graphicFrame>
    </p:spTree>
    <p:extLst>
      <p:ext uri="{BB962C8B-B14F-4D97-AF65-F5344CB8AC3E}">
        <p14:creationId xmlns:p14="http://schemas.microsoft.com/office/powerpoint/2010/main" val="2215494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C417BAEF-7B0B-19B0-974D-A12574539003}"/>
              </a:ext>
            </a:extLst>
          </p:cNvPr>
          <p:cNvGraphicFramePr>
            <a:graphicFrameLocks noGrp="1"/>
          </p:cNvGraphicFramePr>
          <p:nvPr>
            <p:extLst>
              <p:ext uri="{D42A27DB-BD31-4B8C-83A1-F6EECF244321}">
                <p14:modId xmlns:p14="http://schemas.microsoft.com/office/powerpoint/2010/main" val="2887026675"/>
              </p:ext>
            </p:extLst>
          </p:nvPr>
        </p:nvGraphicFramePr>
        <p:xfrm>
          <a:off x="378903" y="1241837"/>
          <a:ext cx="11434194" cy="4537550"/>
        </p:xfrm>
        <a:graphic>
          <a:graphicData uri="http://schemas.openxmlformats.org/drawingml/2006/table">
            <a:tbl>
              <a:tblPr firstRow="1" firstCol="1" bandRow="1"/>
              <a:tblGrid>
                <a:gridCol w="1428583">
                  <a:extLst>
                    <a:ext uri="{9D8B030D-6E8A-4147-A177-3AD203B41FA5}">
                      <a16:colId xmlns:a16="http://schemas.microsoft.com/office/drawing/2014/main" val="1845594425"/>
                    </a:ext>
                  </a:extLst>
                </a:gridCol>
                <a:gridCol w="1429373">
                  <a:extLst>
                    <a:ext uri="{9D8B030D-6E8A-4147-A177-3AD203B41FA5}">
                      <a16:colId xmlns:a16="http://schemas.microsoft.com/office/drawing/2014/main" val="2622472647"/>
                    </a:ext>
                  </a:extLst>
                </a:gridCol>
                <a:gridCol w="1429373">
                  <a:extLst>
                    <a:ext uri="{9D8B030D-6E8A-4147-A177-3AD203B41FA5}">
                      <a16:colId xmlns:a16="http://schemas.microsoft.com/office/drawing/2014/main" val="3028039852"/>
                    </a:ext>
                  </a:extLst>
                </a:gridCol>
                <a:gridCol w="1429373">
                  <a:extLst>
                    <a:ext uri="{9D8B030D-6E8A-4147-A177-3AD203B41FA5}">
                      <a16:colId xmlns:a16="http://schemas.microsoft.com/office/drawing/2014/main" val="4138004897"/>
                    </a:ext>
                  </a:extLst>
                </a:gridCol>
                <a:gridCol w="1429373">
                  <a:extLst>
                    <a:ext uri="{9D8B030D-6E8A-4147-A177-3AD203B41FA5}">
                      <a16:colId xmlns:a16="http://schemas.microsoft.com/office/drawing/2014/main" val="3808359168"/>
                    </a:ext>
                  </a:extLst>
                </a:gridCol>
                <a:gridCol w="1429373">
                  <a:extLst>
                    <a:ext uri="{9D8B030D-6E8A-4147-A177-3AD203B41FA5}">
                      <a16:colId xmlns:a16="http://schemas.microsoft.com/office/drawing/2014/main" val="3654276862"/>
                    </a:ext>
                  </a:extLst>
                </a:gridCol>
                <a:gridCol w="1429373">
                  <a:extLst>
                    <a:ext uri="{9D8B030D-6E8A-4147-A177-3AD203B41FA5}">
                      <a16:colId xmlns:a16="http://schemas.microsoft.com/office/drawing/2014/main" val="2147069316"/>
                    </a:ext>
                  </a:extLst>
                </a:gridCol>
                <a:gridCol w="1429373">
                  <a:extLst>
                    <a:ext uri="{9D8B030D-6E8A-4147-A177-3AD203B41FA5}">
                      <a16:colId xmlns:a16="http://schemas.microsoft.com/office/drawing/2014/main" val="3002154604"/>
                    </a:ext>
                  </a:extLst>
                </a:gridCol>
              </a:tblGrid>
              <a:tr h="276633">
                <a:tc>
                  <a:txBody>
                    <a:bodyPr/>
                    <a:lstStyle/>
                    <a:p>
                      <a:pPr marL="0" marR="0" algn="ctr">
                        <a:lnSpc>
                          <a:spcPct val="107000"/>
                        </a:lnSpc>
                        <a:spcBef>
                          <a:spcPts val="0"/>
                        </a:spcBef>
                        <a:spcAft>
                          <a:spcPts val="0"/>
                        </a:spcAft>
                      </a:pPr>
                      <a:r>
                        <a:rPr lang="en-US" sz="1050">
                          <a:effectLst/>
                          <a:latin typeface="Century Gothic" panose="020B0502020202020204" pitchFamily="34" charset="0"/>
                          <a:ea typeface="Calibri" panose="020F0502020204030204" pitchFamily="34" charset="0"/>
                          <a:cs typeface="Calibri" panose="020F0502020204030204" pitchFamily="34" charset="0"/>
                        </a:rPr>
                        <a:t> </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lnL>
                      <a:noFill/>
                    </a:lnL>
                    <a:lnR w="12700" cap="flat" cmpd="sng" algn="ctr">
                      <a:solidFill>
                        <a:srgbClr val="595959"/>
                      </a:solidFill>
                      <a:prstDash val="solid"/>
                      <a:round/>
                      <a:headEnd type="none" w="med" len="med"/>
                      <a:tailEnd type="none" w="med" len="med"/>
                    </a:lnR>
                    <a:lnT>
                      <a:noFill/>
                    </a:lnT>
                    <a:lnB>
                      <a:noFill/>
                    </a:lnB>
                    <a:noFill/>
                  </a:tcPr>
                </a:tc>
                <a:tc>
                  <a:txBody>
                    <a:bodyPr/>
                    <a:lstStyle/>
                    <a:p>
                      <a:pPr marL="0" marR="0" algn="ctr">
                        <a:lnSpc>
                          <a:spcPct val="107000"/>
                        </a:lnSpc>
                        <a:spcBef>
                          <a:spcPts val="0"/>
                        </a:spcBef>
                        <a:spcAft>
                          <a:spcPts val="0"/>
                        </a:spcAft>
                      </a:pPr>
                      <a:r>
                        <a:rPr lang="en-US" sz="1050" b="1"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Level 1</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solidFill>
                      <a:srgbClr val="FF4F4F"/>
                    </a:solidFill>
                  </a:tcPr>
                </a:tc>
                <a:tc>
                  <a:txBody>
                    <a:bodyPr/>
                    <a:lstStyle/>
                    <a:p>
                      <a:pPr marL="0" marR="0" algn="ctr">
                        <a:lnSpc>
                          <a:spcPct val="107000"/>
                        </a:lnSpc>
                        <a:spcBef>
                          <a:spcPts val="0"/>
                        </a:spcBef>
                        <a:spcAft>
                          <a:spcPts val="0"/>
                        </a:spcAft>
                      </a:pPr>
                      <a:r>
                        <a:rPr lang="en-US" sz="1050" b="1"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Level 2</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solidFill>
                      <a:srgbClr val="ED7D31"/>
                    </a:solidFill>
                  </a:tcPr>
                </a:tc>
                <a:tc>
                  <a:txBody>
                    <a:bodyPr/>
                    <a:lstStyle/>
                    <a:p>
                      <a:pPr marL="0" marR="0" algn="ctr">
                        <a:lnSpc>
                          <a:spcPct val="107000"/>
                        </a:lnSpc>
                        <a:spcBef>
                          <a:spcPts val="0"/>
                        </a:spcBef>
                        <a:spcAft>
                          <a:spcPts val="0"/>
                        </a:spcAft>
                      </a:pPr>
                      <a:r>
                        <a:rPr lang="en-US" sz="1050" b="1"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Level 3</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solidFill>
                      <a:srgbClr val="F4B084"/>
                    </a:solidFill>
                  </a:tcPr>
                </a:tc>
                <a:tc>
                  <a:txBody>
                    <a:bodyPr/>
                    <a:lstStyle/>
                    <a:p>
                      <a:pPr marL="0" marR="0" algn="ctr">
                        <a:lnSpc>
                          <a:spcPct val="107000"/>
                        </a:lnSpc>
                        <a:spcBef>
                          <a:spcPts val="0"/>
                        </a:spcBef>
                        <a:spcAft>
                          <a:spcPts val="0"/>
                        </a:spcAft>
                      </a:pPr>
                      <a:r>
                        <a:rPr lang="en-US" sz="105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Level 4</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solidFill>
                      <a:srgbClr val="FFE699"/>
                    </a:solidFill>
                  </a:tcPr>
                </a:tc>
                <a:tc>
                  <a:txBody>
                    <a:bodyPr/>
                    <a:lstStyle/>
                    <a:p>
                      <a:pPr marL="0" marR="0" algn="ctr">
                        <a:lnSpc>
                          <a:spcPct val="107000"/>
                        </a:lnSpc>
                        <a:spcBef>
                          <a:spcPts val="0"/>
                        </a:spcBef>
                        <a:spcAft>
                          <a:spcPts val="0"/>
                        </a:spcAft>
                      </a:pPr>
                      <a:r>
                        <a:rPr lang="en-US" sz="105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Level 5</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solidFill>
                      <a:srgbClr val="B4C6E7"/>
                    </a:solidFill>
                  </a:tcPr>
                </a:tc>
                <a:tc>
                  <a:txBody>
                    <a:bodyPr/>
                    <a:lstStyle/>
                    <a:p>
                      <a:pPr marL="0" marR="0" algn="ctr">
                        <a:lnSpc>
                          <a:spcPct val="107000"/>
                        </a:lnSpc>
                        <a:spcBef>
                          <a:spcPts val="0"/>
                        </a:spcBef>
                        <a:spcAft>
                          <a:spcPts val="0"/>
                        </a:spcAft>
                      </a:pPr>
                      <a:r>
                        <a:rPr lang="en-US" sz="105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Level 6</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solidFill>
                      <a:srgbClr val="BDD7EE"/>
                    </a:solidFill>
                  </a:tcPr>
                </a:tc>
                <a:tc>
                  <a:txBody>
                    <a:bodyPr/>
                    <a:lstStyle/>
                    <a:p>
                      <a:pPr marL="0" marR="0" algn="ctr">
                        <a:lnSpc>
                          <a:spcPct val="107000"/>
                        </a:lnSpc>
                        <a:spcBef>
                          <a:spcPts val="0"/>
                        </a:spcBef>
                        <a:spcAft>
                          <a:spcPts val="0"/>
                        </a:spcAft>
                      </a:pPr>
                      <a:r>
                        <a:rPr lang="en-US" sz="1050" b="1"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Level 7</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solidFill>
                      <a:srgbClr val="C6E0B4"/>
                    </a:solidFill>
                  </a:tcPr>
                </a:tc>
                <a:extLst>
                  <a:ext uri="{0D108BD9-81ED-4DB2-BD59-A6C34878D82A}">
                    <a16:rowId xmlns:a16="http://schemas.microsoft.com/office/drawing/2014/main" val="2378640895"/>
                  </a:ext>
                </a:extLst>
              </a:tr>
              <a:tr h="1275064">
                <a:tc>
                  <a:txBody>
                    <a:bodyPr/>
                    <a:lstStyle/>
                    <a:p>
                      <a:pPr marL="0" marR="0">
                        <a:lnSpc>
                          <a:spcPct val="107000"/>
                        </a:lnSpc>
                        <a:spcBef>
                          <a:spcPts val="1200"/>
                        </a:spcBef>
                        <a:spcAft>
                          <a:spcPts val="0"/>
                        </a:spcAft>
                      </a:pP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a:t>
                      </a:r>
                    </a:p>
                  </a:txBody>
                  <a:tcPr marL="45295" marR="45295" marT="0" marB="0">
                    <a:lnL>
                      <a:noFill/>
                    </a:lnL>
                    <a:lnR w="12700" cap="flat" cmpd="sng" algn="ctr">
                      <a:solidFill>
                        <a:srgbClr val="595959"/>
                      </a:solidFill>
                      <a:prstDash val="solid"/>
                      <a:round/>
                      <a:headEnd type="none" w="med" len="med"/>
                      <a:tailEnd type="none" w="med" len="med"/>
                    </a:lnR>
                    <a:lnT>
                      <a:noFill/>
                    </a:lnT>
                    <a:lnB w="12700" cap="flat" cmpd="sng" algn="ctr">
                      <a:solidFill>
                        <a:srgbClr val="595959"/>
                      </a:solidFill>
                      <a:prstDash val="solid"/>
                      <a:round/>
                      <a:headEnd type="none" w="med" len="med"/>
                      <a:tailEnd type="none" w="med" len="med"/>
                    </a:lnB>
                    <a:noFill/>
                  </a:tcPr>
                </a:tc>
                <a:tc>
                  <a:txBody>
                    <a:bodyPr/>
                    <a:lstStyle/>
                    <a:p>
                      <a:pPr marL="0" marR="0">
                        <a:lnSpc>
                          <a:spcPct val="107000"/>
                        </a:lnSpc>
                        <a:spcBef>
                          <a:spcPts val="1200"/>
                        </a:spcBef>
                        <a:spcAft>
                          <a:spcPts val="0"/>
                        </a:spcAft>
                      </a:pPr>
                      <a:r>
                        <a:rPr lang="en-US" sz="1000" dirty="0">
                          <a:effectLst/>
                          <a:latin typeface="Century Gothic" panose="020B0502020202020204" pitchFamily="34" charset="0"/>
                          <a:ea typeface="Calibri" panose="020F0502020204030204" pitchFamily="34" charset="0"/>
                          <a:cs typeface="Times New Roman" panose="02020603050405020304" pitchFamily="18" charset="0"/>
                        </a:rPr>
                        <a:t>Immediate action is required due to potential system failure or significant financial loss.</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a:lnSpc>
                          <a:spcPct val="107000"/>
                        </a:lnSpc>
                        <a:spcBef>
                          <a:spcPts val="1200"/>
                        </a:spcBef>
                        <a:spcAft>
                          <a:spcPts val="0"/>
                        </a:spcAft>
                      </a:pPr>
                      <a:r>
                        <a:rPr lang="en-US" sz="1000" dirty="0">
                          <a:effectLst/>
                          <a:latin typeface="Century Gothic" panose="020B0502020202020204" pitchFamily="34" charset="0"/>
                          <a:ea typeface="Calibri" panose="020F0502020204030204" pitchFamily="34" charset="0"/>
                          <a:cs typeface="Times New Roman" panose="02020603050405020304" pitchFamily="18" charset="0"/>
                        </a:rPr>
                        <a:t>High-priority issues affecting major functionalities need resolution within hours.</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a:lnSpc>
                          <a:spcPct val="107000"/>
                        </a:lnSpc>
                        <a:spcBef>
                          <a:spcPts val="1200"/>
                        </a:spcBef>
                        <a:spcAft>
                          <a:spcPts val="0"/>
                        </a:spcAft>
                      </a:pPr>
                      <a:r>
                        <a:rPr lang="en-US" sz="1000">
                          <a:effectLst/>
                          <a:latin typeface="Century Gothic" panose="020B0502020202020204" pitchFamily="34" charset="0"/>
                          <a:ea typeface="Calibri" panose="020F0502020204030204" pitchFamily="34" charset="0"/>
                          <a:cs typeface="Times New Roman" panose="02020603050405020304" pitchFamily="18" charset="0"/>
                        </a:rPr>
                        <a:t>Moderate-urgency problems impacting several users must be addressed within one business day.</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a:lnSpc>
                          <a:spcPct val="107000"/>
                        </a:lnSpc>
                        <a:spcBef>
                          <a:spcPts val="1200"/>
                        </a:spcBef>
                        <a:spcAft>
                          <a:spcPts val="0"/>
                        </a:spcAft>
                      </a:pPr>
                      <a:r>
                        <a:rPr lang="en-US" sz="1000" dirty="0">
                          <a:effectLst/>
                          <a:latin typeface="Century Gothic" panose="020B0502020202020204" pitchFamily="34" charset="0"/>
                          <a:ea typeface="Calibri" panose="020F0502020204030204" pitchFamily="34" charset="0"/>
                          <a:cs typeface="Times New Roman" panose="02020603050405020304" pitchFamily="18" charset="0"/>
                        </a:rPr>
                        <a:t>Low-urgency issues affecting limited users should be resolved within three business days.</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a:lnSpc>
                          <a:spcPct val="107000"/>
                        </a:lnSpc>
                        <a:spcBef>
                          <a:spcPts val="1200"/>
                        </a:spcBef>
                        <a:spcAft>
                          <a:spcPts val="0"/>
                        </a:spcAft>
                      </a:pPr>
                      <a:r>
                        <a:rPr lang="en-US" sz="1000" dirty="0">
                          <a:effectLst/>
                          <a:latin typeface="Century Gothic" panose="020B0502020202020204" pitchFamily="34" charset="0"/>
                          <a:ea typeface="Calibri" panose="020F0502020204030204" pitchFamily="34" charset="0"/>
                          <a:cs typeface="Times New Roman" panose="02020603050405020304" pitchFamily="18" charset="0"/>
                        </a:rPr>
                        <a:t>Minor problems with negligible impact should be resolved within the standard response time of one week</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a:lnSpc>
                          <a:spcPct val="107000"/>
                        </a:lnSpc>
                        <a:spcBef>
                          <a:spcPts val="1200"/>
                        </a:spcBef>
                        <a:spcAft>
                          <a:spcPts val="0"/>
                        </a:spcAft>
                      </a:pPr>
                      <a:r>
                        <a:rPr lang="en-US" sz="1000" dirty="0">
                          <a:effectLst/>
                          <a:latin typeface="Century Gothic" panose="020B0502020202020204" pitchFamily="34" charset="0"/>
                          <a:ea typeface="Calibri" panose="020F0502020204030204" pitchFamily="34" charset="0"/>
                          <a:cs typeface="Times New Roman" panose="02020603050405020304" pitchFamily="18" charset="0"/>
                        </a:rPr>
                        <a:t>Scheduled updates or enhancements can be integrated during regular update cycles</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a:lnSpc>
                          <a:spcPct val="107000"/>
                        </a:lnSpc>
                        <a:spcBef>
                          <a:spcPts val="1200"/>
                        </a:spcBef>
                        <a:spcAft>
                          <a:spcPts val="0"/>
                        </a:spcAft>
                      </a:pPr>
                      <a:r>
                        <a:rPr lang="en-US" sz="1000" dirty="0">
                          <a:effectLst/>
                          <a:latin typeface="Century Gothic" panose="020B0502020202020204" pitchFamily="34" charset="0"/>
                          <a:ea typeface="Calibri" panose="020F0502020204030204" pitchFamily="34" charset="0"/>
                          <a:cs typeface="Times New Roman" panose="02020603050405020304" pitchFamily="18" charset="0"/>
                        </a:rPr>
                        <a:t>Long-term improvements or requests are planned and implemented as part of strategic upgrades.</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noFill/>
                  </a:tcPr>
                </a:tc>
                <a:extLst>
                  <a:ext uri="{0D108BD9-81ED-4DB2-BD59-A6C34878D82A}">
                    <a16:rowId xmlns:a16="http://schemas.microsoft.com/office/drawing/2014/main" val="1218210568"/>
                  </a:ext>
                </a:extLst>
              </a:tr>
              <a:tr h="486941">
                <a:tc rowSpan="2">
                  <a:txBody>
                    <a:bodyPr/>
                    <a:lstStyle/>
                    <a:p>
                      <a:pPr marL="0" marR="0" algn="ctr">
                        <a:lnSpc>
                          <a:spcPct val="107000"/>
                        </a:lnSpc>
                        <a:spcBef>
                          <a:spcPts val="0"/>
                        </a:spcBef>
                        <a:spcAft>
                          <a:spcPts val="0"/>
                        </a:spcAft>
                      </a:pPr>
                      <a:r>
                        <a:rPr lang="en-US" sz="10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Navigating Through Escalation Levels at Positive Charge:</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a:t>
                      </a:r>
                    </a:p>
                    <a:p>
                      <a:pPr marL="0" marR="0" algn="ctr">
                        <a:lnSpc>
                          <a:spcPct val="107000"/>
                        </a:lnSpc>
                        <a:spcBef>
                          <a:spcPts val="0"/>
                        </a:spcBef>
                        <a:spcAft>
                          <a:spcPts val="0"/>
                        </a:spcAft>
                      </a:pPr>
                      <a:r>
                        <a:rPr lang="en-US" sz="10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A Detailed Matrix</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solidFill>
                      <a:srgbClr val="8EA9DB"/>
                    </a:solidFill>
                  </a:tcPr>
                </a:tc>
                <a:tc>
                  <a:txBody>
                    <a:bodyPr/>
                    <a:lstStyle/>
                    <a:p>
                      <a:pPr marL="0" marR="0" algn="ctr">
                        <a:lnSpc>
                          <a:spcPct val="107000"/>
                        </a:lnSpc>
                        <a:spcBef>
                          <a:spcPts val="0"/>
                        </a:spcBef>
                        <a:spcAft>
                          <a:spcPts val="0"/>
                        </a:spcAft>
                      </a:pPr>
                      <a:r>
                        <a:rPr lang="en-US" sz="1000" b="1" dirty="0">
                          <a:effectLst/>
                          <a:latin typeface="Century Gothic" panose="020B0502020202020204" pitchFamily="34" charset="0"/>
                          <a:ea typeface="Calibri" panose="020F0502020204030204" pitchFamily="34" charset="0"/>
                          <a:cs typeface="Times New Roman" panose="02020603050405020304" pitchFamily="18" charset="0"/>
                        </a:rPr>
                        <a:t>Immediate Response Required</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a:lnSpc>
                          <a:spcPct val="107000"/>
                        </a:lnSpc>
                        <a:spcBef>
                          <a:spcPts val="0"/>
                        </a:spcBef>
                        <a:spcAft>
                          <a:spcPts val="0"/>
                        </a:spcAft>
                      </a:pPr>
                      <a:r>
                        <a:rPr lang="en-US" sz="1000" b="1">
                          <a:effectLst/>
                          <a:latin typeface="Century Gothic" panose="020B0502020202020204" pitchFamily="34" charset="0"/>
                          <a:ea typeface="Calibri" panose="020F0502020204030204" pitchFamily="34" charset="0"/>
                          <a:cs typeface="Times New Roman" panose="02020603050405020304" pitchFamily="18" charset="0"/>
                        </a:rPr>
                        <a:t>High Priority</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a:lnSpc>
                          <a:spcPct val="107000"/>
                        </a:lnSpc>
                        <a:spcBef>
                          <a:spcPts val="0"/>
                        </a:spcBef>
                        <a:spcAft>
                          <a:spcPts val="0"/>
                        </a:spcAft>
                      </a:pPr>
                      <a:r>
                        <a:rPr lang="en-US" sz="1000" b="1">
                          <a:effectLst/>
                          <a:latin typeface="Century Gothic" panose="020B0502020202020204" pitchFamily="34" charset="0"/>
                          <a:ea typeface="Calibri" panose="020F0502020204030204" pitchFamily="34" charset="0"/>
                          <a:cs typeface="Times New Roman" panose="02020603050405020304" pitchFamily="18" charset="0"/>
                        </a:rPr>
                        <a:t>Moderate Urgency</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a:lnSpc>
                          <a:spcPct val="107000"/>
                        </a:lnSpc>
                        <a:spcBef>
                          <a:spcPts val="0"/>
                        </a:spcBef>
                        <a:spcAft>
                          <a:spcPts val="0"/>
                        </a:spcAft>
                      </a:pPr>
                      <a:r>
                        <a:rPr lang="en-US" sz="1000" b="1">
                          <a:effectLst/>
                          <a:latin typeface="Century Gothic" panose="020B0502020202020204" pitchFamily="34" charset="0"/>
                          <a:ea typeface="Calibri" panose="020F0502020204030204" pitchFamily="34" charset="0"/>
                          <a:cs typeface="Times New Roman" panose="02020603050405020304" pitchFamily="18" charset="0"/>
                        </a:rPr>
                        <a:t>Low Urgency</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a:lnSpc>
                          <a:spcPct val="107000"/>
                        </a:lnSpc>
                        <a:spcBef>
                          <a:spcPts val="0"/>
                        </a:spcBef>
                        <a:spcAft>
                          <a:spcPts val="0"/>
                        </a:spcAft>
                      </a:pPr>
                      <a:r>
                        <a:rPr lang="en-US" sz="1000" b="1">
                          <a:effectLst/>
                          <a:latin typeface="Century Gothic" panose="020B0502020202020204" pitchFamily="34" charset="0"/>
                          <a:ea typeface="Calibri" panose="020F0502020204030204" pitchFamily="34" charset="0"/>
                          <a:cs typeface="Times New Roman" panose="02020603050405020304" pitchFamily="18" charset="0"/>
                        </a:rPr>
                        <a:t>Minor Issues</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a:lnSpc>
                          <a:spcPct val="107000"/>
                        </a:lnSpc>
                        <a:spcBef>
                          <a:spcPts val="0"/>
                        </a:spcBef>
                        <a:spcAft>
                          <a:spcPts val="0"/>
                        </a:spcAft>
                      </a:pPr>
                      <a:r>
                        <a:rPr lang="en-US" sz="1000" b="1">
                          <a:effectLst/>
                          <a:latin typeface="Century Gothic" panose="020B0502020202020204" pitchFamily="34" charset="0"/>
                          <a:ea typeface="Calibri" panose="020F0502020204030204" pitchFamily="34" charset="0"/>
                          <a:cs typeface="Times New Roman" panose="02020603050405020304" pitchFamily="18" charset="0"/>
                        </a:rPr>
                        <a:t>Scheduled Enhancements</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a:lnSpc>
                          <a:spcPct val="107000"/>
                        </a:lnSpc>
                        <a:spcBef>
                          <a:spcPts val="0"/>
                        </a:spcBef>
                        <a:spcAft>
                          <a:spcPts val="0"/>
                        </a:spcAft>
                      </a:pPr>
                      <a:r>
                        <a:rPr lang="en-US" sz="1000" b="1">
                          <a:effectLst/>
                          <a:latin typeface="Century Gothic" panose="020B0502020202020204" pitchFamily="34" charset="0"/>
                          <a:ea typeface="Calibri" panose="020F0502020204030204" pitchFamily="34" charset="0"/>
                          <a:cs typeface="Times New Roman" panose="02020603050405020304" pitchFamily="18" charset="0"/>
                        </a:rPr>
                        <a:t>Strategic Improvements</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extLst>
                  <a:ext uri="{0D108BD9-81ED-4DB2-BD59-A6C34878D82A}">
                    <a16:rowId xmlns:a16="http://schemas.microsoft.com/office/drawing/2014/main" val="687450903"/>
                  </a:ext>
                </a:extLst>
              </a:tr>
              <a:tr h="980315">
                <a:tc vMerge="1">
                  <a:txBody>
                    <a:bodyPr/>
                    <a:lstStyle/>
                    <a:p>
                      <a:endParaRPr lang="en-US"/>
                    </a:p>
                  </a:txBody>
                  <a:tcPr/>
                </a:tc>
                <a:tc>
                  <a:txBody>
                    <a:bodyPr/>
                    <a:lstStyle/>
                    <a:p>
                      <a:pPr marL="0" marR="0">
                        <a:lnSpc>
                          <a:spcPct val="107000"/>
                        </a:lnSpc>
                        <a:spcBef>
                          <a:spcPts val="1200"/>
                        </a:spcBef>
                        <a:spcAft>
                          <a:spcPts val="0"/>
                        </a:spcAft>
                      </a:pPr>
                      <a:r>
                        <a:rPr lang="en-US" sz="1000" dirty="0">
                          <a:effectLst/>
                          <a:latin typeface="Century Gothic" panose="020B0502020202020204" pitchFamily="34" charset="0"/>
                          <a:ea typeface="Calibri" panose="020F0502020204030204" pitchFamily="34" charset="0"/>
                          <a:cs typeface="Times New Roman" panose="02020603050405020304" pitchFamily="18" charset="0"/>
                        </a:rPr>
                        <a:t>Address system failures to prevent significant disruptions.</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a:lnSpc>
                          <a:spcPct val="107000"/>
                        </a:lnSpc>
                        <a:spcBef>
                          <a:spcPts val="1200"/>
                        </a:spcBef>
                        <a:spcAft>
                          <a:spcPts val="0"/>
                        </a:spcAft>
                      </a:pPr>
                      <a:r>
                        <a:rPr lang="en-US" sz="1000">
                          <a:effectLst/>
                          <a:latin typeface="Century Gothic" panose="020B0502020202020204" pitchFamily="34" charset="0"/>
                          <a:ea typeface="Calibri" panose="020F0502020204030204" pitchFamily="34" charset="0"/>
                          <a:cs typeface="Times New Roman" panose="02020603050405020304" pitchFamily="18" charset="0"/>
                        </a:rPr>
                        <a:t>Resolve critical functionalities within hours to maintain service integrity.</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a:lnSpc>
                          <a:spcPct val="107000"/>
                        </a:lnSpc>
                        <a:spcBef>
                          <a:spcPts val="1200"/>
                        </a:spcBef>
                        <a:spcAft>
                          <a:spcPts val="0"/>
                        </a:spcAft>
                      </a:pPr>
                      <a:r>
                        <a:rPr lang="en-US" sz="1000">
                          <a:effectLst/>
                          <a:latin typeface="Century Gothic" panose="020B0502020202020204" pitchFamily="34" charset="0"/>
                          <a:ea typeface="Calibri" panose="020F0502020204030204" pitchFamily="34" charset="0"/>
                          <a:cs typeface="Times New Roman" panose="02020603050405020304" pitchFamily="18" charset="0"/>
                        </a:rPr>
                        <a:t>Address user-impacting issues by the next business day.</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a:lnSpc>
                          <a:spcPct val="107000"/>
                        </a:lnSpc>
                        <a:spcBef>
                          <a:spcPts val="1200"/>
                        </a:spcBef>
                        <a:spcAft>
                          <a:spcPts val="0"/>
                        </a:spcAft>
                      </a:pPr>
                      <a:r>
                        <a:rPr lang="en-US" sz="1000">
                          <a:effectLst/>
                          <a:latin typeface="Century Gothic" panose="020B0502020202020204" pitchFamily="34" charset="0"/>
                          <a:ea typeface="Calibri" panose="020F0502020204030204" pitchFamily="34" charset="0"/>
                          <a:cs typeface="Times New Roman" panose="02020603050405020304" pitchFamily="18" charset="0"/>
                        </a:rPr>
                        <a:t>Tackle limited user issues within three days.</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a:lnSpc>
                          <a:spcPct val="107000"/>
                        </a:lnSpc>
                        <a:spcBef>
                          <a:spcPts val="1200"/>
                        </a:spcBef>
                        <a:spcAft>
                          <a:spcPts val="0"/>
                        </a:spcAft>
                      </a:pPr>
                      <a:r>
                        <a:rPr lang="en-US" sz="1000">
                          <a:effectLst/>
                          <a:latin typeface="Century Gothic" panose="020B0502020202020204" pitchFamily="34" charset="0"/>
                          <a:ea typeface="Calibri" panose="020F0502020204030204" pitchFamily="34" charset="0"/>
                          <a:cs typeface="Times New Roman" panose="02020603050405020304" pitchFamily="18" charset="0"/>
                        </a:rPr>
                        <a:t>Handle within standard one-week response time.</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a:lnSpc>
                          <a:spcPct val="107000"/>
                        </a:lnSpc>
                        <a:spcBef>
                          <a:spcPts val="1200"/>
                        </a:spcBef>
                        <a:spcAft>
                          <a:spcPts val="0"/>
                        </a:spcAft>
                      </a:pPr>
                      <a:r>
                        <a:rPr lang="en-US" sz="1000">
                          <a:effectLst/>
                          <a:latin typeface="Century Gothic" panose="020B0502020202020204" pitchFamily="34" charset="0"/>
                          <a:ea typeface="Calibri" panose="020F0502020204030204" pitchFamily="34" charset="0"/>
                          <a:cs typeface="Times New Roman" panose="02020603050405020304" pitchFamily="18" charset="0"/>
                        </a:rPr>
                        <a:t>Incorporate updates in our regular maintenance cycles.</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a:lnSpc>
                          <a:spcPct val="107000"/>
                        </a:lnSpc>
                        <a:spcBef>
                          <a:spcPts val="1200"/>
                        </a:spcBef>
                        <a:spcAft>
                          <a:spcPts val="0"/>
                        </a:spcAft>
                      </a:pPr>
                      <a:r>
                        <a:rPr lang="en-US" sz="1000" dirty="0">
                          <a:effectLst/>
                          <a:latin typeface="Century Gothic" panose="020B0502020202020204" pitchFamily="34" charset="0"/>
                          <a:ea typeface="Calibri" panose="020F0502020204030204" pitchFamily="34" charset="0"/>
                          <a:cs typeface="Times New Roman" panose="02020603050405020304" pitchFamily="18" charset="0"/>
                        </a:rPr>
                        <a:t>Plan and execute as part of long-term enhancements.</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extLst>
                  <a:ext uri="{0D108BD9-81ED-4DB2-BD59-A6C34878D82A}">
                    <a16:rowId xmlns:a16="http://schemas.microsoft.com/office/drawing/2014/main" val="2295196433"/>
                  </a:ext>
                </a:extLst>
              </a:tr>
              <a:tr h="414948">
                <a:tc rowSpan="2">
                  <a:txBody>
                    <a:bodyPr/>
                    <a:lstStyle/>
                    <a:p>
                      <a:pPr marL="0" marR="0" algn="ctr">
                        <a:lnSpc>
                          <a:spcPct val="107000"/>
                        </a:lnSpc>
                        <a:spcBef>
                          <a:spcPts val="0"/>
                        </a:spcBef>
                        <a:spcAft>
                          <a:spcPts val="0"/>
                        </a:spcAft>
                      </a:pPr>
                      <a:r>
                        <a:rPr lang="en-US" sz="10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Understanding the Escalation Ladder at Positive Charge:</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a:t>
                      </a:r>
                    </a:p>
                    <a:p>
                      <a:pPr marL="0" marR="0" algn="ctr">
                        <a:lnSpc>
                          <a:spcPct val="107000"/>
                        </a:lnSpc>
                        <a:spcBef>
                          <a:spcPts val="0"/>
                        </a:spcBef>
                        <a:spcAft>
                          <a:spcPts val="0"/>
                        </a:spcAft>
                      </a:pPr>
                      <a:r>
                        <a:rPr lang="en-US" sz="10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From Immediate to Routine</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solidFill>
                      <a:srgbClr val="92D050"/>
                    </a:solidFill>
                  </a:tcPr>
                </a:tc>
                <a:tc>
                  <a:txBody>
                    <a:bodyPr/>
                    <a:lstStyle/>
                    <a:p>
                      <a:pPr marL="0" marR="0" algn="ctr">
                        <a:lnSpc>
                          <a:spcPct val="107000"/>
                        </a:lnSpc>
                        <a:spcBef>
                          <a:spcPts val="0"/>
                        </a:spcBef>
                        <a:spcAft>
                          <a:spcPts val="0"/>
                        </a:spcAft>
                      </a:pPr>
                      <a:r>
                        <a:rPr lang="en-US" sz="1000" b="1">
                          <a:effectLst/>
                          <a:latin typeface="Century Gothic" panose="020B0502020202020204" pitchFamily="34" charset="0"/>
                          <a:ea typeface="Calibri" panose="020F0502020204030204" pitchFamily="34" charset="0"/>
                          <a:cs typeface="Times New Roman" panose="02020603050405020304" pitchFamily="18" charset="0"/>
                        </a:rPr>
                        <a:t>Immediate</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a:lnSpc>
                          <a:spcPct val="107000"/>
                        </a:lnSpc>
                        <a:spcBef>
                          <a:spcPts val="0"/>
                        </a:spcBef>
                        <a:spcAft>
                          <a:spcPts val="0"/>
                        </a:spcAft>
                      </a:pPr>
                      <a:r>
                        <a:rPr lang="en-US" sz="1000" b="1">
                          <a:effectLst/>
                          <a:latin typeface="Century Gothic" panose="020B0502020202020204" pitchFamily="34" charset="0"/>
                          <a:ea typeface="Calibri" panose="020F0502020204030204" pitchFamily="34" charset="0"/>
                          <a:cs typeface="Times New Roman" panose="02020603050405020304" pitchFamily="18" charset="0"/>
                        </a:rPr>
                        <a:t>Urgent</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a:lnSpc>
                          <a:spcPct val="107000"/>
                        </a:lnSpc>
                        <a:spcBef>
                          <a:spcPts val="0"/>
                        </a:spcBef>
                        <a:spcAft>
                          <a:spcPts val="0"/>
                        </a:spcAft>
                      </a:pPr>
                      <a:r>
                        <a:rPr lang="en-US" sz="1000" b="1">
                          <a:effectLst/>
                          <a:latin typeface="Century Gothic" panose="020B0502020202020204" pitchFamily="34" charset="0"/>
                          <a:ea typeface="Calibri" panose="020F0502020204030204" pitchFamily="34" charset="0"/>
                          <a:cs typeface="Times New Roman" panose="02020603050405020304" pitchFamily="18" charset="0"/>
                        </a:rPr>
                        <a:t>Prompt</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a:lnSpc>
                          <a:spcPct val="107000"/>
                        </a:lnSpc>
                        <a:spcBef>
                          <a:spcPts val="0"/>
                        </a:spcBef>
                        <a:spcAft>
                          <a:spcPts val="0"/>
                        </a:spcAft>
                      </a:pPr>
                      <a:r>
                        <a:rPr lang="en-US" sz="1000" b="1">
                          <a:effectLst/>
                          <a:latin typeface="Century Gothic" panose="020B0502020202020204" pitchFamily="34" charset="0"/>
                          <a:ea typeface="Calibri" panose="020F0502020204030204" pitchFamily="34" charset="0"/>
                          <a:cs typeface="Times New Roman" panose="02020603050405020304" pitchFamily="18" charset="0"/>
                        </a:rPr>
                        <a:t>Routine</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a:lnSpc>
                          <a:spcPct val="107000"/>
                        </a:lnSpc>
                        <a:spcBef>
                          <a:spcPts val="0"/>
                        </a:spcBef>
                        <a:spcAft>
                          <a:spcPts val="0"/>
                        </a:spcAft>
                      </a:pPr>
                      <a:r>
                        <a:rPr lang="en-US" sz="1000" b="1">
                          <a:effectLst/>
                          <a:latin typeface="Century Gothic" panose="020B0502020202020204" pitchFamily="34" charset="0"/>
                          <a:ea typeface="Calibri" panose="020F0502020204030204" pitchFamily="34" charset="0"/>
                          <a:cs typeface="Times New Roman" panose="02020603050405020304" pitchFamily="18" charset="0"/>
                        </a:rPr>
                        <a:t>Standard</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a:lnSpc>
                          <a:spcPct val="107000"/>
                        </a:lnSpc>
                        <a:spcBef>
                          <a:spcPts val="0"/>
                        </a:spcBef>
                        <a:spcAft>
                          <a:spcPts val="0"/>
                        </a:spcAft>
                      </a:pPr>
                      <a:r>
                        <a:rPr lang="en-US" sz="1000" b="1">
                          <a:effectLst/>
                          <a:latin typeface="Century Gothic" panose="020B0502020202020204" pitchFamily="34" charset="0"/>
                          <a:ea typeface="Calibri" panose="020F0502020204030204" pitchFamily="34" charset="0"/>
                          <a:cs typeface="Times New Roman" panose="02020603050405020304" pitchFamily="18" charset="0"/>
                        </a:rPr>
                        <a:t>Regular</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a:lnSpc>
                          <a:spcPct val="107000"/>
                        </a:lnSpc>
                        <a:spcBef>
                          <a:spcPts val="0"/>
                        </a:spcBef>
                        <a:spcAft>
                          <a:spcPts val="0"/>
                        </a:spcAft>
                      </a:pPr>
                      <a:r>
                        <a:rPr lang="en-US" sz="1000" b="1">
                          <a:effectLst/>
                          <a:latin typeface="Century Gothic" panose="020B0502020202020204" pitchFamily="34" charset="0"/>
                          <a:ea typeface="Calibri" panose="020F0502020204030204" pitchFamily="34" charset="0"/>
                          <a:cs typeface="Times New Roman" panose="02020603050405020304" pitchFamily="18" charset="0"/>
                        </a:rPr>
                        <a:t>Planned</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extLst>
                  <a:ext uri="{0D108BD9-81ED-4DB2-BD59-A6C34878D82A}">
                    <a16:rowId xmlns:a16="http://schemas.microsoft.com/office/drawing/2014/main" val="881880596"/>
                  </a:ext>
                </a:extLst>
              </a:tr>
              <a:tr h="1103649">
                <a:tc vMerge="1">
                  <a:txBody>
                    <a:bodyPr/>
                    <a:lstStyle/>
                    <a:p>
                      <a:endParaRPr lang="en-US"/>
                    </a:p>
                  </a:txBody>
                  <a:tcPr/>
                </a:tc>
                <a:tc>
                  <a:txBody>
                    <a:bodyPr/>
                    <a:lstStyle/>
                    <a:p>
                      <a:pPr marL="0" marR="0">
                        <a:lnSpc>
                          <a:spcPct val="107000"/>
                        </a:lnSpc>
                        <a:spcBef>
                          <a:spcPts val="1200"/>
                        </a:spcBef>
                        <a:spcAft>
                          <a:spcPts val="0"/>
                        </a:spcAft>
                      </a:pPr>
                      <a:r>
                        <a:rPr lang="en-US" sz="1000" dirty="0">
                          <a:effectLst/>
                          <a:latin typeface="Century Gothic" panose="020B0502020202020204" pitchFamily="34" charset="0"/>
                          <a:ea typeface="Calibri" panose="020F0502020204030204" pitchFamily="34" charset="0"/>
                          <a:cs typeface="Times New Roman" panose="02020603050405020304" pitchFamily="18" charset="0"/>
                        </a:rPr>
                        <a:t>Critical system issues demand urgent attention.</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a:lnSpc>
                          <a:spcPct val="107000"/>
                        </a:lnSpc>
                        <a:spcBef>
                          <a:spcPts val="1200"/>
                        </a:spcBef>
                        <a:spcAft>
                          <a:spcPts val="0"/>
                        </a:spcAft>
                      </a:pPr>
                      <a:r>
                        <a:rPr lang="en-US" sz="1000">
                          <a:effectLst/>
                          <a:latin typeface="Century Gothic" panose="020B0502020202020204" pitchFamily="34" charset="0"/>
                          <a:ea typeface="Calibri" panose="020F0502020204030204" pitchFamily="34" charset="0"/>
                          <a:cs typeface="Times New Roman" panose="02020603050405020304" pitchFamily="18" charset="0"/>
                        </a:rPr>
                        <a:t>Issues impacting major functionalities require quick fixes.</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a:lnSpc>
                          <a:spcPct val="107000"/>
                        </a:lnSpc>
                        <a:spcBef>
                          <a:spcPts val="1200"/>
                        </a:spcBef>
                        <a:spcAft>
                          <a:spcPts val="0"/>
                        </a:spcAft>
                      </a:pPr>
                      <a:r>
                        <a:rPr lang="en-US" sz="1000">
                          <a:effectLst/>
                          <a:latin typeface="Century Gothic" panose="020B0502020202020204" pitchFamily="34" charset="0"/>
                          <a:ea typeface="Calibri" panose="020F0502020204030204" pitchFamily="34" charset="0"/>
                          <a:cs typeface="Times New Roman" panose="02020603050405020304" pitchFamily="18" charset="0"/>
                        </a:rPr>
                        <a:t>Moderate-impact issues should be resolved within a day.</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a:lnSpc>
                          <a:spcPct val="107000"/>
                        </a:lnSpc>
                        <a:spcBef>
                          <a:spcPts val="1200"/>
                        </a:spcBef>
                        <a:spcAft>
                          <a:spcPts val="0"/>
                        </a:spcAft>
                      </a:pPr>
                      <a:r>
                        <a:rPr lang="en-US" sz="1000">
                          <a:effectLst/>
                          <a:latin typeface="Century Gothic" panose="020B0502020202020204" pitchFamily="34" charset="0"/>
                          <a:ea typeface="Calibri" panose="020F0502020204030204" pitchFamily="34" charset="0"/>
                          <a:cs typeface="Times New Roman" panose="02020603050405020304" pitchFamily="18" charset="0"/>
                        </a:rPr>
                        <a:t>Limited impact concerns are addressed within three business days.</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a:lnSpc>
                          <a:spcPct val="107000"/>
                        </a:lnSpc>
                        <a:spcBef>
                          <a:spcPts val="1200"/>
                        </a:spcBef>
                        <a:spcAft>
                          <a:spcPts val="0"/>
                        </a:spcAft>
                      </a:pPr>
                      <a:r>
                        <a:rPr lang="en-US" sz="1000">
                          <a:effectLst/>
                          <a:latin typeface="Century Gothic" panose="020B0502020202020204" pitchFamily="34" charset="0"/>
                          <a:ea typeface="Calibri" panose="020F0502020204030204" pitchFamily="34" charset="0"/>
                          <a:cs typeface="Times New Roman" panose="02020603050405020304" pitchFamily="18" charset="0"/>
                        </a:rPr>
                        <a:t>The standard resolution timeline of one week applies.</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a:lnSpc>
                          <a:spcPct val="107000"/>
                        </a:lnSpc>
                        <a:spcBef>
                          <a:spcPts val="1200"/>
                        </a:spcBef>
                        <a:spcAft>
                          <a:spcPts val="0"/>
                        </a:spcAft>
                      </a:pPr>
                      <a:r>
                        <a:rPr lang="en-US" sz="1000">
                          <a:effectLst/>
                          <a:latin typeface="Century Gothic" panose="020B0502020202020204" pitchFamily="34" charset="0"/>
                          <a:ea typeface="Calibri" panose="020F0502020204030204" pitchFamily="34" charset="0"/>
                          <a:cs typeface="Times New Roman" panose="02020603050405020304" pitchFamily="18" charset="0"/>
                        </a:rPr>
                        <a:t>System enhancements can be integrated into a regular cycle.</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a:lnSpc>
                          <a:spcPct val="107000"/>
                        </a:lnSpc>
                        <a:spcBef>
                          <a:spcPts val="1200"/>
                        </a:spcBef>
                        <a:spcAft>
                          <a:spcPts val="0"/>
                        </a:spcAft>
                      </a:pPr>
                      <a:r>
                        <a:rPr lang="en-US" sz="1000" dirty="0">
                          <a:effectLst/>
                          <a:latin typeface="Century Gothic" panose="020B0502020202020204" pitchFamily="34" charset="0"/>
                          <a:ea typeface="Calibri" panose="020F0502020204030204" pitchFamily="34" charset="0"/>
                          <a:cs typeface="Times New Roman" panose="02020603050405020304" pitchFamily="18" charset="0"/>
                        </a:rPr>
                        <a:t>Ongoing system improvements should be implemented strategically.</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extLst>
                  <a:ext uri="{0D108BD9-81ED-4DB2-BD59-A6C34878D82A}">
                    <a16:rowId xmlns:a16="http://schemas.microsoft.com/office/drawing/2014/main" val="4002604986"/>
                  </a:ext>
                </a:extLst>
              </a:tr>
            </a:tbl>
          </a:graphicData>
        </a:graphic>
      </p:graphicFrame>
      <p:sp>
        <p:nvSpPr>
          <p:cNvPr id="2" name="TextBox 1">
            <a:extLst>
              <a:ext uri="{FF2B5EF4-FFF2-40B4-BE49-F238E27FC236}">
                <a16:creationId xmlns:a16="http://schemas.microsoft.com/office/drawing/2014/main" id="{6D218E6F-27AE-67FC-9EC0-EB672B928CCC}"/>
              </a:ext>
            </a:extLst>
          </p:cNvPr>
          <p:cNvSpPr txBox="1"/>
          <p:nvPr/>
        </p:nvSpPr>
        <p:spPr>
          <a:xfrm>
            <a:off x="335561" y="172798"/>
            <a:ext cx="6887360" cy="523220"/>
          </a:xfrm>
          <a:prstGeom prst="rect">
            <a:avLst/>
          </a:prstGeom>
          <a:noFill/>
        </p:spPr>
        <p:txBody>
          <a:bodyPr wrap="square">
            <a:spAutoFit/>
          </a:bodyPr>
          <a:lstStyle/>
          <a:p>
            <a:pPr rtl="0">
              <a:spcBef>
                <a:spcPts val="0"/>
              </a:spcBef>
              <a:spcAft>
                <a:spcPts val="0"/>
              </a:spcAft>
            </a:pPr>
            <a:r>
              <a:rPr lang="fr-FR" sz="2800" b="1" dirty="0">
                <a:solidFill>
                  <a:srgbClr val="011033"/>
                </a:solidFill>
                <a:latin typeface="Century Gothic"/>
                <a:ea typeface="Century Gothic"/>
                <a:cs typeface="Century Gothic"/>
                <a:sym typeface="Century Gothic"/>
              </a:rPr>
              <a:t>Simple Escalation Matrix Example</a:t>
            </a:r>
            <a:endParaRPr lang="en-US" sz="2800" dirty="0"/>
          </a:p>
        </p:txBody>
      </p:sp>
      <p:sp>
        <p:nvSpPr>
          <p:cNvPr id="4" name="TextBox 3">
            <a:extLst>
              <a:ext uri="{FF2B5EF4-FFF2-40B4-BE49-F238E27FC236}">
                <a16:creationId xmlns:a16="http://schemas.microsoft.com/office/drawing/2014/main" id="{B9C668B2-B422-4303-755E-370A3F41EADE}"/>
              </a:ext>
            </a:extLst>
          </p:cNvPr>
          <p:cNvSpPr txBox="1"/>
          <p:nvPr/>
        </p:nvSpPr>
        <p:spPr>
          <a:xfrm>
            <a:off x="335560" y="643117"/>
            <a:ext cx="8345301" cy="292388"/>
          </a:xfrm>
          <a:prstGeom prst="rect">
            <a:avLst/>
          </a:prstGeom>
          <a:noFill/>
        </p:spPr>
        <p:txBody>
          <a:bodyPr wrap="square">
            <a:spAutoFit/>
          </a:bodyPr>
          <a:lstStyle/>
          <a:p>
            <a:r>
              <a:rPr lang="en-US" sz="1300" b="0" i="0" u="none" strike="noStrike" dirty="0">
                <a:solidFill>
                  <a:srgbClr val="595959"/>
                </a:solidFill>
                <a:effectLst/>
                <a:highlight>
                  <a:srgbClr val="FFFFFF"/>
                </a:highlight>
                <a:latin typeface="Century Gothic" panose="020B0502020202020204" pitchFamily="34" charset="0"/>
              </a:rPr>
              <a:t>You can edit this text, customize it with your escalation process details, and change the font or style.</a:t>
            </a:r>
            <a:r>
              <a:rPr lang="en-US" sz="1300" dirty="0"/>
              <a:t> </a:t>
            </a:r>
          </a:p>
        </p:txBody>
      </p:sp>
    </p:spTree>
    <p:extLst>
      <p:ext uri="{BB962C8B-B14F-4D97-AF65-F5344CB8AC3E}">
        <p14:creationId xmlns:p14="http://schemas.microsoft.com/office/powerpoint/2010/main" val="2416432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0000000-0008-0000-0200-0000C70E0000}"/>
              </a:ext>
            </a:extLst>
          </p:cNvPr>
          <p:cNvGrpSpPr/>
          <p:nvPr/>
        </p:nvGrpSpPr>
        <p:grpSpPr>
          <a:xfrm>
            <a:off x="398098" y="1358298"/>
            <a:ext cx="11395805" cy="4661523"/>
            <a:chOff x="0" y="0"/>
            <a:chExt cx="11395805" cy="4632388"/>
          </a:xfrm>
        </p:grpSpPr>
        <p:sp>
          <p:nvSpPr>
            <p:cNvPr id="4" name="Rectangle 14">
              <a:extLst>
                <a:ext uri="{FF2B5EF4-FFF2-40B4-BE49-F238E27FC236}">
                  <a16:creationId xmlns:a16="http://schemas.microsoft.com/office/drawing/2014/main" id="{00000000-0008-0000-0200-0000C80E0000}"/>
                </a:ext>
              </a:extLst>
            </p:cNvPr>
            <p:cNvSpPr/>
            <p:nvPr/>
          </p:nvSpPr>
          <p:spPr>
            <a:xfrm>
              <a:off x="0" y="1895883"/>
              <a:ext cx="1534886" cy="1860773"/>
            </a:xfrm>
            <a:custGeom>
              <a:avLst/>
              <a:gdLst>
                <a:gd name="connsiteX0" fmla="*/ 255819 w 1534886"/>
                <a:gd name="connsiteY0" fmla="*/ 0 h 1860773"/>
                <a:gd name="connsiteX1" fmla="*/ 1279067 w 1534886"/>
                <a:gd name="connsiteY1" fmla="*/ 0 h 1860773"/>
                <a:gd name="connsiteX2" fmla="*/ 1534886 w 1534886"/>
                <a:gd name="connsiteY2" fmla="*/ 255819 h 1860773"/>
                <a:gd name="connsiteX3" fmla="*/ 1534886 w 1534886"/>
                <a:gd name="connsiteY3" fmla="*/ 1860773 h 1860773"/>
                <a:gd name="connsiteX4" fmla="*/ 1534886 w 1534886"/>
                <a:gd name="connsiteY4" fmla="*/ 1860773 h 1860773"/>
                <a:gd name="connsiteX5" fmla="*/ 0 w 1534886"/>
                <a:gd name="connsiteY5" fmla="*/ 1860773 h 1860773"/>
                <a:gd name="connsiteX6" fmla="*/ 0 w 1534886"/>
                <a:gd name="connsiteY6" fmla="*/ 1860773 h 1860773"/>
                <a:gd name="connsiteX7" fmla="*/ 0 w 1534886"/>
                <a:gd name="connsiteY7" fmla="*/ 255819 h 1860773"/>
                <a:gd name="connsiteX8" fmla="*/ 255819 w 1534886"/>
                <a:gd name="connsiteY8" fmla="*/ 0 h 1860773"/>
                <a:gd name="connsiteX0" fmla="*/ 255819 w 1534886"/>
                <a:gd name="connsiteY0" fmla="*/ 0 h 1860773"/>
                <a:gd name="connsiteX1" fmla="*/ 1279067 w 1534886"/>
                <a:gd name="connsiteY1" fmla="*/ 0 h 1860773"/>
                <a:gd name="connsiteX2" fmla="*/ 1534886 w 1534886"/>
                <a:gd name="connsiteY2" fmla="*/ 255819 h 1860773"/>
                <a:gd name="connsiteX3" fmla="*/ 1534886 w 1534886"/>
                <a:gd name="connsiteY3" fmla="*/ 1860773 h 1860773"/>
                <a:gd name="connsiteX4" fmla="*/ 1534886 w 1534886"/>
                <a:gd name="connsiteY4" fmla="*/ 1860773 h 1860773"/>
                <a:gd name="connsiteX5" fmla="*/ 0 w 1534886"/>
                <a:gd name="connsiteY5" fmla="*/ 1860773 h 1860773"/>
                <a:gd name="connsiteX6" fmla="*/ 0 w 1534886"/>
                <a:gd name="connsiteY6" fmla="*/ 1860773 h 1860773"/>
                <a:gd name="connsiteX7" fmla="*/ 0 w 1534886"/>
                <a:gd name="connsiteY7" fmla="*/ 255819 h 1860773"/>
                <a:gd name="connsiteX8" fmla="*/ 255819 w 1534886"/>
                <a:gd name="connsiteY8" fmla="*/ 0 h 1860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34886" h="1860773">
                  <a:moveTo>
                    <a:pt x="255819" y="0"/>
                  </a:moveTo>
                  <a:lnTo>
                    <a:pt x="1279067" y="0"/>
                  </a:lnTo>
                  <a:cubicBezTo>
                    <a:pt x="1420352" y="0"/>
                    <a:pt x="1534886" y="114534"/>
                    <a:pt x="1534886" y="255819"/>
                  </a:cubicBezTo>
                  <a:lnTo>
                    <a:pt x="1534886" y="1860773"/>
                  </a:lnTo>
                  <a:lnTo>
                    <a:pt x="1534886" y="1860773"/>
                  </a:lnTo>
                  <a:lnTo>
                    <a:pt x="0" y="1860773"/>
                  </a:lnTo>
                  <a:lnTo>
                    <a:pt x="0" y="1860773"/>
                  </a:lnTo>
                  <a:lnTo>
                    <a:pt x="0" y="255819"/>
                  </a:lnTo>
                  <a:cubicBezTo>
                    <a:pt x="0" y="114534"/>
                    <a:pt x="114534" y="0"/>
                    <a:pt x="255819" y="0"/>
                  </a:cubicBezTo>
                  <a:close/>
                </a:path>
              </a:pathLst>
            </a:cu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fontAlgn="b"/>
              <a:endParaRPr lang="en-US" sz="1100" b="0" i="0" u="none" strike="noStrike">
                <a:solidFill>
                  <a:srgbClr val="000000"/>
                </a:solidFill>
                <a:effectLst/>
                <a:latin typeface="Century Gothic" panose="020B0502020202020204" pitchFamily="34" charset="0"/>
              </a:endParaRPr>
            </a:p>
          </p:txBody>
        </p:sp>
        <p:sp>
          <p:nvSpPr>
            <p:cNvPr id="6" name="Rectangle 15">
              <a:extLst>
                <a:ext uri="{FF2B5EF4-FFF2-40B4-BE49-F238E27FC236}">
                  <a16:creationId xmlns:a16="http://schemas.microsoft.com/office/drawing/2014/main" id="{00000000-0008-0000-0200-0000C90E0000}"/>
                </a:ext>
              </a:extLst>
            </p:cNvPr>
            <p:cNvSpPr/>
            <p:nvPr/>
          </p:nvSpPr>
          <p:spPr>
            <a:xfrm>
              <a:off x="2360429" y="973335"/>
              <a:ext cx="1542749" cy="1860206"/>
            </a:xfrm>
            <a:prstGeom prst="round2SameRect">
              <a:avLst/>
            </a:prstGeom>
            <a:no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fontAlgn="b"/>
              <a:endParaRPr lang="en-US" sz="1100" b="0" i="0" u="none" strike="noStrike">
                <a:solidFill>
                  <a:srgbClr val="000000"/>
                </a:solidFill>
                <a:effectLst/>
                <a:latin typeface="Century Gothic" panose="020B0502020202020204" pitchFamily="34" charset="0"/>
              </a:endParaRPr>
            </a:p>
          </p:txBody>
        </p:sp>
        <p:sp>
          <p:nvSpPr>
            <p:cNvPr id="8" name="Rectangle 17">
              <a:extLst>
                <a:ext uri="{FF2B5EF4-FFF2-40B4-BE49-F238E27FC236}">
                  <a16:creationId xmlns:a16="http://schemas.microsoft.com/office/drawing/2014/main" id="{00000000-0008-0000-0200-0000CA0E0000}"/>
                </a:ext>
              </a:extLst>
            </p:cNvPr>
            <p:cNvSpPr/>
            <p:nvPr/>
          </p:nvSpPr>
          <p:spPr>
            <a:xfrm>
              <a:off x="4727089" y="1890516"/>
              <a:ext cx="1534886" cy="1866072"/>
            </a:xfrm>
            <a:custGeom>
              <a:avLst/>
              <a:gdLst>
                <a:gd name="connsiteX0" fmla="*/ 255819 w 1534886"/>
                <a:gd name="connsiteY0" fmla="*/ 0 h 1860706"/>
                <a:gd name="connsiteX1" fmla="*/ 1279067 w 1534886"/>
                <a:gd name="connsiteY1" fmla="*/ 0 h 1860706"/>
                <a:gd name="connsiteX2" fmla="*/ 1534886 w 1534886"/>
                <a:gd name="connsiteY2" fmla="*/ 255819 h 1860706"/>
                <a:gd name="connsiteX3" fmla="*/ 1534886 w 1534886"/>
                <a:gd name="connsiteY3" fmla="*/ 1860706 h 1860706"/>
                <a:gd name="connsiteX4" fmla="*/ 1534886 w 1534886"/>
                <a:gd name="connsiteY4" fmla="*/ 1860706 h 1860706"/>
                <a:gd name="connsiteX5" fmla="*/ 0 w 1534886"/>
                <a:gd name="connsiteY5" fmla="*/ 1860706 h 1860706"/>
                <a:gd name="connsiteX6" fmla="*/ 0 w 1534886"/>
                <a:gd name="connsiteY6" fmla="*/ 1860706 h 1860706"/>
                <a:gd name="connsiteX7" fmla="*/ 0 w 1534886"/>
                <a:gd name="connsiteY7" fmla="*/ 255819 h 1860706"/>
                <a:gd name="connsiteX8" fmla="*/ 255819 w 1534886"/>
                <a:gd name="connsiteY8" fmla="*/ 0 h 1860706"/>
                <a:gd name="connsiteX0" fmla="*/ 255819 w 1534886"/>
                <a:gd name="connsiteY0" fmla="*/ 0 h 1860706"/>
                <a:gd name="connsiteX1" fmla="*/ 1279067 w 1534886"/>
                <a:gd name="connsiteY1" fmla="*/ 0 h 1860706"/>
                <a:gd name="connsiteX2" fmla="*/ 1534886 w 1534886"/>
                <a:gd name="connsiteY2" fmla="*/ 255819 h 1860706"/>
                <a:gd name="connsiteX3" fmla="*/ 1534886 w 1534886"/>
                <a:gd name="connsiteY3" fmla="*/ 1860706 h 1860706"/>
                <a:gd name="connsiteX4" fmla="*/ 1534886 w 1534886"/>
                <a:gd name="connsiteY4" fmla="*/ 1860706 h 1860706"/>
                <a:gd name="connsiteX5" fmla="*/ 0 w 1534886"/>
                <a:gd name="connsiteY5" fmla="*/ 1860706 h 1860706"/>
                <a:gd name="connsiteX6" fmla="*/ 0 w 1534886"/>
                <a:gd name="connsiteY6" fmla="*/ 1860706 h 1860706"/>
                <a:gd name="connsiteX7" fmla="*/ 0 w 1534886"/>
                <a:gd name="connsiteY7" fmla="*/ 255819 h 1860706"/>
                <a:gd name="connsiteX8" fmla="*/ 255819 w 1534886"/>
                <a:gd name="connsiteY8" fmla="*/ 0 h 1860706"/>
                <a:gd name="connsiteX0" fmla="*/ 255819 w 1534886"/>
                <a:gd name="connsiteY0" fmla="*/ 0 h 1860706"/>
                <a:gd name="connsiteX1" fmla="*/ 1279067 w 1534886"/>
                <a:gd name="connsiteY1" fmla="*/ 0 h 1860706"/>
                <a:gd name="connsiteX2" fmla="*/ 1534886 w 1534886"/>
                <a:gd name="connsiteY2" fmla="*/ 255819 h 1860706"/>
                <a:gd name="connsiteX3" fmla="*/ 1534886 w 1534886"/>
                <a:gd name="connsiteY3" fmla="*/ 1860706 h 1860706"/>
                <a:gd name="connsiteX4" fmla="*/ 1534886 w 1534886"/>
                <a:gd name="connsiteY4" fmla="*/ 1860706 h 1860706"/>
                <a:gd name="connsiteX5" fmla="*/ 0 w 1534886"/>
                <a:gd name="connsiteY5" fmla="*/ 1860706 h 1860706"/>
                <a:gd name="connsiteX6" fmla="*/ 0 w 1534886"/>
                <a:gd name="connsiteY6" fmla="*/ 1860706 h 1860706"/>
                <a:gd name="connsiteX7" fmla="*/ 0 w 1534886"/>
                <a:gd name="connsiteY7" fmla="*/ 255819 h 1860706"/>
                <a:gd name="connsiteX8" fmla="*/ 255819 w 1534886"/>
                <a:gd name="connsiteY8" fmla="*/ 0 h 1860706"/>
                <a:gd name="connsiteX0" fmla="*/ 255819 w 1534886"/>
                <a:gd name="connsiteY0" fmla="*/ 5366 h 1866072"/>
                <a:gd name="connsiteX1" fmla="*/ 1279067 w 1534886"/>
                <a:gd name="connsiteY1" fmla="*/ 5366 h 1866072"/>
                <a:gd name="connsiteX2" fmla="*/ 1534886 w 1534886"/>
                <a:gd name="connsiteY2" fmla="*/ 261185 h 1866072"/>
                <a:gd name="connsiteX3" fmla="*/ 1534886 w 1534886"/>
                <a:gd name="connsiteY3" fmla="*/ 1866072 h 1866072"/>
                <a:gd name="connsiteX4" fmla="*/ 1534886 w 1534886"/>
                <a:gd name="connsiteY4" fmla="*/ 1866072 h 1866072"/>
                <a:gd name="connsiteX5" fmla="*/ 0 w 1534886"/>
                <a:gd name="connsiteY5" fmla="*/ 1866072 h 1866072"/>
                <a:gd name="connsiteX6" fmla="*/ 0 w 1534886"/>
                <a:gd name="connsiteY6" fmla="*/ 1866072 h 1866072"/>
                <a:gd name="connsiteX7" fmla="*/ 0 w 1534886"/>
                <a:gd name="connsiteY7" fmla="*/ 261185 h 1866072"/>
                <a:gd name="connsiteX8" fmla="*/ 255819 w 1534886"/>
                <a:gd name="connsiteY8" fmla="*/ 5366 h 18660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34886" h="1866072">
                  <a:moveTo>
                    <a:pt x="255819" y="5366"/>
                  </a:moveTo>
                  <a:cubicBezTo>
                    <a:pt x="238762" y="12986"/>
                    <a:pt x="1280884" y="-9874"/>
                    <a:pt x="1279067" y="5366"/>
                  </a:cubicBezTo>
                  <a:cubicBezTo>
                    <a:pt x="1420352" y="5366"/>
                    <a:pt x="1534886" y="119900"/>
                    <a:pt x="1534886" y="261185"/>
                  </a:cubicBezTo>
                  <a:lnTo>
                    <a:pt x="1534886" y="1866072"/>
                  </a:lnTo>
                  <a:lnTo>
                    <a:pt x="1534886" y="1866072"/>
                  </a:lnTo>
                  <a:lnTo>
                    <a:pt x="0" y="1866072"/>
                  </a:lnTo>
                  <a:lnTo>
                    <a:pt x="0" y="1866072"/>
                  </a:lnTo>
                  <a:lnTo>
                    <a:pt x="0" y="261185"/>
                  </a:lnTo>
                  <a:cubicBezTo>
                    <a:pt x="0" y="119900"/>
                    <a:pt x="114534" y="5366"/>
                    <a:pt x="255819" y="5366"/>
                  </a:cubicBezTo>
                  <a:close/>
                </a:path>
              </a:pathLst>
            </a:custGeom>
            <a:no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fontAlgn="b"/>
              <a:endParaRPr lang="en-US" sz="1100" b="0" i="0" u="none" strike="noStrike">
                <a:solidFill>
                  <a:srgbClr val="000000"/>
                </a:solidFill>
                <a:effectLst/>
                <a:latin typeface="Century Gothic" panose="020B0502020202020204" pitchFamily="34" charset="0"/>
              </a:endParaRPr>
            </a:p>
          </p:txBody>
        </p:sp>
        <p:sp>
          <p:nvSpPr>
            <p:cNvPr id="9" name="Rectangle 19">
              <a:extLst>
                <a:ext uri="{FF2B5EF4-FFF2-40B4-BE49-F238E27FC236}">
                  <a16:creationId xmlns:a16="http://schemas.microsoft.com/office/drawing/2014/main" id="{00000000-0008-0000-0200-0000CB0E0000}"/>
                </a:ext>
              </a:extLst>
            </p:cNvPr>
            <p:cNvSpPr/>
            <p:nvPr/>
          </p:nvSpPr>
          <p:spPr>
            <a:xfrm>
              <a:off x="9456770" y="1895951"/>
              <a:ext cx="1534886" cy="1860706"/>
            </a:xfrm>
            <a:custGeom>
              <a:avLst/>
              <a:gdLst>
                <a:gd name="connsiteX0" fmla="*/ 255819 w 1534886"/>
                <a:gd name="connsiteY0" fmla="*/ 0 h 1860706"/>
                <a:gd name="connsiteX1" fmla="*/ 1279067 w 1534886"/>
                <a:gd name="connsiteY1" fmla="*/ 0 h 1860706"/>
                <a:gd name="connsiteX2" fmla="*/ 1534886 w 1534886"/>
                <a:gd name="connsiteY2" fmla="*/ 255819 h 1860706"/>
                <a:gd name="connsiteX3" fmla="*/ 1534886 w 1534886"/>
                <a:gd name="connsiteY3" fmla="*/ 1860706 h 1860706"/>
                <a:gd name="connsiteX4" fmla="*/ 1534886 w 1534886"/>
                <a:gd name="connsiteY4" fmla="*/ 1860706 h 1860706"/>
                <a:gd name="connsiteX5" fmla="*/ 0 w 1534886"/>
                <a:gd name="connsiteY5" fmla="*/ 1860706 h 1860706"/>
                <a:gd name="connsiteX6" fmla="*/ 0 w 1534886"/>
                <a:gd name="connsiteY6" fmla="*/ 1860706 h 1860706"/>
                <a:gd name="connsiteX7" fmla="*/ 0 w 1534886"/>
                <a:gd name="connsiteY7" fmla="*/ 255819 h 1860706"/>
                <a:gd name="connsiteX8" fmla="*/ 255819 w 1534886"/>
                <a:gd name="connsiteY8" fmla="*/ 0 h 1860706"/>
                <a:gd name="connsiteX0" fmla="*/ 255819 w 1534886"/>
                <a:gd name="connsiteY0" fmla="*/ 0 h 1860706"/>
                <a:gd name="connsiteX1" fmla="*/ 1279067 w 1534886"/>
                <a:gd name="connsiteY1" fmla="*/ 0 h 1860706"/>
                <a:gd name="connsiteX2" fmla="*/ 1534886 w 1534886"/>
                <a:gd name="connsiteY2" fmla="*/ 255819 h 1860706"/>
                <a:gd name="connsiteX3" fmla="*/ 1534886 w 1534886"/>
                <a:gd name="connsiteY3" fmla="*/ 1860706 h 1860706"/>
                <a:gd name="connsiteX4" fmla="*/ 1534886 w 1534886"/>
                <a:gd name="connsiteY4" fmla="*/ 1860706 h 1860706"/>
                <a:gd name="connsiteX5" fmla="*/ 0 w 1534886"/>
                <a:gd name="connsiteY5" fmla="*/ 1860706 h 1860706"/>
                <a:gd name="connsiteX6" fmla="*/ 0 w 1534886"/>
                <a:gd name="connsiteY6" fmla="*/ 1860706 h 1860706"/>
                <a:gd name="connsiteX7" fmla="*/ 0 w 1534886"/>
                <a:gd name="connsiteY7" fmla="*/ 255819 h 1860706"/>
                <a:gd name="connsiteX8" fmla="*/ 255819 w 1534886"/>
                <a:gd name="connsiteY8" fmla="*/ 0 h 1860706"/>
                <a:gd name="connsiteX0" fmla="*/ 255819 w 1534886"/>
                <a:gd name="connsiteY0" fmla="*/ 0 h 1860706"/>
                <a:gd name="connsiteX1" fmla="*/ 1279067 w 1534886"/>
                <a:gd name="connsiteY1" fmla="*/ 0 h 1860706"/>
                <a:gd name="connsiteX2" fmla="*/ 1534886 w 1534886"/>
                <a:gd name="connsiteY2" fmla="*/ 255819 h 1860706"/>
                <a:gd name="connsiteX3" fmla="*/ 1534886 w 1534886"/>
                <a:gd name="connsiteY3" fmla="*/ 1860706 h 1860706"/>
                <a:gd name="connsiteX4" fmla="*/ 1534886 w 1534886"/>
                <a:gd name="connsiteY4" fmla="*/ 1860706 h 1860706"/>
                <a:gd name="connsiteX5" fmla="*/ 0 w 1534886"/>
                <a:gd name="connsiteY5" fmla="*/ 1860706 h 1860706"/>
                <a:gd name="connsiteX6" fmla="*/ 0 w 1534886"/>
                <a:gd name="connsiteY6" fmla="*/ 1860706 h 1860706"/>
                <a:gd name="connsiteX7" fmla="*/ 0 w 1534886"/>
                <a:gd name="connsiteY7" fmla="*/ 255819 h 1860706"/>
                <a:gd name="connsiteX8" fmla="*/ 255819 w 1534886"/>
                <a:gd name="connsiteY8" fmla="*/ 0 h 1860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34886" h="1860706">
                  <a:moveTo>
                    <a:pt x="255819" y="0"/>
                  </a:moveTo>
                  <a:lnTo>
                    <a:pt x="1279067" y="0"/>
                  </a:lnTo>
                  <a:cubicBezTo>
                    <a:pt x="1420352" y="0"/>
                    <a:pt x="1534886" y="114534"/>
                    <a:pt x="1534886" y="255819"/>
                  </a:cubicBezTo>
                  <a:lnTo>
                    <a:pt x="1534886" y="1860706"/>
                  </a:lnTo>
                  <a:lnTo>
                    <a:pt x="1534886" y="1860706"/>
                  </a:lnTo>
                  <a:lnTo>
                    <a:pt x="0" y="1860706"/>
                  </a:lnTo>
                  <a:lnTo>
                    <a:pt x="0" y="1860706"/>
                  </a:lnTo>
                  <a:lnTo>
                    <a:pt x="0" y="255819"/>
                  </a:lnTo>
                  <a:cubicBezTo>
                    <a:pt x="0" y="114534"/>
                    <a:pt x="114534" y="0"/>
                    <a:pt x="255819" y="0"/>
                  </a:cubicBezTo>
                  <a:close/>
                </a:path>
              </a:pathLst>
            </a:custGeom>
            <a:no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fontAlgn="b"/>
              <a:endParaRPr lang="en-US" sz="1100" b="0" i="0" u="none" strike="noStrike">
                <a:solidFill>
                  <a:srgbClr val="000000"/>
                </a:solidFill>
                <a:effectLst/>
                <a:latin typeface="Century Gothic" panose="020B0502020202020204" pitchFamily="34" charset="0"/>
              </a:endParaRPr>
            </a:p>
          </p:txBody>
        </p:sp>
        <p:cxnSp>
          <p:nvCxnSpPr>
            <p:cNvPr id="10" name="Straight Arrow Connector 9">
              <a:extLst>
                <a:ext uri="{FF2B5EF4-FFF2-40B4-BE49-F238E27FC236}">
                  <a16:creationId xmlns:a16="http://schemas.microsoft.com/office/drawing/2014/main" id="{00000000-0008-0000-0200-0000CC0E0000}"/>
                </a:ext>
              </a:extLst>
            </p:cNvPr>
            <p:cNvCxnSpPr>
              <a:cxnSpLocks/>
              <a:stCxn id="4" idx="2"/>
              <a:endCxn id="6" idx="2"/>
            </p:cNvCxnSpPr>
            <p:nvPr/>
          </p:nvCxnSpPr>
          <p:spPr>
            <a:xfrm flipV="1">
              <a:off x="1534886" y="1903438"/>
              <a:ext cx="825543" cy="248264"/>
            </a:xfrm>
            <a:prstGeom prst="straightConnector1">
              <a:avLst/>
            </a:prstGeom>
            <a:ln>
              <a:solidFill>
                <a:srgbClr val="00B050"/>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11" name="Straight Arrow Connector 10">
              <a:extLst>
                <a:ext uri="{FF2B5EF4-FFF2-40B4-BE49-F238E27FC236}">
                  <a16:creationId xmlns:a16="http://schemas.microsoft.com/office/drawing/2014/main" id="{00000000-0008-0000-0200-0000CD0E0000}"/>
                </a:ext>
              </a:extLst>
            </p:cNvPr>
            <p:cNvCxnSpPr>
              <a:cxnSpLocks/>
              <a:stCxn id="6" idx="0"/>
              <a:endCxn id="8" idx="7"/>
            </p:cNvCxnSpPr>
            <p:nvPr/>
          </p:nvCxnSpPr>
          <p:spPr>
            <a:xfrm>
              <a:off x="3903178" y="1903439"/>
              <a:ext cx="823911" cy="248262"/>
            </a:xfrm>
            <a:prstGeom prst="straightConnector1">
              <a:avLst/>
            </a:prstGeom>
            <a:ln>
              <a:solidFill>
                <a:schemeClr val="tx2">
                  <a:lumMod val="50000"/>
                  <a:lumOff val="50000"/>
                </a:schemeClr>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12" name="Straight Arrow Connector 11">
              <a:extLst>
                <a:ext uri="{FF2B5EF4-FFF2-40B4-BE49-F238E27FC236}">
                  <a16:creationId xmlns:a16="http://schemas.microsoft.com/office/drawing/2014/main" id="{00000000-0008-0000-0200-0000CE0E0000}"/>
                </a:ext>
              </a:extLst>
            </p:cNvPr>
            <p:cNvCxnSpPr>
              <a:cxnSpLocks/>
              <a:stCxn id="8" idx="2"/>
              <a:endCxn id="13" idx="2"/>
            </p:cNvCxnSpPr>
            <p:nvPr/>
          </p:nvCxnSpPr>
          <p:spPr>
            <a:xfrm flipV="1">
              <a:off x="6261976" y="1899747"/>
              <a:ext cx="833077" cy="251955"/>
            </a:xfrm>
            <a:prstGeom prst="straightConnector1">
              <a:avLst/>
            </a:prstGeom>
            <a:ln>
              <a:solidFill>
                <a:schemeClr val="accent2"/>
              </a:solidFill>
              <a:prstDash val="dash"/>
              <a:tailEnd type="triangle"/>
            </a:ln>
          </p:spPr>
          <p:style>
            <a:lnRef idx="2">
              <a:schemeClr val="accent1"/>
            </a:lnRef>
            <a:fillRef idx="0">
              <a:schemeClr val="accent1"/>
            </a:fillRef>
            <a:effectRef idx="1">
              <a:schemeClr val="accent1"/>
            </a:effectRef>
            <a:fontRef idx="minor">
              <a:schemeClr val="tx1"/>
            </a:fontRef>
          </p:style>
        </p:cxnSp>
        <p:sp>
          <p:nvSpPr>
            <p:cNvPr id="13" name="Rectangle 15">
              <a:extLst>
                <a:ext uri="{FF2B5EF4-FFF2-40B4-BE49-F238E27FC236}">
                  <a16:creationId xmlns:a16="http://schemas.microsoft.com/office/drawing/2014/main" id="{00000000-0008-0000-0200-0000CF0E0000}"/>
                </a:ext>
              </a:extLst>
            </p:cNvPr>
            <p:cNvSpPr/>
            <p:nvPr/>
          </p:nvSpPr>
          <p:spPr>
            <a:xfrm>
              <a:off x="7095053" y="969393"/>
              <a:ext cx="1538246" cy="1860706"/>
            </a:xfrm>
            <a:prstGeom prst="round2SameRect">
              <a:avLst/>
            </a:prstGeom>
            <a:noFill/>
            <a:ln>
              <a:solidFill>
                <a:srgbClr val="DE104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fontAlgn="b"/>
              <a:endParaRPr lang="en-US" sz="1100" b="0" i="0" u="none" strike="noStrike">
                <a:solidFill>
                  <a:srgbClr val="000000"/>
                </a:solidFill>
                <a:effectLst/>
                <a:latin typeface="Century Gothic" panose="020B0502020202020204" pitchFamily="34" charset="0"/>
              </a:endParaRPr>
            </a:p>
          </p:txBody>
        </p:sp>
        <p:cxnSp>
          <p:nvCxnSpPr>
            <p:cNvPr id="14" name="Straight Arrow Connector 13">
              <a:extLst>
                <a:ext uri="{FF2B5EF4-FFF2-40B4-BE49-F238E27FC236}">
                  <a16:creationId xmlns:a16="http://schemas.microsoft.com/office/drawing/2014/main" id="{00000000-0008-0000-0200-0000D00E0000}"/>
                </a:ext>
              </a:extLst>
            </p:cNvPr>
            <p:cNvCxnSpPr>
              <a:cxnSpLocks/>
              <a:stCxn id="13" idx="0"/>
              <a:endCxn id="9" idx="7"/>
            </p:cNvCxnSpPr>
            <p:nvPr/>
          </p:nvCxnSpPr>
          <p:spPr>
            <a:xfrm>
              <a:off x="8633299" y="1899746"/>
              <a:ext cx="823471" cy="252024"/>
            </a:xfrm>
            <a:prstGeom prst="straightConnector1">
              <a:avLst/>
            </a:prstGeom>
            <a:ln>
              <a:solidFill>
                <a:srgbClr val="DE1041"/>
              </a:solidFill>
              <a:prstDash val="dash"/>
              <a:tailEnd type="triangle"/>
            </a:ln>
          </p:spPr>
          <p:style>
            <a:lnRef idx="2">
              <a:schemeClr val="accent1"/>
            </a:lnRef>
            <a:fillRef idx="0">
              <a:schemeClr val="accent1"/>
            </a:fillRef>
            <a:effectRef idx="1">
              <a:schemeClr val="accent1"/>
            </a:effectRef>
            <a:fontRef idx="minor">
              <a:schemeClr val="tx1"/>
            </a:fontRef>
          </p:style>
        </p:cxnSp>
        <p:sp>
          <p:nvSpPr>
            <p:cNvPr id="15" name="Rectangle 14">
              <a:extLst>
                <a:ext uri="{FF2B5EF4-FFF2-40B4-BE49-F238E27FC236}">
                  <a16:creationId xmlns:a16="http://schemas.microsoft.com/office/drawing/2014/main" id="{00000000-0008-0000-0200-0000D10E0000}"/>
                </a:ext>
              </a:extLst>
            </p:cNvPr>
            <p:cNvSpPr/>
            <p:nvPr/>
          </p:nvSpPr>
          <p:spPr>
            <a:xfrm>
              <a:off x="2367964" y="2803588"/>
              <a:ext cx="1922561" cy="18288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b"/>
              <a:r>
                <a:rPr lang="en-US" sz="1200" u="none" strike="noStrike">
                  <a:solidFill>
                    <a:schemeClr val="tx1"/>
                  </a:solidFill>
                  <a:effectLst/>
                  <a:latin typeface="Century Gothic" panose="020B0502020202020204" pitchFamily="34" charset="0"/>
                </a:rPr>
                <a:t>The Supervisor</a:t>
              </a:r>
              <a:r>
                <a:rPr lang="en-US" sz="1200" u="none" strike="noStrike" baseline="0">
                  <a:solidFill>
                    <a:schemeClr val="tx1"/>
                  </a:solidFill>
                  <a:effectLst/>
                  <a:latin typeface="Century Gothic" panose="020B0502020202020204" pitchFamily="34" charset="0"/>
                </a:rPr>
                <a:t> r</a:t>
              </a:r>
              <a:r>
                <a:rPr lang="en-US" sz="1200" u="none" strike="noStrike">
                  <a:solidFill>
                    <a:schemeClr val="tx1"/>
                  </a:solidFill>
                  <a:effectLst/>
                  <a:latin typeface="Century Gothic" panose="020B0502020202020204" pitchFamily="34" charset="0"/>
                </a:rPr>
                <a:t>eviews escalated issues, providing additional expertise and deciding if further escalation to the Manager is necessary.</a:t>
              </a:r>
              <a:endParaRPr lang="en-US" sz="1200" b="0" i="0" u="none" strike="noStrike">
                <a:solidFill>
                  <a:schemeClr val="tx1"/>
                </a:solidFill>
                <a:effectLst/>
                <a:latin typeface="Century Gothic" panose="020B0502020202020204" pitchFamily="34" charset="0"/>
              </a:endParaRPr>
            </a:p>
          </p:txBody>
        </p:sp>
        <p:sp>
          <p:nvSpPr>
            <p:cNvPr id="16" name="Rectangle 15">
              <a:extLst>
                <a:ext uri="{FF2B5EF4-FFF2-40B4-BE49-F238E27FC236}">
                  <a16:creationId xmlns:a16="http://schemas.microsoft.com/office/drawing/2014/main" id="{00000000-0008-0000-0200-0000D20E0000}"/>
                </a:ext>
              </a:extLst>
            </p:cNvPr>
            <p:cNvSpPr/>
            <p:nvPr/>
          </p:nvSpPr>
          <p:spPr>
            <a:xfrm>
              <a:off x="0" y="0"/>
              <a:ext cx="1922561" cy="18288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b"/>
              <a:r>
                <a:rPr lang="en-US" sz="1200" u="none" strike="noStrike">
                  <a:solidFill>
                    <a:schemeClr val="tx1"/>
                  </a:solidFill>
                  <a:effectLst/>
                  <a:latin typeface="Century Gothic" panose="020B0502020202020204" pitchFamily="34" charset="0"/>
                </a:rPr>
                <a:t>As the initial point of contact, the Representative assesses and addresses basic issues, escalating complex cases to the Supervisor.</a:t>
              </a:r>
              <a:endParaRPr lang="en-US" sz="1200" b="0" i="0" u="none" strike="noStrike">
                <a:solidFill>
                  <a:schemeClr val="tx1"/>
                </a:solidFill>
                <a:effectLst/>
                <a:latin typeface="Century Gothic" panose="020B0502020202020204" pitchFamily="34" charset="0"/>
              </a:endParaRPr>
            </a:p>
          </p:txBody>
        </p:sp>
        <p:sp>
          <p:nvSpPr>
            <p:cNvPr id="17" name="Rectangle 16">
              <a:extLst>
                <a:ext uri="{FF2B5EF4-FFF2-40B4-BE49-F238E27FC236}">
                  <a16:creationId xmlns:a16="http://schemas.microsoft.com/office/drawing/2014/main" id="{00000000-0008-0000-0200-0000D30E0000}"/>
                </a:ext>
              </a:extLst>
            </p:cNvPr>
            <p:cNvSpPr/>
            <p:nvPr/>
          </p:nvSpPr>
          <p:spPr>
            <a:xfrm>
              <a:off x="7091355" y="2803588"/>
              <a:ext cx="1922561" cy="18288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b"/>
              <a:r>
                <a:rPr lang="en-US" sz="1200" u="none" strike="noStrike">
                  <a:solidFill>
                    <a:schemeClr val="tx1"/>
                  </a:solidFill>
                  <a:effectLst/>
                  <a:latin typeface="Century Gothic" panose="020B0502020202020204" pitchFamily="34" charset="0"/>
                </a:rPr>
                <a:t>The Director</a:t>
              </a:r>
              <a:r>
                <a:rPr lang="en-US" sz="1200" u="none" strike="noStrike" baseline="0">
                  <a:solidFill>
                    <a:schemeClr val="tx1"/>
                  </a:solidFill>
                  <a:effectLst/>
                  <a:latin typeface="Century Gothic" panose="020B0502020202020204" pitchFamily="34" charset="0"/>
                </a:rPr>
                <a:t> o</a:t>
              </a:r>
              <a:r>
                <a:rPr lang="en-US" sz="1200" u="none" strike="noStrike">
                  <a:solidFill>
                    <a:schemeClr val="tx1"/>
                  </a:solidFill>
                  <a:effectLst/>
                  <a:latin typeface="Century Gothic" panose="020B0502020202020204" pitchFamily="34" charset="0"/>
                </a:rPr>
                <a:t>versees significant escalations, making strategic decisions and potentially involving the Vice President for critical, company-wide issues.</a:t>
              </a:r>
            </a:p>
          </p:txBody>
        </p:sp>
        <p:sp>
          <p:nvSpPr>
            <p:cNvPr id="18" name="Rectangle 17">
              <a:extLst>
                <a:ext uri="{FF2B5EF4-FFF2-40B4-BE49-F238E27FC236}">
                  <a16:creationId xmlns:a16="http://schemas.microsoft.com/office/drawing/2014/main" id="{00000000-0008-0000-0200-0000D40E0000}"/>
                </a:ext>
              </a:extLst>
            </p:cNvPr>
            <p:cNvSpPr/>
            <p:nvPr/>
          </p:nvSpPr>
          <p:spPr>
            <a:xfrm>
              <a:off x="4733954" y="0"/>
              <a:ext cx="1922561" cy="18288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b"/>
              <a:r>
                <a:rPr lang="en-US" sz="1200" u="none" strike="noStrike">
                  <a:solidFill>
                    <a:schemeClr val="tx1"/>
                  </a:solidFill>
                  <a:effectLst/>
                  <a:latin typeface="Century Gothic" panose="020B0502020202020204" pitchFamily="34" charset="0"/>
                </a:rPr>
                <a:t>The Manager handles high-impact or unresolved issues from the Supervisor, with authority to mobilize additional resources or escalate to the Director.</a:t>
              </a:r>
              <a:endParaRPr lang="en-US" sz="1200" b="0" i="0" u="none" strike="noStrike">
                <a:solidFill>
                  <a:schemeClr val="tx1"/>
                </a:solidFill>
                <a:effectLst/>
                <a:latin typeface="Century Gothic" panose="020B0502020202020204" pitchFamily="34" charset="0"/>
              </a:endParaRPr>
            </a:p>
          </p:txBody>
        </p:sp>
        <p:sp>
          <p:nvSpPr>
            <p:cNvPr id="19" name="Rectangle 18">
              <a:extLst>
                <a:ext uri="{FF2B5EF4-FFF2-40B4-BE49-F238E27FC236}">
                  <a16:creationId xmlns:a16="http://schemas.microsoft.com/office/drawing/2014/main" id="{00000000-0008-0000-0200-0000D50E0000}"/>
                </a:ext>
              </a:extLst>
            </p:cNvPr>
            <p:cNvSpPr/>
            <p:nvPr/>
          </p:nvSpPr>
          <p:spPr>
            <a:xfrm>
              <a:off x="9473244" y="0"/>
              <a:ext cx="1922561" cy="18288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b"/>
              <a:r>
                <a:rPr lang="en-US" sz="1200" u="none" strike="noStrike">
                  <a:solidFill>
                    <a:schemeClr val="tx1"/>
                  </a:solidFill>
                  <a:effectLst/>
                  <a:latin typeface="Century Gothic" panose="020B0502020202020204" pitchFamily="34" charset="0"/>
                </a:rPr>
                <a:t>As the final escalation point, the Vice President addresses company-critical problems, ensuring compliance and alignment with organizational goals.</a:t>
              </a:r>
              <a:endParaRPr lang="en-US" sz="1200" b="0" i="0" u="none" strike="noStrike">
                <a:solidFill>
                  <a:schemeClr val="tx1"/>
                </a:solidFill>
                <a:effectLst/>
                <a:latin typeface="Century Gothic" panose="020B0502020202020204" pitchFamily="34" charset="0"/>
              </a:endParaRPr>
            </a:p>
          </p:txBody>
        </p:sp>
        <p:sp>
          <p:nvSpPr>
            <p:cNvPr id="20" name="Rectangle 19">
              <a:extLst>
                <a:ext uri="{FF2B5EF4-FFF2-40B4-BE49-F238E27FC236}">
                  <a16:creationId xmlns:a16="http://schemas.microsoft.com/office/drawing/2014/main" id="{00000000-0008-0000-0200-0000D60E0000}"/>
                </a:ext>
              </a:extLst>
            </p:cNvPr>
            <p:cNvSpPr/>
            <p:nvPr/>
          </p:nvSpPr>
          <p:spPr>
            <a:xfrm>
              <a:off x="7424" y="3179778"/>
              <a:ext cx="1520037" cy="576879"/>
            </a:xfrm>
            <a:prstGeom prst="rect">
              <a:avLst/>
            </a:prstGeom>
            <a:solidFill>
              <a:srgbClr val="00B050"/>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fontAlgn="b"/>
              <a:r>
                <a:rPr lang="en-US" sz="1200" u="none" strike="noStrike">
                  <a:effectLst/>
                  <a:latin typeface="Century Gothic" panose="020B0502020202020204" pitchFamily="34" charset="0"/>
                </a:rPr>
                <a:t>Customer Support Representative</a:t>
              </a:r>
              <a:endParaRPr lang="en-US" sz="1200" b="0" i="0" u="none" strike="noStrike">
                <a:solidFill>
                  <a:srgbClr val="000000"/>
                </a:solidFill>
                <a:effectLst/>
                <a:latin typeface="Century Gothic" panose="020B0502020202020204" pitchFamily="34" charset="0"/>
              </a:endParaRPr>
            </a:p>
          </p:txBody>
        </p:sp>
        <p:sp>
          <p:nvSpPr>
            <p:cNvPr id="21" name="Rectangle 75">
              <a:extLst>
                <a:ext uri="{FF2B5EF4-FFF2-40B4-BE49-F238E27FC236}">
                  <a16:creationId xmlns:a16="http://schemas.microsoft.com/office/drawing/2014/main" id="{00000000-0008-0000-0200-0000D70E0000}"/>
                </a:ext>
              </a:extLst>
            </p:cNvPr>
            <p:cNvSpPr/>
            <p:nvPr/>
          </p:nvSpPr>
          <p:spPr>
            <a:xfrm>
              <a:off x="2362779" y="2257218"/>
              <a:ext cx="1538246" cy="576879"/>
            </a:xfrm>
            <a:custGeom>
              <a:avLst/>
              <a:gdLst>
                <a:gd name="connsiteX0" fmla="*/ 0 w 1534886"/>
                <a:gd name="connsiteY0" fmla="*/ 0 h 576879"/>
                <a:gd name="connsiteX1" fmla="*/ 1534886 w 1534886"/>
                <a:gd name="connsiteY1" fmla="*/ 0 h 576879"/>
                <a:gd name="connsiteX2" fmla="*/ 1534886 w 1534886"/>
                <a:gd name="connsiteY2" fmla="*/ 576879 h 576879"/>
                <a:gd name="connsiteX3" fmla="*/ 0 w 1534886"/>
                <a:gd name="connsiteY3" fmla="*/ 576879 h 576879"/>
                <a:gd name="connsiteX4" fmla="*/ 0 w 1534886"/>
                <a:gd name="connsiteY4" fmla="*/ 0 h 576879"/>
                <a:gd name="connsiteX0" fmla="*/ 0 w 1534886"/>
                <a:gd name="connsiteY0" fmla="*/ 0 h 576879"/>
                <a:gd name="connsiteX1" fmla="*/ 1534886 w 1534886"/>
                <a:gd name="connsiteY1" fmla="*/ 0 h 576879"/>
                <a:gd name="connsiteX2" fmla="*/ 1534886 w 1534886"/>
                <a:gd name="connsiteY2" fmla="*/ 576879 h 576879"/>
                <a:gd name="connsiteX3" fmla="*/ 0 w 1534886"/>
                <a:gd name="connsiteY3" fmla="*/ 576879 h 576879"/>
                <a:gd name="connsiteX4" fmla="*/ 0 w 1534886"/>
                <a:gd name="connsiteY4" fmla="*/ 0 h 5768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4886" h="576879">
                  <a:moveTo>
                    <a:pt x="0" y="0"/>
                  </a:moveTo>
                  <a:lnTo>
                    <a:pt x="1534886" y="0"/>
                  </a:lnTo>
                  <a:lnTo>
                    <a:pt x="1534886" y="576879"/>
                  </a:lnTo>
                  <a:lnTo>
                    <a:pt x="0" y="576879"/>
                  </a:lnTo>
                  <a:lnTo>
                    <a:pt x="0" y="0"/>
                  </a:lnTo>
                  <a:close/>
                </a:path>
              </a:pathLst>
            </a:custGeom>
            <a:solidFill>
              <a:srgbClr val="00B0F0"/>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fontAlgn="b"/>
              <a:r>
                <a:rPr lang="en-US" sz="1200" u="none" strike="noStrike">
                  <a:effectLst/>
                  <a:latin typeface="Century Gothic" panose="020B0502020202020204" pitchFamily="34" charset="0"/>
                </a:rPr>
                <a:t>Supervisor</a:t>
              </a:r>
              <a:endParaRPr lang="en-US" sz="1200" b="0" i="0" u="none" strike="noStrike">
                <a:solidFill>
                  <a:srgbClr val="000000"/>
                </a:solidFill>
                <a:effectLst/>
                <a:latin typeface="Century Gothic" panose="020B0502020202020204" pitchFamily="34" charset="0"/>
              </a:endParaRPr>
            </a:p>
          </p:txBody>
        </p:sp>
        <p:sp>
          <p:nvSpPr>
            <p:cNvPr id="22" name="Rectangle 21">
              <a:extLst>
                <a:ext uri="{FF2B5EF4-FFF2-40B4-BE49-F238E27FC236}">
                  <a16:creationId xmlns:a16="http://schemas.microsoft.com/office/drawing/2014/main" id="{00000000-0008-0000-0200-0000D80E0000}"/>
                </a:ext>
              </a:extLst>
            </p:cNvPr>
            <p:cNvSpPr/>
            <p:nvPr/>
          </p:nvSpPr>
          <p:spPr>
            <a:xfrm>
              <a:off x="4727089" y="3179777"/>
              <a:ext cx="1534886" cy="576879"/>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fontAlgn="b"/>
              <a:r>
                <a:rPr lang="en-US" sz="1200" u="none" strike="noStrike">
                  <a:effectLst/>
                  <a:latin typeface="Century Gothic" panose="020B0502020202020204" pitchFamily="34" charset="0"/>
                </a:rPr>
                <a:t>Manager</a:t>
              </a:r>
              <a:endParaRPr lang="en-US" sz="1200" b="0" i="0" u="none" strike="noStrike">
                <a:solidFill>
                  <a:srgbClr val="000000"/>
                </a:solidFill>
                <a:effectLst/>
                <a:latin typeface="Century Gothic" panose="020B0502020202020204" pitchFamily="34" charset="0"/>
              </a:endParaRPr>
            </a:p>
          </p:txBody>
        </p:sp>
        <p:sp>
          <p:nvSpPr>
            <p:cNvPr id="23" name="Rectangle 77">
              <a:extLst>
                <a:ext uri="{FF2B5EF4-FFF2-40B4-BE49-F238E27FC236}">
                  <a16:creationId xmlns:a16="http://schemas.microsoft.com/office/drawing/2014/main" id="{00000000-0008-0000-0200-0000D90E0000}"/>
                </a:ext>
              </a:extLst>
            </p:cNvPr>
            <p:cNvSpPr/>
            <p:nvPr/>
          </p:nvSpPr>
          <p:spPr>
            <a:xfrm>
              <a:off x="7098413" y="2253276"/>
              <a:ext cx="1534886" cy="586053"/>
            </a:xfrm>
            <a:custGeom>
              <a:avLst/>
              <a:gdLst>
                <a:gd name="connsiteX0" fmla="*/ 0 w 1534886"/>
                <a:gd name="connsiteY0" fmla="*/ 0 h 576879"/>
                <a:gd name="connsiteX1" fmla="*/ 1534886 w 1534886"/>
                <a:gd name="connsiteY1" fmla="*/ 0 h 576879"/>
                <a:gd name="connsiteX2" fmla="*/ 1534886 w 1534886"/>
                <a:gd name="connsiteY2" fmla="*/ 576879 h 576879"/>
                <a:gd name="connsiteX3" fmla="*/ 0 w 1534886"/>
                <a:gd name="connsiteY3" fmla="*/ 576879 h 576879"/>
                <a:gd name="connsiteX4" fmla="*/ 0 w 1534886"/>
                <a:gd name="connsiteY4" fmla="*/ 0 h 576879"/>
                <a:gd name="connsiteX0" fmla="*/ 0 w 1534886"/>
                <a:gd name="connsiteY0" fmla="*/ 0 h 576879"/>
                <a:gd name="connsiteX1" fmla="*/ 1534886 w 1534886"/>
                <a:gd name="connsiteY1" fmla="*/ 0 h 576879"/>
                <a:gd name="connsiteX2" fmla="*/ 1534886 w 1534886"/>
                <a:gd name="connsiteY2" fmla="*/ 576879 h 576879"/>
                <a:gd name="connsiteX3" fmla="*/ 0 w 1534886"/>
                <a:gd name="connsiteY3" fmla="*/ 576879 h 576879"/>
                <a:gd name="connsiteX4" fmla="*/ 0 w 1534886"/>
                <a:gd name="connsiteY4" fmla="*/ 0 h 576879"/>
                <a:gd name="connsiteX0" fmla="*/ 0 w 1534886"/>
                <a:gd name="connsiteY0" fmla="*/ 0 h 580265"/>
                <a:gd name="connsiteX1" fmla="*/ 1534886 w 1534886"/>
                <a:gd name="connsiteY1" fmla="*/ 0 h 580265"/>
                <a:gd name="connsiteX2" fmla="*/ 1534886 w 1534886"/>
                <a:gd name="connsiteY2" fmla="*/ 576879 h 580265"/>
                <a:gd name="connsiteX3" fmla="*/ 0 w 1534886"/>
                <a:gd name="connsiteY3" fmla="*/ 576879 h 580265"/>
                <a:gd name="connsiteX4" fmla="*/ 0 w 1534886"/>
                <a:gd name="connsiteY4" fmla="*/ 0 h 5802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4886" h="580265">
                  <a:moveTo>
                    <a:pt x="0" y="0"/>
                  </a:moveTo>
                  <a:lnTo>
                    <a:pt x="1534886" y="0"/>
                  </a:lnTo>
                  <a:lnTo>
                    <a:pt x="1534886" y="576879"/>
                  </a:lnTo>
                  <a:cubicBezTo>
                    <a:pt x="1526177" y="584499"/>
                    <a:pt x="511629" y="576879"/>
                    <a:pt x="0" y="576879"/>
                  </a:cubicBezTo>
                  <a:lnTo>
                    <a:pt x="0" y="0"/>
                  </a:lnTo>
                  <a:close/>
                </a:path>
              </a:pathLst>
            </a:custGeom>
            <a:solidFill>
              <a:srgbClr val="DE1041"/>
            </a:solidFill>
            <a:ln>
              <a:solidFill>
                <a:srgbClr val="DE104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fontAlgn="b"/>
              <a:r>
                <a:rPr lang="en-US" sz="1200" u="none" strike="noStrike">
                  <a:effectLst/>
                  <a:latin typeface="Century Gothic" panose="020B0502020202020204" pitchFamily="34" charset="0"/>
                </a:rPr>
                <a:t>Director</a:t>
              </a:r>
              <a:endParaRPr lang="en-US" sz="1200" b="0" i="0" u="none" strike="noStrike">
                <a:solidFill>
                  <a:srgbClr val="000000"/>
                </a:solidFill>
                <a:effectLst/>
                <a:latin typeface="Century Gothic" panose="020B0502020202020204" pitchFamily="34" charset="0"/>
              </a:endParaRPr>
            </a:p>
          </p:txBody>
        </p:sp>
        <p:sp>
          <p:nvSpPr>
            <p:cNvPr id="24" name="Rectangle 23">
              <a:extLst>
                <a:ext uri="{FF2B5EF4-FFF2-40B4-BE49-F238E27FC236}">
                  <a16:creationId xmlns:a16="http://schemas.microsoft.com/office/drawing/2014/main" id="{00000000-0008-0000-0200-0000DA0E0000}"/>
                </a:ext>
              </a:extLst>
            </p:cNvPr>
            <p:cNvSpPr/>
            <p:nvPr/>
          </p:nvSpPr>
          <p:spPr>
            <a:xfrm>
              <a:off x="9456770" y="3179778"/>
              <a:ext cx="1534886" cy="576879"/>
            </a:xfrm>
            <a:prstGeom prst="rect">
              <a:avLst/>
            </a:prstGeom>
            <a:solidFill>
              <a:schemeClr val="bg2">
                <a:lumMod val="50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fontAlgn="b"/>
              <a:r>
                <a:rPr lang="en-US" sz="1200" u="none" strike="noStrike">
                  <a:effectLst/>
                  <a:latin typeface="Century Gothic" panose="020B0502020202020204" pitchFamily="34" charset="0"/>
                </a:rPr>
                <a:t>Vice President</a:t>
              </a:r>
              <a:endParaRPr lang="en-US" sz="1200" b="0" i="0" u="none" strike="noStrike">
                <a:solidFill>
                  <a:srgbClr val="000000"/>
                </a:solidFill>
                <a:effectLst/>
                <a:latin typeface="Century Gothic" panose="020B0502020202020204" pitchFamily="34" charset="0"/>
              </a:endParaRPr>
            </a:p>
          </p:txBody>
        </p:sp>
        <p:pic>
          <p:nvPicPr>
            <p:cNvPr id="25" name="Graphic 98" descr="Male profile outline">
              <a:extLst>
                <a:ext uri="{FF2B5EF4-FFF2-40B4-BE49-F238E27FC236}">
                  <a16:creationId xmlns:a16="http://schemas.microsoft.com/office/drawing/2014/main" id="{00000000-0008-0000-0200-0000DB0E000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2168" y="2083470"/>
              <a:ext cx="1330547" cy="1330547"/>
            </a:xfrm>
            <a:prstGeom prst="rect">
              <a:avLst/>
            </a:prstGeom>
          </p:spPr>
        </p:pic>
        <p:pic>
          <p:nvPicPr>
            <p:cNvPr id="26" name="Graphic 100" descr="Office worker female with solid fill">
              <a:extLst>
                <a:ext uri="{FF2B5EF4-FFF2-40B4-BE49-F238E27FC236}">
                  <a16:creationId xmlns:a16="http://schemas.microsoft.com/office/drawing/2014/main" id="{00000000-0008-0000-0200-0000DC0E000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198599" y="1103558"/>
              <a:ext cx="1330547" cy="1330547"/>
            </a:xfrm>
            <a:prstGeom prst="rect">
              <a:avLst/>
            </a:prstGeom>
          </p:spPr>
        </p:pic>
        <p:pic>
          <p:nvPicPr>
            <p:cNvPr id="27" name="Graphic 102" descr="Office worker female outline">
              <a:extLst>
                <a:ext uri="{FF2B5EF4-FFF2-40B4-BE49-F238E27FC236}">
                  <a16:creationId xmlns:a16="http://schemas.microsoft.com/office/drawing/2014/main" id="{00000000-0008-0000-0200-0000DD0E000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558939" y="2083538"/>
              <a:ext cx="1330547" cy="1330547"/>
            </a:xfrm>
            <a:prstGeom prst="rect">
              <a:avLst/>
            </a:prstGeom>
          </p:spPr>
        </p:pic>
        <p:pic>
          <p:nvPicPr>
            <p:cNvPr id="28" name="Graphic 104" descr="Office worker male with solid fill">
              <a:extLst>
                <a:ext uri="{FF2B5EF4-FFF2-40B4-BE49-F238E27FC236}">
                  <a16:creationId xmlns:a16="http://schemas.microsoft.com/office/drawing/2014/main" id="{00000000-0008-0000-0200-0000DE0E0000}"/>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468308" y="1107501"/>
              <a:ext cx="1330547" cy="1330547"/>
            </a:xfrm>
            <a:prstGeom prst="rect">
              <a:avLst/>
            </a:prstGeom>
          </p:spPr>
        </p:pic>
        <p:pic>
          <p:nvPicPr>
            <p:cNvPr id="29" name="Graphic 106" descr="Office worker male outline">
              <a:extLst>
                <a:ext uri="{FF2B5EF4-FFF2-40B4-BE49-F238E27FC236}">
                  <a16:creationId xmlns:a16="http://schemas.microsoft.com/office/drawing/2014/main" id="{00000000-0008-0000-0200-0000DF0E0000}"/>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836651" y="2083469"/>
              <a:ext cx="1330547" cy="1330547"/>
            </a:xfrm>
            <a:prstGeom prst="rect">
              <a:avLst/>
            </a:prstGeom>
          </p:spPr>
        </p:pic>
        <p:cxnSp>
          <p:nvCxnSpPr>
            <p:cNvPr id="30" name="Straight Connector 29">
              <a:extLst>
                <a:ext uri="{FF2B5EF4-FFF2-40B4-BE49-F238E27FC236}">
                  <a16:creationId xmlns:a16="http://schemas.microsoft.com/office/drawing/2014/main" id="{00000000-0008-0000-0200-0000E00E0000}"/>
                </a:ext>
              </a:extLst>
            </p:cNvPr>
            <p:cNvCxnSpPr>
              <a:cxnSpLocks/>
            </p:cNvCxnSpPr>
            <p:nvPr/>
          </p:nvCxnSpPr>
          <p:spPr>
            <a:xfrm>
              <a:off x="0" y="0"/>
              <a:ext cx="0" cy="2333416"/>
            </a:xfrm>
            <a:prstGeom prst="line">
              <a:avLst/>
            </a:prstGeom>
            <a:ln>
              <a:solidFill>
                <a:srgbClr val="00B050"/>
              </a:solidFill>
              <a:headEnd type="none" w="med" len="med"/>
              <a:tailEnd type="none" w="med" len="med"/>
            </a:ln>
          </p:spPr>
          <p:style>
            <a:lnRef idx="2">
              <a:schemeClr val="accent6"/>
            </a:lnRef>
            <a:fillRef idx="0">
              <a:schemeClr val="accent6"/>
            </a:fillRef>
            <a:effectRef idx="1">
              <a:schemeClr val="accent6"/>
            </a:effectRef>
            <a:fontRef idx="minor">
              <a:schemeClr val="tx1"/>
            </a:fontRef>
          </p:style>
        </p:cxnSp>
        <p:cxnSp>
          <p:nvCxnSpPr>
            <p:cNvPr id="31" name="Straight Connector 30">
              <a:extLst>
                <a:ext uri="{FF2B5EF4-FFF2-40B4-BE49-F238E27FC236}">
                  <a16:creationId xmlns:a16="http://schemas.microsoft.com/office/drawing/2014/main" id="{00000000-0008-0000-0200-0000E10E0000}"/>
                </a:ext>
              </a:extLst>
            </p:cNvPr>
            <p:cNvCxnSpPr>
              <a:cxnSpLocks/>
            </p:cNvCxnSpPr>
            <p:nvPr/>
          </p:nvCxnSpPr>
          <p:spPr>
            <a:xfrm>
              <a:off x="2360429" y="2791813"/>
              <a:ext cx="0" cy="1828800"/>
            </a:xfrm>
            <a:prstGeom prst="line">
              <a:avLst/>
            </a:prstGeom>
            <a:ln>
              <a:solidFill>
                <a:srgbClr val="00B0F0"/>
              </a:solidFill>
              <a:headEnd type="none" w="med" len="med"/>
              <a:tailEnd type="none" w="med" len="med"/>
            </a:ln>
          </p:spPr>
          <p:style>
            <a:lnRef idx="2">
              <a:schemeClr val="accent6"/>
            </a:lnRef>
            <a:fillRef idx="0">
              <a:schemeClr val="accent6"/>
            </a:fillRef>
            <a:effectRef idx="1">
              <a:schemeClr val="accent6"/>
            </a:effectRef>
            <a:fontRef idx="minor">
              <a:schemeClr val="tx1"/>
            </a:fontRef>
          </p:style>
        </p:cxnSp>
        <p:cxnSp>
          <p:nvCxnSpPr>
            <p:cNvPr id="32" name="Straight Connector 31">
              <a:extLst>
                <a:ext uri="{FF2B5EF4-FFF2-40B4-BE49-F238E27FC236}">
                  <a16:creationId xmlns:a16="http://schemas.microsoft.com/office/drawing/2014/main" id="{00000000-0008-0000-0200-0000E20E0000}"/>
                </a:ext>
              </a:extLst>
            </p:cNvPr>
            <p:cNvCxnSpPr>
              <a:cxnSpLocks/>
            </p:cNvCxnSpPr>
            <p:nvPr/>
          </p:nvCxnSpPr>
          <p:spPr>
            <a:xfrm flipH="1">
              <a:off x="4727089" y="0"/>
              <a:ext cx="6866" cy="2151702"/>
            </a:xfrm>
            <a:prstGeom prst="line">
              <a:avLst/>
            </a:prstGeom>
            <a:ln>
              <a:solidFill>
                <a:srgbClr val="E97132"/>
              </a:solidFill>
              <a:headEnd type="none" w="med" len="med"/>
              <a:tailEnd type="none" w="med" len="med"/>
            </a:ln>
          </p:spPr>
          <p:style>
            <a:lnRef idx="2">
              <a:schemeClr val="accent6"/>
            </a:lnRef>
            <a:fillRef idx="0">
              <a:schemeClr val="accent6"/>
            </a:fillRef>
            <a:effectRef idx="1">
              <a:schemeClr val="accent6"/>
            </a:effectRef>
            <a:fontRef idx="minor">
              <a:schemeClr val="tx1"/>
            </a:fontRef>
          </p:style>
        </p:cxnSp>
        <p:cxnSp>
          <p:nvCxnSpPr>
            <p:cNvPr id="33" name="Straight Connector 32">
              <a:extLst>
                <a:ext uri="{FF2B5EF4-FFF2-40B4-BE49-F238E27FC236}">
                  <a16:creationId xmlns:a16="http://schemas.microsoft.com/office/drawing/2014/main" id="{00000000-0008-0000-0200-0000E30E0000}"/>
                </a:ext>
              </a:extLst>
            </p:cNvPr>
            <p:cNvCxnSpPr>
              <a:cxnSpLocks/>
            </p:cNvCxnSpPr>
            <p:nvPr/>
          </p:nvCxnSpPr>
          <p:spPr>
            <a:xfrm>
              <a:off x="7095053" y="2803588"/>
              <a:ext cx="0" cy="1828800"/>
            </a:xfrm>
            <a:prstGeom prst="line">
              <a:avLst/>
            </a:prstGeom>
            <a:ln>
              <a:solidFill>
                <a:srgbClr val="DE1041"/>
              </a:solidFill>
              <a:headEnd type="none" w="med" len="med"/>
              <a:tailEnd type="none" w="med" len="med"/>
            </a:ln>
          </p:spPr>
          <p:style>
            <a:lnRef idx="2">
              <a:schemeClr val="accent6"/>
            </a:lnRef>
            <a:fillRef idx="0">
              <a:schemeClr val="accent6"/>
            </a:fillRef>
            <a:effectRef idx="1">
              <a:schemeClr val="accent6"/>
            </a:effectRef>
            <a:fontRef idx="minor">
              <a:schemeClr val="tx1"/>
            </a:fontRef>
          </p:style>
        </p:cxnSp>
        <p:cxnSp>
          <p:nvCxnSpPr>
            <p:cNvPr id="34" name="Straight Connector 33">
              <a:extLst>
                <a:ext uri="{FF2B5EF4-FFF2-40B4-BE49-F238E27FC236}">
                  <a16:creationId xmlns:a16="http://schemas.microsoft.com/office/drawing/2014/main" id="{00000000-0008-0000-0200-0000E40E0000}"/>
                </a:ext>
              </a:extLst>
            </p:cNvPr>
            <p:cNvCxnSpPr>
              <a:cxnSpLocks/>
            </p:cNvCxnSpPr>
            <p:nvPr/>
          </p:nvCxnSpPr>
          <p:spPr>
            <a:xfrm>
              <a:off x="9456770" y="0"/>
              <a:ext cx="0" cy="2253276"/>
            </a:xfrm>
            <a:prstGeom prst="line">
              <a:avLst/>
            </a:prstGeom>
            <a:ln>
              <a:solidFill>
                <a:srgbClr val="747474"/>
              </a:solidFill>
              <a:headEnd type="none" w="med" len="med"/>
              <a:tailEnd type="none" w="med" len="med"/>
            </a:ln>
          </p:spPr>
          <p:style>
            <a:lnRef idx="2">
              <a:schemeClr val="accent6"/>
            </a:lnRef>
            <a:fillRef idx="0">
              <a:schemeClr val="accent6"/>
            </a:fillRef>
            <a:effectRef idx="1">
              <a:schemeClr val="accent6"/>
            </a:effectRef>
            <a:fontRef idx="minor">
              <a:schemeClr val="tx1"/>
            </a:fontRef>
          </p:style>
        </p:cxnSp>
      </p:grpSp>
      <p:sp>
        <p:nvSpPr>
          <p:cNvPr id="7" name="TextBox 6">
            <a:extLst>
              <a:ext uri="{FF2B5EF4-FFF2-40B4-BE49-F238E27FC236}">
                <a16:creationId xmlns:a16="http://schemas.microsoft.com/office/drawing/2014/main" id="{BA14C878-F532-D585-6921-378AD00C8FC6}"/>
              </a:ext>
            </a:extLst>
          </p:cNvPr>
          <p:cNvSpPr txBox="1"/>
          <p:nvPr/>
        </p:nvSpPr>
        <p:spPr>
          <a:xfrm>
            <a:off x="335561" y="172798"/>
            <a:ext cx="6887360" cy="523220"/>
          </a:xfrm>
          <a:prstGeom prst="rect">
            <a:avLst/>
          </a:prstGeom>
          <a:noFill/>
        </p:spPr>
        <p:txBody>
          <a:bodyPr wrap="square">
            <a:spAutoFit/>
          </a:bodyPr>
          <a:lstStyle/>
          <a:p>
            <a:pPr rtl="0">
              <a:spcBef>
                <a:spcPts val="0"/>
              </a:spcBef>
              <a:spcAft>
                <a:spcPts val="0"/>
              </a:spcAft>
            </a:pPr>
            <a:r>
              <a:rPr lang="fr-FR" sz="2800" b="1" dirty="0">
                <a:solidFill>
                  <a:srgbClr val="011033"/>
                </a:solidFill>
                <a:latin typeface="Century Gothic"/>
                <a:ea typeface="Century Gothic"/>
                <a:cs typeface="Century Gothic"/>
                <a:sym typeface="Century Gothic"/>
              </a:rPr>
              <a:t>Simple Escalation Matrix Example</a:t>
            </a:r>
            <a:endParaRPr lang="en-US" sz="2800" dirty="0"/>
          </a:p>
        </p:txBody>
      </p:sp>
      <p:sp>
        <p:nvSpPr>
          <p:cNvPr id="35" name="TextBox 34">
            <a:extLst>
              <a:ext uri="{FF2B5EF4-FFF2-40B4-BE49-F238E27FC236}">
                <a16:creationId xmlns:a16="http://schemas.microsoft.com/office/drawing/2014/main" id="{BC549CE6-0383-EF18-0DE0-ADFC082325F0}"/>
              </a:ext>
            </a:extLst>
          </p:cNvPr>
          <p:cNvSpPr txBox="1"/>
          <p:nvPr/>
        </p:nvSpPr>
        <p:spPr>
          <a:xfrm>
            <a:off x="335560" y="643117"/>
            <a:ext cx="8345301" cy="292388"/>
          </a:xfrm>
          <a:prstGeom prst="rect">
            <a:avLst/>
          </a:prstGeom>
          <a:noFill/>
        </p:spPr>
        <p:txBody>
          <a:bodyPr wrap="square">
            <a:spAutoFit/>
          </a:bodyPr>
          <a:lstStyle/>
          <a:p>
            <a:r>
              <a:rPr lang="en-US" sz="1300" b="0" i="0" u="none" strike="noStrike" dirty="0">
                <a:solidFill>
                  <a:srgbClr val="595959"/>
                </a:solidFill>
                <a:effectLst/>
                <a:highlight>
                  <a:srgbClr val="FFFFFF"/>
                </a:highlight>
                <a:latin typeface="Century Gothic" panose="020B0502020202020204" pitchFamily="34" charset="0"/>
              </a:rPr>
              <a:t>You can edit this text, customize it with your escalation process details, and change the font or style.</a:t>
            </a:r>
            <a:r>
              <a:rPr lang="en-US" sz="1300" dirty="0"/>
              <a:t> </a:t>
            </a:r>
          </a:p>
        </p:txBody>
      </p:sp>
    </p:spTree>
    <p:extLst>
      <p:ext uri="{BB962C8B-B14F-4D97-AF65-F5344CB8AC3E}">
        <p14:creationId xmlns:p14="http://schemas.microsoft.com/office/powerpoint/2010/main" val="888329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176</TotalTime>
  <Words>785</Words>
  <Application>Microsoft Macintosh PowerPoint</Application>
  <PresentationFormat>Widescreen</PresentationFormat>
  <Paragraphs>110</Paragraphs>
  <Slides>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Agustina Moschcovich</dc:creator>
  <cp:lastModifiedBy>Megan Herchold</cp:lastModifiedBy>
  <cp:revision>47</cp:revision>
  <dcterms:created xsi:type="dcterms:W3CDTF">2024-06-23T02:36:30Z</dcterms:created>
  <dcterms:modified xsi:type="dcterms:W3CDTF">2024-07-13T16:10:03Z</dcterms:modified>
</cp:coreProperties>
</file>