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
  </p:notesMasterIdLst>
  <p:sldIdLst>
    <p:sldId id="410" r:id="rId2"/>
    <p:sldId id="411" r:id="rId3"/>
    <p:sldId id="412"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C4"/>
    <a:srgbClr val="FF9109"/>
    <a:srgbClr val="E6F1FB"/>
    <a:srgbClr val="C9D3E4"/>
    <a:srgbClr val="EBF9FF"/>
    <a:srgbClr val="CAEDF9"/>
    <a:srgbClr val="B3E2D4"/>
    <a:srgbClr val="E3F2EC"/>
    <a:srgbClr val="C6DEA7"/>
    <a:srgbClr val="E7F4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34" autoAdjust="0"/>
    <p:restoredTop sz="96058"/>
  </p:normalViewPr>
  <p:slideViewPr>
    <p:cSldViewPr snapToGrid="0" snapToObjects="1">
      <p:cViewPr varScale="1">
        <p:scale>
          <a:sx n="128" d="100"/>
          <a:sy n="128" d="100"/>
        </p:scale>
        <p:origin x="264"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7/8/24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7/8/24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8996&amp;utm_source=template-powerpoint&amp;utm_medium=content&amp;utm_campaign=Balanced+Scorecard+KPI-powerpoint-8996&amp;lpa=Balanced+Scorecard+KPI+powerpoint+8996"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3D abstract waves with color gradient">
            <a:extLst>
              <a:ext uri="{FF2B5EF4-FFF2-40B4-BE49-F238E27FC236}">
                <a16:creationId xmlns:a16="http://schemas.microsoft.com/office/drawing/2014/main" id="{EA207822-7E40-0CA0-890B-1170B22937B2}"/>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9017"/>
            <a:ext cx="12192000" cy="6858000"/>
          </a:xfrm>
          <a:prstGeom prst="rect">
            <a:avLst/>
          </a:prstGeom>
          <a:gradFill>
            <a:gsLst>
              <a:gs pos="49000">
                <a:schemeClr val="bg2">
                  <a:lumMod val="0"/>
                  <a:lumOff val="100000"/>
                  <a:alpha val="64000"/>
                </a:schemeClr>
              </a:gs>
              <a:gs pos="87000">
                <a:schemeClr val="bg2"/>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a:extLst>
              <a:ext uri="{FF2B5EF4-FFF2-40B4-BE49-F238E27FC236}">
                <a16:creationId xmlns:a16="http://schemas.microsoft.com/office/drawing/2014/main" id="{47F661F8-6346-6856-3C72-9A35EB6DDF91}"/>
              </a:ext>
            </a:extLst>
          </p:cNvPr>
          <p:cNvSpPr txBox="1"/>
          <p:nvPr/>
        </p:nvSpPr>
        <p:spPr>
          <a:xfrm>
            <a:off x="249647" y="282533"/>
            <a:ext cx="4690101"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Balanced Scorecard KPI Template</a:t>
            </a:r>
          </a:p>
        </p:txBody>
      </p:sp>
      <p:pic>
        <p:nvPicPr>
          <p:cNvPr id="96" name="Picture 95">
            <a:hlinkClick r:id="rId4"/>
            <a:extLst>
              <a:ext uri="{FF2B5EF4-FFF2-40B4-BE49-F238E27FC236}">
                <a16:creationId xmlns:a16="http://schemas.microsoft.com/office/drawing/2014/main" id="{C152C161-E341-DC2C-EBAE-2F796425F2BA}"/>
              </a:ext>
            </a:extLst>
          </p:cNvPr>
          <p:cNvPicPr>
            <a:picLocks noChangeAspect="1"/>
          </p:cNvPicPr>
          <p:nvPr/>
        </p:nvPicPr>
        <p:blipFill>
          <a:blip r:embed="rId5"/>
          <a:srcRect/>
          <a:stretch/>
        </p:blipFill>
        <p:spPr>
          <a:xfrm>
            <a:off x="7699738" y="310605"/>
            <a:ext cx="4170546" cy="829501"/>
          </a:xfrm>
          <a:prstGeom prst="rect">
            <a:avLst/>
          </a:prstGeom>
        </p:spPr>
      </p:pic>
      <p:sp>
        <p:nvSpPr>
          <p:cNvPr id="97" name="TextBox 96">
            <a:extLst>
              <a:ext uri="{FF2B5EF4-FFF2-40B4-BE49-F238E27FC236}">
                <a16:creationId xmlns:a16="http://schemas.microsoft.com/office/drawing/2014/main" id="{4E105DD8-6227-B38C-F84F-88CDE08434E9}"/>
              </a:ext>
            </a:extLst>
          </p:cNvPr>
          <p:cNvSpPr txBox="1"/>
          <p:nvPr/>
        </p:nvSpPr>
        <p:spPr>
          <a:xfrm>
            <a:off x="293144" y="1419825"/>
            <a:ext cx="4558256" cy="5043175"/>
          </a:xfrm>
          <a:prstGeom prst="rect">
            <a:avLst/>
          </a:prstGeom>
          <a:noFill/>
        </p:spPr>
        <p:txBody>
          <a:bodyPr wrap="square" rtlCol="0">
            <a:spAutoFit/>
          </a:bodyPr>
          <a:lstStyle/>
          <a:p>
            <a:pPr algn="l" rtl="0">
              <a:lnSpc>
                <a:spcPct val="150000"/>
              </a:lnSpc>
              <a:spcBef>
                <a:spcPts val="0"/>
              </a:spcBef>
              <a:spcAft>
                <a:spcPts val="0"/>
              </a:spcAft>
            </a:pPr>
            <a:r>
              <a:rPr lang="en-US" sz="1200" b="1" i="0" u="none" strike="noStrike" dirty="0">
                <a:solidFill>
                  <a:srgbClr val="000000"/>
                </a:solidFill>
                <a:effectLst/>
                <a:latin typeface="Century Gothic" panose="020B0502020202020204" pitchFamily="34" charset="0"/>
              </a:rPr>
              <a:t>When to Use This Template</a:t>
            </a:r>
            <a:r>
              <a:rPr lang="en-US" sz="1200" i="0" u="none" strike="noStrike" dirty="0">
                <a:solidFill>
                  <a:srgbClr val="000000"/>
                </a:solidFill>
                <a:effectLst/>
                <a:latin typeface="Century Gothic" panose="020B0502020202020204" pitchFamily="34" charset="0"/>
              </a:rPr>
              <a:t>: This balanced scorecard template is tailored for organizations aiming to establish and communicate clear goals and KPIs across different business areas. The template is especially useful in strategic planning sessions where leaders can define and align their vision with measurable outcomes. Teams across all levels can utilize this template to ensure that their objectives support the overall direction of the organization.</a:t>
            </a:r>
          </a:p>
          <a:p>
            <a:pPr algn="l" rtl="0">
              <a:lnSpc>
                <a:spcPct val="150000"/>
              </a:lnSpc>
              <a:spcBef>
                <a:spcPts val="0"/>
              </a:spcBef>
              <a:spcAft>
                <a:spcPts val="0"/>
              </a:spcAft>
            </a:pPr>
            <a:endParaRPr lang="en-US" sz="1200" i="0" u="none" strike="noStrike" dirty="0">
              <a:solidFill>
                <a:srgbClr val="000000"/>
              </a:solidFill>
              <a:effectLst/>
              <a:latin typeface="Century Gothic" panose="020B0502020202020204" pitchFamily="34" charset="0"/>
            </a:endParaRPr>
          </a:p>
          <a:p>
            <a:pPr algn="l" rtl="0">
              <a:lnSpc>
                <a:spcPct val="150000"/>
              </a:lnSpc>
              <a:spcBef>
                <a:spcPts val="0"/>
              </a:spcBef>
              <a:spcAft>
                <a:spcPts val="0"/>
              </a:spcAft>
            </a:pPr>
            <a:r>
              <a:rPr lang="en-US" sz="1200" b="1" i="0" u="none" strike="noStrike" dirty="0">
                <a:solidFill>
                  <a:srgbClr val="000000"/>
                </a:solidFill>
                <a:effectLst/>
                <a:latin typeface="Century Gothic" panose="020B0502020202020204" pitchFamily="34" charset="0"/>
              </a:rPr>
              <a:t>Notable Template Features</a:t>
            </a:r>
            <a:r>
              <a:rPr lang="en-US" sz="1200" i="0" u="none" strike="noStrike" dirty="0">
                <a:solidFill>
                  <a:srgbClr val="000000"/>
                </a:solidFill>
                <a:effectLst/>
                <a:latin typeface="Century Gothic" panose="020B0502020202020204" pitchFamily="34" charset="0"/>
              </a:rPr>
              <a:t>: This template features four distinct colored blocks representing the core areas of a balanced scorecard: financial, customer, internal processes, and innovation and learning. Each block offers space for adding goals and their corresponding measures, linking KPIs with desired outcomes. The center of the template is reserved for a vision statement, which ties all areas together and reinforces the strategic intent behind the goals and measures.</a:t>
            </a:r>
          </a:p>
        </p:txBody>
      </p:sp>
      <p:pic>
        <p:nvPicPr>
          <p:cNvPr id="98" name="Picture 97">
            <a:extLst>
              <a:ext uri="{FF2B5EF4-FFF2-40B4-BE49-F238E27FC236}">
                <a16:creationId xmlns:a16="http://schemas.microsoft.com/office/drawing/2014/main" id="{C25387AD-7B1E-DB01-C31B-24700291BE16}"/>
              </a:ext>
            </a:extLst>
          </p:cNvPr>
          <p:cNvPicPr>
            <a:picLocks noChangeAspect="1"/>
          </p:cNvPicPr>
          <p:nvPr/>
        </p:nvPicPr>
        <p:blipFill>
          <a:blip r:embed="rId6"/>
          <a:srcRect/>
          <a:stretch/>
        </p:blipFill>
        <p:spPr>
          <a:xfrm>
            <a:off x="5066250" y="1871830"/>
            <a:ext cx="6801311" cy="3846064"/>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12569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3D abstract waves with color gradient">
            <a:extLst>
              <a:ext uri="{FF2B5EF4-FFF2-40B4-BE49-F238E27FC236}">
                <a16:creationId xmlns:a16="http://schemas.microsoft.com/office/drawing/2014/main" id="{EA207822-7E40-0CA0-890B-1170B22937B2}"/>
              </a:ext>
            </a:extLst>
          </p:cNvPr>
          <p:cNvPicPr>
            <a:picLocks noChangeAspect="1"/>
          </p:cNvPicPr>
          <p:nvPr/>
        </p:nvPicPr>
        <p:blipFill>
          <a:blip r:embed="rId2" cstate="email">
            <a:grayscl/>
            <a:alphaModFix amt="86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3"/>
            <a:ext cx="12192000" cy="6871255"/>
          </a:xfrm>
          <a:prstGeom prst="rect">
            <a:avLst/>
          </a:prstGeom>
          <a:gradFill>
            <a:gsLst>
              <a:gs pos="49000">
                <a:schemeClr val="bg2">
                  <a:lumMod val="0"/>
                  <a:lumOff val="100000"/>
                  <a:alpha val="64000"/>
                </a:schemeClr>
              </a:gs>
              <a:gs pos="87000">
                <a:schemeClr val="bg2">
                  <a:alpha val="9100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0" name="Table 19">
            <a:extLst>
              <a:ext uri="{FF2B5EF4-FFF2-40B4-BE49-F238E27FC236}">
                <a16:creationId xmlns:a16="http://schemas.microsoft.com/office/drawing/2014/main" id="{8343EBAD-8D60-C4F4-1678-35BEBC824B1C}"/>
              </a:ext>
            </a:extLst>
          </p:cNvPr>
          <p:cNvGraphicFramePr>
            <a:graphicFrameLocks noGrp="1"/>
          </p:cNvGraphicFramePr>
          <p:nvPr>
            <p:extLst>
              <p:ext uri="{D42A27DB-BD31-4B8C-83A1-F6EECF244321}">
                <p14:modId xmlns:p14="http://schemas.microsoft.com/office/powerpoint/2010/main" val="3677748647"/>
              </p:ext>
            </p:extLst>
          </p:nvPr>
        </p:nvGraphicFramePr>
        <p:xfrm>
          <a:off x="4247356" y="190752"/>
          <a:ext cx="3697288" cy="2370890"/>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fontAlgn="ctr"/>
                      <a:r>
                        <a:rPr lang="en-US" sz="1800" u="none" strike="noStrike" dirty="0">
                          <a:effectLst/>
                          <a:latin typeface="Century Gothic" panose="020B0502020202020204" pitchFamily="34" charset="0"/>
                        </a:rPr>
                        <a:t>FINANCIAL</a:t>
                      </a:r>
                      <a:endParaRPr lang="en-US" sz="1800" b="0" i="0" u="none" strike="noStrike" dirty="0">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6DEA7"/>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fontAlgn="t"/>
                      <a:r>
                        <a:rPr lang="en-US" sz="1600" u="none" strike="noStrike" dirty="0">
                          <a:solidFill>
                            <a:schemeClr val="bg2"/>
                          </a:solidFill>
                          <a:effectLst/>
                          <a:latin typeface="Courier" pitchFamily="2" charset="0"/>
                        </a:rPr>
                        <a:t>perspective</a:t>
                      </a:r>
                      <a:endParaRPr lang="en-US" sz="1600" b="0" i="0" u="none" strike="noStrike" dirty="0">
                        <a:solidFill>
                          <a:schemeClr val="bg2"/>
                        </a:solidFill>
                        <a:effectLst/>
                        <a:latin typeface="Courier" pitchFamily="2" charset="0"/>
                      </a:endParaRP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57175">
                <a:tc>
                  <a:txBody>
                    <a:bodyPr/>
                    <a:lstStyle/>
                    <a:p>
                      <a:pPr algn="l" fontAlgn="ctr"/>
                      <a:r>
                        <a:rPr lang="en-US" sz="1100" u="none" strike="noStrike">
                          <a:effectLst/>
                          <a:latin typeface="Century Gothic" panose="020B0502020202020204" pitchFamily="34" charset="0"/>
                        </a:rPr>
                        <a:t>Objectives</a:t>
                      </a:r>
                      <a:endParaRPr lang="en-US" sz="1100" b="0" i="0" u="none" strike="noStrike">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4E1"/>
                    </a:solidFill>
                  </a:tcPr>
                </a:tc>
                <a:tc>
                  <a:txBody>
                    <a:bodyPr/>
                    <a:lstStyle/>
                    <a:p>
                      <a:pPr algn="l" fontAlgn="ctr"/>
                      <a:r>
                        <a:rPr lang="en-US" sz="1100" u="none" strike="noStrike" dirty="0">
                          <a:effectLst/>
                          <a:latin typeface="Century Gothic" panose="020B0502020202020204" pitchFamily="34" charset="0"/>
                        </a:rPr>
                        <a:t>Measures</a:t>
                      </a: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4E1"/>
                    </a:solidFill>
                  </a:tcPr>
                </a:tc>
                <a:extLst>
                  <a:ext uri="{0D108BD9-81ED-4DB2-BD59-A6C34878D82A}">
                    <a16:rowId xmlns:a16="http://schemas.microsoft.com/office/drawing/2014/main" val="745125378"/>
                  </a:ext>
                </a:extLst>
              </a:tr>
              <a:tr h="728246">
                <a:tc>
                  <a:txBody>
                    <a:bodyPr/>
                    <a:lstStyle/>
                    <a:p>
                      <a:pPr algn="l" fontAlgn="ctr"/>
                      <a:r>
                        <a:rPr lang="en-US" sz="1400" u="none" strike="noStrike" dirty="0">
                          <a:effectLst/>
                          <a:latin typeface="Century Gothic" panose="020B0502020202020204" pitchFamily="34" charset="0"/>
                        </a:rPr>
                        <a:t>Maximize Return on Investment</a:t>
                      </a:r>
                      <a:endParaRPr lang="en-US" sz="1400" b="0" i="0" u="none" strike="noStrike" dirty="0">
                        <a:solidFill>
                          <a:srgbClr val="000000"/>
                        </a:solidFill>
                        <a:effectLst/>
                        <a:latin typeface="Century Gothic" panose="020B0502020202020204" pitchFamily="34" charset="0"/>
                      </a:endParaRPr>
                    </a:p>
                  </a:txBody>
                  <a:tcPr marL="85725" marR="45720"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400" u="none" strike="noStrike">
                          <a:effectLst/>
                          <a:latin typeface="Century Gothic" panose="020B0502020202020204" pitchFamily="34" charset="0"/>
                        </a:rPr>
                        <a:t>ROI Percentage</a:t>
                      </a:r>
                      <a:endParaRPr lang="en-US" sz="1400" b="0" i="0" u="none" strike="noStrike">
                        <a:solidFill>
                          <a:srgbClr val="000000"/>
                        </a:solidFill>
                        <a:effectLst/>
                        <a:latin typeface="Century Gothic" panose="020B0502020202020204" pitchFamily="34" charset="0"/>
                      </a:endParaRPr>
                    </a:p>
                  </a:txBody>
                  <a:tcPr marL="85725" marR="4572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fontAlgn="ctr"/>
                      <a:r>
                        <a:rPr lang="en-US" sz="1400" u="none" strike="noStrike" dirty="0">
                          <a:effectLst/>
                          <a:latin typeface="Century Gothic" panose="020B0502020202020204" pitchFamily="34" charset="0"/>
                        </a:rPr>
                        <a:t>Grow Revenue Streams</a:t>
                      </a:r>
                      <a:endParaRPr lang="en-US" sz="1400" b="0" i="0" u="none" strike="noStrike" dirty="0">
                        <a:solidFill>
                          <a:srgbClr val="000000"/>
                        </a:solidFill>
                        <a:effectLst/>
                        <a:latin typeface="Century Gothic" panose="020B0502020202020204" pitchFamily="34" charset="0"/>
                      </a:endParaRPr>
                    </a:p>
                  </a:txBody>
                  <a:tcPr marL="85725" marR="45720"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400" u="none" strike="noStrike" dirty="0">
                          <a:effectLst/>
                          <a:latin typeface="Century Gothic" panose="020B0502020202020204" pitchFamily="34" charset="0"/>
                        </a:rPr>
                        <a:t>Revenue Growth Rate</a:t>
                      </a:r>
                      <a:endParaRPr lang="en-US" sz="1400" b="0" i="0" u="none" strike="noStrike" dirty="0">
                        <a:solidFill>
                          <a:srgbClr val="000000"/>
                        </a:solidFill>
                        <a:effectLst/>
                        <a:latin typeface="Century Gothic" panose="020B0502020202020204" pitchFamily="34" charset="0"/>
                      </a:endParaRPr>
                    </a:p>
                  </a:txBody>
                  <a:tcPr marL="85725" marR="4572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sp>
        <p:nvSpPr>
          <p:cNvPr id="22" name="Rounded Rectangle 21">
            <a:extLst>
              <a:ext uri="{FF2B5EF4-FFF2-40B4-BE49-F238E27FC236}">
                <a16:creationId xmlns:a16="http://schemas.microsoft.com/office/drawing/2014/main" id="{2F1F1E5F-21FB-3D4B-393E-4ED0FF1933B4}"/>
              </a:ext>
            </a:extLst>
          </p:cNvPr>
          <p:cNvSpPr/>
          <p:nvPr/>
        </p:nvSpPr>
        <p:spPr>
          <a:xfrm>
            <a:off x="204787" y="783405"/>
            <a:ext cx="1536856" cy="1314450"/>
          </a:xfrm>
          <a:prstGeom prst="roundRect">
            <a:avLst>
              <a:gd name="adj" fmla="val 11111"/>
            </a:avLst>
          </a:prstGeom>
          <a:solidFill>
            <a:srgbClr val="E3F1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400" dirty="0">
                <a:solidFill>
                  <a:schemeClr val="tx1">
                    <a:lumMod val="65000"/>
                    <a:lumOff val="35000"/>
                  </a:schemeClr>
                </a:solidFill>
                <a:latin typeface="Courier" pitchFamily="2" charset="0"/>
              </a:rPr>
              <a:t>How can we improve our customers' perception of us?</a:t>
            </a:r>
          </a:p>
        </p:txBody>
      </p:sp>
      <p:sp>
        <p:nvSpPr>
          <p:cNvPr id="23" name="Rounded Rectangle 22">
            <a:extLst>
              <a:ext uri="{FF2B5EF4-FFF2-40B4-BE49-F238E27FC236}">
                <a16:creationId xmlns:a16="http://schemas.microsoft.com/office/drawing/2014/main" id="{5978ACE3-86A5-1E46-A52E-DAA9657CFFC4}"/>
              </a:ext>
            </a:extLst>
          </p:cNvPr>
          <p:cNvSpPr/>
          <p:nvPr/>
        </p:nvSpPr>
        <p:spPr>
          <a:xfrm>
            <a:off x="886334" y="5825110"/>
            <a:ext cx="3187700" cy="811579"/>
          </a:xfrm>
          <a:prstGeom prst="roundRect">
            <a:avLst>
              <a:gd name="adj" fmla="val 11111"/>
            </a:avLst>
          </a:prstGeom>
          <a:solidFill>
            <a:srgbClr val="EAF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sz="1400">
                <a:solidFill>
                  <a:schemeClr val="tx1">
                    <a:lumMod val="65000"/>
                    <a:lumOff val="35000"/>
                  </a:schemeClr>
                </a:solidFill>
                <a:latin typeface="Courier" pitchFamily="2" charset="0"/>
              </a:rPr>
              <a:t>What objectives will ensure continuous improvement and value creation?</a:t>
            </a:r>
          </a:p>
        </p:txBody>
      </p:sp>
      <p:sp>
        <p:nvSpPr>
          <p:cNvPr id="24" name="Rounded Rectangle 23">
            <a:extLst>
              <a:ext uri="{FF2B5EF4-FFF2-40B4-BE49-F238E27FC236}">
                <a16:creationId xmlns:a16="http://schemas.microsoft.com/office/drawing/2014/main" id="{383E5736-3492-E64D-80D9-5F824C12B7FD}"/>
              </a:ext>
            </a:extLst>
          </p:cNvPr>
          <p:cNvSpPr/>
          <p:nvPr/>
        </p:nvSpPr>
        <p:spPr>
          <a:xfrm>
            <a:off x="10456863" y="4705601"/>
            <a:ext cx="1485900" cy="1371600"/>
          </a:xfrm>
          <a:prstGeom prst="roundRect">
            <a:avLst>
              <a:gd name="adj" fmla="val 11111"/>
            </a:avLst>
          </a:prstGeom>
          <a:solidFill>
            <a:srgbClr val="E6F0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sz="1400" dirty="0">
                <a:solidFill>
                  <a:schemeClr val="tx1">
                    <a:lumMod val="65000"/>
                    <a:lumOff val="35000"/>
                  </a:schemeClr>
                </a:solidFill>
                <a:latin typeface="Courier" pitchFamily="2" charset="0"/>
              </a:rPr>
              <a:t>Which operational goals </a:t>
            </a:r>
          </a:p>
          <a:p>
            <a:pPr algn="r"/>
            <a:r>
              <a:rPr lang="en-US" sz="1400" dirty="0">
                <a:solidFill>
                  <a:schemeClr val="tx1">
                    <a:lumMod val="65000"/>
                    <a:lumOff val="35000"/>
                  </a:schemeClr>
                </a:solidFill>
                <a:latin typeface="Courier" pitchFamily="2" charset="0"/>
              </a:rPr>
              <a:t>should we prioritize?</a:t>
            </a:r>
          </a:p>
        </p:txBody>
      </p:sp>
      <p:sp>
        <p:nvSpPr>
          <p:cNvPr id="25" name="Rounded Rectangle 24">
            <a:extLst>
              <a:ext uri="{FF2B5EF4-FFF2-40B4-BE49-F238E27FC236}">
                <a16:creationId xmlns:a16="http://schemas.microsoft.com/office/drawing/2014/main" id="{7B25B848-5168-2248-800A-3799DA3958CB}"/>
              </a:ext>
            </a:extLst>
          </p:cNvPr>
          <p:cNvSpPr/>
          <p:nvPr/>
        </p:nvSpPr>
        <p:spPr>
          <a:xfrm>
            <a:off x="8252222" y="196447"/>
            <a:ext cx="1806178" cy="1340068"/>
          </a:xfrm>
          <a:prstGeom prst="roundRect">
            <a:avLst>
              <a:gd name="adj" fmla="val 11111"/>
            </a:avLst>
          </a:prstGeom>
          <a:solidFill>
            <a:srgbClr val="E7F4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400">
                <a:solidFill>
                  <a:schemeClr val="tx1">
                    <a:lumMod val="65000"/>
                    <a:lumOff val="35000"/>
                  </a:schemeClr>
                </a:solidFill>
                <a:latin typeface="Courier" pitchFamily="2" charset="0"/>
              </a:rPr>
              <a:t>What financial targets will demonstrate value to our shareholders?</a:t>
            </a:r>
          </a:p>
        </p:txBody>
      </p:sp>
      <p:cxnSp>
        <p:nvCxnSpPr>
          <p:cNvPr id="26" name="Straight Arrow Connector 25">
            <a:extLst>
              <a:ext uri="{FF2B5EF4-FFF2-40B4-BE49-F238E27FC236}">
                <a16:creationId xmlns:a16="http://schemas.microsoft.com/office/drawing/2014/main" id="{4424C1DB-867B-4A60-3487-9532EE020204}"/>
              </a:ext>
            </a:extLst>
          </p:cNvPr>
          <p:cNvCxnSpPr>
            <a:cxnSpLocks noChangeAspect="1"/>
          </p:cNvCxnSpPr>
          <p:nvPr/>
        </p:nvCxnSpPr>
        <p:spPr>
          <a:xfrm flipV="1">
            <a:off x="3563936" y="1536515"/>
            <a:ext cx="548640" cy="6121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1389122-A83A-E740-90BF-545BEDAC953E}"/>
              </a:ext>
            </a:extLst>
          </p:cNvPr>
          <p:cNvCxnSpPr>
            <a:cxnSpLocks noChangeAspect="1"/>
          </p:cNvCxnSpPr>
          <p:nvPr/>
        </p:nvCxnSpPr>
        <p:spPr>
          <a:xfrm rot="5400000" flipV="1">
            <a:off x="8047674" y="1517465"/>
            <a:ext cx="612140" cy="5486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D644999-CD84-F7A4-FDC2-7B95B0BBB238}"/>
              </a:ext>
            </a:extLst>
          </p:cNvPr>
          <p:cNvCxnSpPr>
            <a:cxnSpLocks noChangeAspect="1"/>
          </p:cNvCxnSpPr>
          <p:nvPr/>
        </p:nvCxnSpPr>
        <p:spPr>
          <a:xfrm>
            <a:off x="3563936" y="4770365"/>
            <a:ext cx="548640" cy="6121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5468F9E-DAAB-7094-740A-87A617AC5407}"/>
              </a:ext>
            </a:extLst>
          </p:cNvPr>
          <p:cNvCxnSpPr>
            <a:cxnSpLocks noChangeAspect="1"/>
          </p:cNvCxnSpPr>
          <p:nvPr/>
        </p:nvCxnSpPr>
        <p:spPr>
          <a:xfrm rot="16200000">
            <a:off x="8047674" y="4852915"/>
            <a:ext cx="612140" cy="5486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2FEA730-379D-4747-ADD0-920542CB8DC2}"/>
              </a:ext>
            </a:extLst>
          </p:cNvPr>
          <p:cNvCxnSpPr>
            <a:cxnSpLocks/>
          </p:cNvCxnSpPr>
          <p:nvPr/>
        </p:nvCxnSpPr>
        <p:spPr>
          <a:xfrm>
            <a:off x="4074034" y="3332203"/>
            <a:ext cx="1054558" cy="0"/>
          </a:xfrm>
          <a:prstGeom prst="straightConnector1">
            <a:avLst/>
          </a:prstGeom>
          <a:ln w="38100">
            <a:solidFill>
              <a:schemeClr val="tx1">
                <a:lumMod val="50000"/>
                <a:lumOff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C5CE38B-4709-CE43-A22A-2B7CF708E5DE}"/>
              </a:ext>
            </a:extLst>
          </p:cNvPr>
          <p:cNvCxnSpPr>
            <a:cxnSpLocks/>
          </p:cNvCxnSpPr>
          <p:nvPr/>
        </p:nvCxnSpPr>
        <p:spPr>
          <a:xfrm rot="16200000" flipH="1" flipV="1">
            <a:off x="7608736" y="2806424"/>
            <a:ext cx="0" cy="1051560"/>
          </a:xfrm>
          <a:prstGeom prst="straightConnector1">
            <a:avLst/>
          </a:prstGeom>
          <a:ln w="38100">
            <a:solidFill>
              <a:schemeClr val="tx1">
                <a:lumMod val="50000"/>
                <a:lumOff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aphicFrame>
        <p:nvGraphicFramePr>
          <p:cNvPr id="33" name="Table 32">
            <a:extLst>
              <a:ext uri="{FF2B5EF4-FFF2-40B4-BE49-F238E27FC236}">
                <a16:creationId xmlns:a16="http://schemas.microsoft.com/office/drawing/2014/main" id="{3836EF50-1681-1FC8-7395-9633710C8E91}"/>
              </a:ext>
            </a:extLst>
          </p:cNvPr>
          <p:cNvGraphicFramePr>
            <a:graphicFrameLocks noGrp="1"/>
          </p:cNvGraphicFramePr>
          <p:nvPr>
            <p:extLst>
              <p:ext uri="{D42A27DB-BD31-4B8C-83A1-F6EECF244321}">
                <p14:modId xmlns:p14="http://schemas.microsoft.com/office/powerpoint/2010/main" val="4060953816"/>
              </p:ext>
            </p:extLst>
          </p:nvPr>
        </p:nvGraphicFramePr>
        <p:xfrm>
          <a:off x="4245992" y="4265799"/>
          <a:ext cx="3697288" cy="2370890"/>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fontAlgn="ctr"/>
                      <a:r>
                        <a:rPr lang="en-US" sz="1800" u="none" strike="noStrike" dirty="0">
                          <a:effectLst/>
                          <a:latin typeface="Century Gothic" panose="020B0502020202020204" pitchFamily="34" charset="0"/>
                        </a:rPr>
                        <a:t>INNOVATION &amp; LEARNING</a:t>
                      </a:r>
                      <a:endParaRPr lang="en-US" sz="1800" b="0" i="0" u="none" strike="noStrike" dirty="0">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9"/>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fontAlgn="t"/>
                      <a:r>
                        <a:rPr lang="en-US" sz="1600" u="none" strike="noStrike" dirty="0">
                          <a:solidFill>
                            <a:schemeClr val="bg2"/>
                          </a:solidFill>
                          <a:effectLst/>
                          <a:latin typeface="Courier" pitchFamily="2" charset="0"/>
                        </a:rPr>
                        <a:t>perspective</a:t>
                      </a:r>
                      <a:endParaRPr lang="en-US" sz="1600" b="0" i="0" u="none" strike="noStrike" dirty="0">
                        <a:solidFill>
                          <a:schemeClr val="bg2"/>
                        </a:solidFill>
                        <a:effectLst/>
                        <a:latin typeface="Courier" pitchFamily="2" charset="0"/>
                      </a:endParaRP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57175">
                <a:tc>
                  <a:txBody>
                    <a:bodyPr/>
                    <a:lstStyle/>
                    <a:p>
                      <a:pPr algn="l" fontAlgn="ctr"/>
                      <a:r>
                        <a:rPr lang="en-US" sz="1100" u="none" strike="noStrike">
                          <a:effectLst/>
                          <a:latin typeface="Century Gothic" panose="020B0502020202020204" pitchFamily="34" charset="0"/>
                        </a:rPr>
                        <a:t>Objectives</a:t>
                      </a:r>
                      <a:endParaRPr lang="en-US" sz="1100" b="0" i="0" u="none" strike="noStrike">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9FF"/>
                    </a:solidFill>
                  </a:tcPr>
                </a:tc>
                <a:tc>
                  <a:txBody>
                    <a:bodyPr/>
                    <a:lstStyle/>
                    <a:p>
                      <a:pPr algn="l" fontAlgn="ctr"/>
                      <a:r>
                        <a:rPr lang="en-US" sz="1100" u="none" strike="noStrike" dirty="0">
                          <a:effectLst/>
                          <a:latin typeface="Century Gothic" panose="020B0502020202020204" pitchFamily="34" charset="0"/>
                        </a:rPr>
                        <a:t>Measures</a:t>
                      </a: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9FF"/>
                    </a:solidFill>
                  </a:tcPr>
                </a:tc>
                <a:extLst>
                  <a:ext uri="{0D108BD9-81ED-4DB2-BD59-A6C34878D82A}">
                    <a16:rowId xmlns:a16="http://schemas.microsoft.com/office/drawing/2014/main" val="745125378"/>
                  </a:ext>
                </a:extLst>
              </a:tr>
              <a:tr h="728246">
                <a:tc>
                  <a:txBody>
                    <a:bodyPr/>
                    <a:lstStyle/>
                    <a:p>
                      <a:pPr algn="l" fontAlgn="ctr"/>
                      <a:r>
                        <a:rPr lang="en-US" sz="1400" b="0" i="0" u="none" strike="noStrike" dirty="0">
                          <a:solidFill>
                            <a:srgbClr val="000000"/>
                          </a:solidFill>
                          <a:effectLst/>
                          <a:latin typeface="Century Gothic" panose="020B0502020202020204" pitchFamily="34" charset="0"/>
                        </a:rPr>
                        <a:t>Drive Healthcare Innovation</a:t>
                      </a: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400" b="0" i="0" u="none" strike="noStrike" dirty="0">
                          <a:solidFill>
                            <a:srgbClr val="000000"/>
                          </a:solidFill>
                          <a:effectLst/>
                          <a:latin typeface="Century Gothic" panose="020B0502020202020204" pitchFamily="34" charset="0"/>
                        </a:rPr>
                        <a:t>Number of New Treatments Developed</a:t>
                      </a: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fontAlgn="ctr"/>
                      <a:r>
                        <a:rPr lang="en-US" sz="1400" b="0" i="0" u="none" strike="noStrike">
                          <a:solidFill>
                            <a:srgbClr val="000000"/>
                          </a:solidFill>
                          <a:effectLst/>
                          <a:latin typeface="Century Gothic" panose="020B0502020202020204" pitchFamily="34" charset="0"/>
                        </a:rPr>
                        <a:t>Develop Staff Expertise</a:t>
                      </a: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400" b="0" i="0" u="none" strike="noStrike" dirty="0">
                          <a:solidFill>
                            <a:srgbClr val="000000"/>
                          </a:solidFill>
                          <a:effectLst/>
                          <a:latin typeface="Century Gothic" panose="020B0502020202020204" pitchFamily="34" charset="0"/>
                        </a:rPr>
                        <a:t>Employee Training Hours</a:t>
                      </a: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graphicFrame>
        <p:nvGraphicFramePr>
          <p:cNvPr id="34" name="Table 33">
            <a:extLst>
              <a:ext uri="{FF2B5EF4-FFF2-40B4-BE49-F238E27FC236}">
                <a16:creationId xmlns:a16="http://schemas.microsoft.com/office/drawing/2014/main" id="{B03E014A-A450-A526-A5E4-C54E165B5531}"/>
              </a:ext>
            </a:extLst>
          </p:cNvPr>
          <p:cNvGraphicFramePr>
            <a:graphicFrameLocks noGrp="1"/>
          </p:cNvGraphicFramePr>
          <p:nvPr>
            <p:extLst>
              <p:ext uri="{D42A27DB-BD31-4B8C-83A1-F6EECF244321}">
                <p14:modId xmlns:p14="http://schemas.microsoft.com/office/powerpoint/2010/main" val="1507522762"/>
              </p:ext>
            </p:extLst>
          </p:nvPr>
        </p:nvGraphicFramePr>
        <p:xfrm>
          <a:off x="204787" y="2278304"/>
          <a:ext cx="3697288" cy="2370890"/>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fontAlgn="ctr"/>
                      <a:r>
                        <a:rPr lang="en-US" sz="1800" u="none" strike="noStrike" dirty="0">
                          <a:effectLst/>
                          <a:latin typeface="Century Gothic" panose="020B0502020202020204" pitchFamily="34" charset="0"/>
                        </a:rPr>
                        <a:t>CUSTOMER</a:t>
                      </a:r>
                      <a:endParaRPr lang="en-US" sz="1800" b="0" i="0" u="none" strike="noStrike" dirty="0">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3E2D4"/>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fontAlgn="t"/>
                      <a:r>
                        <a:rPr lang="en-US" sz="1600" u="none" strike="noStrike" dirty="0">
                          <a:solidFill>
                            <a:schemeClr val="bg2"/>
                          </a:solidFill>
                          <a:effectLst/>
                          <a:latin typeface="Courier" pitchFamily="2" charset="0"/>
                        </a:rPr>
                        <a:t>perspective</a:t>
                      </a:r>
                      <a:endParaRPr lang="en-US" sz="1600" b="0" i="0" u="none" strike="noStrike" dirty="0">
                        <a:solidFill>
                          <a:schemeClr val="bg2"/>
                        </a:solidFill>
                        <a:effectLst/>
                        <a:latin typeface="Courier" pitchFamily="2" charset="0"/>
                      </a:endParaRP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57175">
                <a:tc>
                  <a:txBody>
                    <a:bodyPr/>
                    <a:lstStyle/>
                    <a:p>
                      <a:pPr algn="l" fontAlgn="ctr"/>
                      <a:r>
                        <a:rPr lang="en-US" sz="1100" u="none" strike="noStrike">
                          <a:effectLst/>
                          <a:latin typeface="Century Gothic" panose="020B0502020202020204" pitchFamily="34" charset="0"/>
                        </a:rPr>
                        <a:t>Objectives</a:t>
                      </a:r>
                      <a:endParaRPr lang="en-US" sz="1100" b="0" i="0" u="none" strike="noStrike">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F2EC"/>
                    </a:solidFill>
                  </a:tcPr>
                </a:tc>
                <a:tc>
                  <a:txBody>
                    <a:bodyPr/>
                    <a:lstStyle/>
                    <a:p>
                      <a:pPr algn="l" fontAlgn="ctr"/>
                      <a:r>
                        <a:rPr lang="en-US" sz="1100" u="none" strike="noStrike" dirty="0">
                          <a:effectLst/>
                          <a:latin typeface="Century Gothic" panose="020B0502020202020204" pitchFamily="34" charset="0"/>
                        </a:rPr>
                        <a:t>Measures</a:t>
                      </a: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F2EC"/>
                    </a:solidFill>
                  </a:tcPr>
                </a:tc>
                <a:extLst>
                  <a:ext uri="{0D108BD9-81ED-4DB2-BD59-A6C34878D82A}">
                    <a16:rowId xmlns:a16="http://schemas.microsoft.com/office/drawing/2014/main" val="745125378"/>
                  </a:ext>
                </a:extLst>
              </a:tr>
              <a:tr h="728246">
                <a:tc>
                  <a:txBody>
                    <a:bodyPr/>
                    <a:lstStyle/>
                    <a:p>
                      <a:pPr algn="l" fontAlgn="ctr"/>
                      <a:r>
                        <a:rPr lang="en-US" sz="1400" b="0" i="0" u="none" strike="noStrike" dirty="0">
                          <a:solidFill>
                            <a:srgbClr val="000000"/>
                          </a:solidFill>
                          <a:effectLst/>
                          <a:latin typeface="Century Gothic" panose="020B0502020202020204" pitchFamily="34" charset="0"/>
                        </a:rPr>
                        <a:t>Improve Patient Satisfaction</a:t>
                      </a:r>
                    </a:p>
                  </a:txBody>
                  <a:tcPr marL="85725" marR="18288"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400" b="0" i="0" u="none" strike="noStrike">
                          <a:solidFill>
                            <a:srgbClr val="000000"/>
                          </a:solidFill>
                          <a:effectLst/>
                          <a:latin typeface="Century Gothic" panose="020B0502020202020204" pitchFamily="34" charset="0"/>
                        </a:rPr>
                        <a:t>Patient Satisfaction Scores</a:t>
                      </a:r>
                    </a:p>
                  </a:txBody>
                  <a:tcPr marL="85725" marR="182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fontAlgn="ctr"/>
                      <a:r>
                        <a:rPr lang="en-US" sz="1400" b="0" i="0" u="none" strike="noStrike">
                          <a:solidFill>
                            <a:srgbClr val="000000"/>
                          </a:solidFill>
                          <a:effectLst/>
                          <a:latin typeface="Century Gothic" panose="020B0502020202020204" pitchFamily="34" charset="0"/>
                        </a:rPr>
                        <a:t>Expand Market Reach</a:t>
                      </a:r>
                    </a:p>
                  </a:txBody>
                  <a:tcPr marL="85725" marR="18288"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400" b="0" i="0" u="none" strike="noStrike" dirty="0">
                          <a:solidFill>
                            <a:srgbClr val="000000"/>
                          </a:solidFill>
                          <a:effectLst/>
                          <a:latin typeface="Century Gothic" panose="020B0502020202020204" pitchFamily="34" charset="0"/>
                        </a:rPr>
                        <a:t>New Patients Acquired</a:t>
                      </a:r>
                    </a:p>
                  </a:txBody>
                  <a:tcPr marL="85725" marR="182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graphicFrame>
        <p:nvGraphicFramePr>
          <p:cNvPr id="35" name="Table 34">
            <a:extLst>
              <a:ext uri="{FF2B5EF4-FFF2-40B4-BE49-F238E27FC236}">
                <a16:creationId xmlns:a16="http://schemas.microsoft.com/office/drawing/2014/main" id="{86084D9F-6EF1-6611-7285-4636AD15E6CA}"/>
              </a:ext>
            </a:extLst>
          </p:cNvPr>
          <p:cNvGraphicFramePr>
            <a:graphicFrameLocks noGrp="1"/>
          </p:cNvGraphicFramePr>
          <p:nvPr>
            <p:extLst>
              <p:ext uri="{D42A27DB-BD31-4B8C-83A1-F6EECF244321}">
                <p14:modId xmlns:p14="http://schemas.microsoft.com/office/powerpoint/2010/main" val="3627331675"/>
              </p:ext>
            </p:extLst>
          </p:nvPr>
        </p:nvGraphicFramePr>
        <p:xfrm>
          <a:off x="8289925" y="2276641"/>
          <a:ext cx="3697288" cy="2338414"/>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fontAlgn="ctr"/>
                      <a:r>
                        <a:rPr lang="en-US" sz="1800" u="none" strike="noStrike" dirty="0">
                          <a:effectLst/>
                          <a:latin typeface="Century Gothic" panose="020B0502020202020204" pitchFamily="34" charset="0"/>
                        </a:rPr>
                        <a:t>CUSTOMER</a:t>
                      </a:r>
                      <a:endParaRPr lang="en-US" sz="1800" b="0" i="0" u="none" strike="noStrike" dirty="0">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9D3E4"/>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fontAlgn="t"/>
                      <a:r>
                        <a:rPr lang="en-US" sz="1600" u="none" strike="noStrike" dirty="0">
                          <a:solidFill>
                            <a:schemeClr val="bg2"/>
                          </a:solidFill>
                          <a:effectLst/>
                          <a:latin typeface="Courier" pitchFamily="2" charset="0"/>
                        </a:rPr>
                        <a:t>perspective</a:t>
                      </a:r>
                      <a:endParaRPr lang="en-US" sz="1600" b="0" i="0" u="none" strike="noStrike" dirty="0">
                        <a:solidFill>
                          <a:schemeClr val="bg2"/>
                        </a:solidFill>
                        <a:effectLst/>
                        <a:latin typeface="Courier" pitchFamily="2" charset="0"/>
                      </a:endParaRP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24699">
                <a:tc>
                  <a:txBody>
                    <a:bodyPr/>
                    <a:lstStyle/>
                    <a:p>
                      <a:pPr algn="l" fontAlgn="ctr"/>
                      <a:r>
                        <a:rPr lang="en-US" sz="1100" u="none" strike="noStrike" dirty="0">
                          <a:effectLst/>
                          <a:latin typeface="Century Gothic" panose="020B0502020202020204" pitchFamily="34" charset="0"/>
                        </a:rPr>
                        <a:t>Objectives</a:t>
                      </a:r>
                      <a:endParaRPr lang="en-US" sz="1100" b="0" i="0" u="none" strike="noStrike" dirty="0">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F1FB"/>
                    </a:solidFill>
                  </a:tcPr>
                </a:tc>
                <a:tc>
                  <a:txBody>
                    <a:bodyPr/>
                    <a:lstStyle/>
                    <a:p>
                      <a:pPr algn="l" fontAlgn="ctr"/>
                      <a:r>
                        <a:rPr lang="en-US" sz="1100" u="none" strike="noStrike" dirty="0">
                          <a:effectLst/>
                          <a:latin typeface="Century Gothic" panose="020B0502020202020204" pitchFamily="34" charset="0"/>
                        </a:rPr>
                        <a:t>Measures</a:t>
                      </a: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F1FB"/>
                    </a:solidFill>
                  </a:tcPr>
                </a:tc>
                <a:extLst>
                  <a:ext uri="{0D108BD9-81ED-4DB2-BD59-A6C34878D82A}">
                    <a16:rowId xmlns:a16="http://schemas.microsoft.com/office/drawing/2014/main" val="745125378"/>
                  </a:ext>
                </a:extLst>
              </a:tr>
              <a:tr h="728246">
                <a:tc>
                  <a:txBody>
                    <a:bodyPr/>
                    <a:lstStyle/>
                    <a:p>
                      <a:pPr algn="l" fontAlgn="ctr"/>
                      <a:r>
                        <a:rPr lang="en-US" sz="1400" b="0" i="0" u="none" strike="noStrike" dirty="0">
                          <a:solidFill>
                            <a:srgbClr val="000000"/>
                          </a:solidFill>
                          <a:effectLst/>
                          <a:latin typeface="Century Gothic" panose="020B0502020202020204" pitchFamily="34" charset="0"/>
                        </a:rPr>
                        <a:t>Enhance Operational Efficiency</a:t>
                      </a: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400" b="0" i="0" u="none" strike="noStrike">
                          <a:solidFill>
                            <a:srgbClr val="000000"/>
                          </a:solidFill>
                          <a:effectLst/>
                          <a:latin typeface="Century Gothic" panose="020B0502020202020204" pitchFamily="34" charset="0"/>
                        </a:rPr>
                        <a:t>Average Patient Turnaround Time</a:t>
                      </a: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fontAlgn="ctr"/>
                      <a:r>
                        <a:rPr lang="en-US" sz="1400" b="0" i="0" u="none" strike="noStrike">
                          <a:solidFill>
                            <a:srgbClr val="000000"/>
                          </a:solidFill>
                          <a:effectLst/>
                          <a:latin typeface="Century Gothic" panose="020B0502020202020204" pitchFamily="34" charset="0"/>
                        </a:rPr>
                        <a:t>Elevate Healthcare Quality</a:t>
                      </a: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r>
                        <a:rPr lang="en-US" sz="1400" b="0" i="0" u="none" strike="noStrike" dirty="0">
                          <a:solidFill>
                            <a:srgbClr val="000000"/>
                          </a:solidFill>
                          <a:effectLst/>
                          <a:latin typeface="Century Gothic" panose="020B0502020202020204" pitchFamily="34" charset="0"/>
                        </a:rPr>
                        <a:t>Clinical Error Rate</a:t>
                      </a: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graphicFrame>
        <p:nvGraphicFramePr>
          <p:cNvPr id="36" name="Table 35">
            <a:extLst>
              <a:ext uri="{FF2B5EF4-FFF2-40B4-BE49-F238E27FC236}">
                <a16:creationId xmlns:a16="http://schemas.microsoft.com/office/drawing/2014/main" id="{15BEDEED-59A0-0817-5289-6C156C942228}"/>
              </a:ext>
            </a:extLst>
          </p:cNvPr>
          <p:cNvGraphicFramePr>
            <a:graphicFrameLocks noGrp="1"/>
          </p:cNvGraphicFramePr>
          <p:nvPr>
            <p:extLst>
              <p:ext uri="{D42A27DB-BD31-4B8C-83A1-F6EECF244321}">
                <p14:modId xmlns:p14="http://schemas.microsoft.com/office/powerpoint/2010/main" val="3802443514"/>
              </p:ext>
            </p:extLst>
          </p:nvPr>
        </p:nvGraphicFramePr>
        <p:xfrm>
          <a:off x="4505740" y="2741583"/>
          <a:ext cx="3193774" cy="1284843"/>
        </p:xfrm>
        <a:graphic>
          <a:graphicData uri="http://schemas.openxmlformats.org/drawingml/2006/table">
            <a:tbl>
              <a:tblPr>
                <a:tableStyleId>{5C22544A-7EE6-4342-B048-85BDC9FD1C3A}</a:tableStyleId>
              </a:tblPr>
              <a:tblGrid>
                <a:gridCol w="3193774">
                  <a:extLst>
                    <a:ext uri="{9D8B030D-6E8A-4147-A177-3AD203B41FA5}">
                      <a16:colId xmlns:a16="http://schemas.microsoft.com/office/drawing/2014/main" val="641871956"/>
                    </a:ext>
                  </a:extLst>
                </a:gridCol>
              </a:tblGrid>
              <a:tr h="277678">
                <a:tc>
                  <a:txBody>
                    <a:bodyPr/>
                    <a:lstStyle/>
                    <a:p>
                      <a:pPr algn="ctr" fontAlgn="t"/>
                      <a:r>
                        <a:rPr lang="en-US" sz="1600" u="none" strike="noStrike" dirty="0">
                          <a:solidFill>
                            <a:schemeClr val="bg2"/>
                          </a:solidFill>
                          <a:effectLst/>
                          <a:latin typeface="Courier" pitchFamily="2" charset="0"/>
                        </a:rPr>
                        <a:t>vision statement</a:t>
                      </a:r>
                      <a:endParaRPr lang="en-US" sz="1600" b="0" i="0" u="none" strike="noStrike" dirty="0">
                        <a:solidFill>
                          <a:schemeClr val="bg2"/>
                        </a:solidFill>
                        <a:effectLst/>
                        <a:latin typeface="Courier" pitchFamily="2" charset="0"/>
                      </a:endParaRP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958552803"/>
                  </a:ext>
                </a:extLst>
              </a:tr>
              <a:tr h="1007165">
                <a:tc>
                  <a:txBody>
                    <a:bodyPr/>
                    <a:lstStyle/>
                    <a:p>
                      <a:pPr algn="ctr" fontAlgn="ctr"/>
                      <a:r>
                        <a:rPr lang="en-US" sz="1400" u="none" strike="noStrike" dirty="0">
                          <a:effectLst/>
                          <a:latin typeface="Century Gothic" panose="020B0502020202020204" pitchFamily="34" charset="0"/>
                        </a:rPr>
                        <a:t>Revolutionizing health through technology with accessible, </a:t>
                      </a:r>
                      <a:br>
                        <a:rPr lang="en-US" sz="1400" u="none" strike="noStrike" dirty="0">
                          <a:effectLst/>
                          <a:latin typeface="Century Gothic" panose="020B0502020202020204" pitchFamily="34" charset="0"/>
                        </a:rPr>
                      </a:br>
                      <a:r>
                        <a:rPr lang="en-US" sz="1400" u="none" strike="noStrike" dirty="0">
                          <a:effectLst/>
                          <a:latin typeface="Century Gothic" panose="020B0502020202020204" pitchFamily="34" charset="0"/>
                        </a:rPr>
                        <a:t>high-quality digital healthcare solutions for all.</a:t>
                      </a:r>
                      <a:endParaRPr lang="en-US" sz="1400" b="0" i="0" u="none" strike="noStrike" dirty="0">
                        <a:solidFill>
                          <a:srgbClr val="000000"/>
                        </a:solidFill>
                        <a:effectLst/>
                        <a:latin typeface="Century Gothic" panose="020B0502020202020204" pitchFamily="34" charset="0"/>
                      </a:endParaRPr>
                    </a:p>
                  </a:txBody>
                  <a:tcPr marL="45720" marR="4572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5125378"/>
                  </a:ext>
                </a:extLst>
              </a:tr>
            </a:tbl>
          </a:graphicData>
        </a:graphic>
      </p:graphicFrame>
    </p:spTree>
    <p:extLst>
      <p:ext uri="{BB962C8B-B14F-4D97-AF65-F5344CB8AC3E}">
        <p14:creationId xmlns:p14="http://schemas.microsoft.com/office/powerpoint/2010/main" val="2714401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3D abstract waves with color gradient">
            <a:extLst>
              <a:ext uri="{FF2B5EF4-FFF2-40B4-BE49-F238E27FC236}">
                <a16:creationId xmlns:a16="http://schemas.microsoft.com/office/drawing/2014/main" id="{EA207822-7E40-0CA0-890B-1170B22937B2}"/>
              </a:ext>
            </a:extLst>
          </p:cNvPr>
          <p:cNvPicPr>
            <a:picLocks noChangeAspect="1"/>
          </p:cNvPicPr>
          <p:nvPr/>
        </p:nvPicPr>
        <p:blipFill>
          <a:blip r:embed="rId2" cstate="email">
            <a:grayscl/>
            <a:alphaModFix amt="86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3"/>
            <a:ext cx="12192000" cy="6871255"/>
          </a:xfrm>
          <a:prstGeom prst="rect">
            <a:avLst/>
          </a:prstGeom>
          <a:gradFill>
            <a:gsLst>
              <a:gs pos="49000">
                <a:schemeClr val="bg2">
                  <a:lumMod val="0"/>
                  <a:lumOff val="100000"/>
                  <a:alpha val="64000"/>
                </a:schemeClr>
              </a:gs>
              <a:gs pos="87000">
                <a:schemeClr val="bg2">
                  <a:alpha val="9100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0" name="Table 19">
            <a:extLst>
              <a:ext uri="{FF2B5EF4-FFF2-40B4-BE49-F238E27FC236}">
                <a16:creationId xmlns:a16="http://schemas.microsoft.com/office/drawing/2014/main" id="{8343EBAD-8D60-C4F4-1678-35BEBC824B1C}"/>
              </a:ext>
            </a:extLst>
          </p:cNvPr>
          <p:cNvGraphicFramePr>
            <a:graphicFrameLocks noGrp="1"/>
          </p:cNvGraphicFramePr>
          <p:nvPr>
            <p:extLst>
              <p:ext uri="{D42A27DB-BD31-4B8C-83A1-F6EECF244321}">
                <p14:modId xmlns:p14="http://schemas.microsoft.com/office/powerpoint/2010/main" val="4216492139"/>
              </p:ext>
            </p:extLst>
          </p:nvPr>
        </p:nvGraphicFramePr>
        <p:xfrm>
          <a:off x="4247356" y="190752"/>
          <a:ext cx="3697288" cy="2370890"/>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fontAlgn="ctr"/>
                      <a:r>
                        <a:rPr lang="en-US" sz="1800" u="none" strike="noStrike" dirty="0">
                          <a:effectLst/>
                          <a:latin typeface="Century Gothic" panose="020B0502020202020204" pitchFamily="34" charset="0"/>
                        </a:rPr>
                        <a:t>FINANCIAL</a:t>
                      </a:r>
                      <a:endParaRPr lang="en-US" sz="1800" b="0" i="0" u="none" strike="noStrike" dirty="0">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6DEA7"/>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fontAlgn="t"/>
                      <a:r>
                        <a:rPr lang="en-US" sz="1600" u="none" strike="noStrike" dirty="0">
                          <a:solidFill>
                            <a:schemeClr val="bg2"/>
                          </a:solidFill>
                          <a:effectLst/>
                          <a:latin typeface="Courier" pitchFamily="2" charset="0"/>
                        </a:rPr>
                        <a:t>perspective</a:t>
                      </a:r>
                      <a:endParaRPr lang="en-US" sz="1600" b="0" i="0" u="none" strike="noStrike" dirty="0">
                        <a:solidFill>
                          <a:schemeClr val="bg2"/>
                        </a:solidFill>
                        <a:effectLst/>
                        <a:latin typeface="Courier" pitchFamily="2" charset="0"/>
                      </a:endParaRP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57175">
                <a:tc>
                  <a:txBody>
                    <a:bodyPr/>
                    <a:lstStyle/>
                    <a:p>
                      <a:pPr algn="l" fontAlgn="ctr"/>
                      <a:r>
                        <a:rPr lang="en-US" sz="1100" u="none" strike="noStrike">
                          <a:effectLst/>
                          <a:latin typeface="Century Gothic" panose="020B0502020202020204" pitchFamily="34" charset="0"/>
                        </a:rPr>
                        <a:t>Objectives</a:t>
                      </a:r>
                      <a:endParaRPr lang="en-US" sz="1100" b="0" i="0" u="none" strike="noStrike">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4E1"/>
                    </a:solidFill>
                  </a:tcPr>
                </a:tc>
                <a:tc>
                  <a:txBody>
                    <a:bodyPr/>
                    <a:lstStyle/>
                    <a:p>
                      <a:pPr algn="l" fontAlgn="ctr"/>
                      <a:r>
                        <a:rPr lang="en-US" sz="1100" u="none" strike="noStrike" dirty="0">
                          <a:effectLst/>
                          <a:latin typeface="Century Gothic" panose="020B0502020202020204" pitchFamily="34" charset="0"/>
                        </a:rPr>
                        <a:t>Measures</a:t>
                      </a: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7F4E1"/>
                    </a:solidFill>
                  </a:tcPr>
                </a:tc>
                <a:extLst>
                  <a:ext uri="{0D108BD9-81ED-4DB2-BD59-A6C34878D82A}">
                    <a16:rowId xmlns:a16="http://schemas.microsoft.com/office/drawing/2014/main" val="745125378"/>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a:solidFill>
                          <a:srgbClr val="000000"/>
                        </a:solidFill>
                        <a:effectLst/>
                        <a:latin typeface="Century Gothic" panose="020B0502020202020204" pitchFamily="34" charset="0"/>
                      </a:endParaRPr>
                    </a:p>
                  </a:txBody>
                  <a:tcPr marL="85725" marR="4572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sp>
        <p:nvSpPr>
          <p:cNvPr id="22" name="Rounded Rectangle 21">
            <a:extLst>
              <a:ext uri="{FF2B5EF4-FFF2-40B4-BE49-F238E27FC236}">
                <a16:creationId xmlns:a16="http://schemas.microsoft.com/office/drawing/2014/main" id="{2F1F1E5F-21FB-3D4B-393E-4ED0FF1933B4}"/>
              </a:ext>
            </a:extLst>
          </p:cNvPr>
          <p:cNvSpPr/>
          <p:nvPr/>
        </p:nvSpPr>
        <p:spPr>
          <a:xfrm>
            <a:off x="204787" y="783405"/>
            <a:ext cx="1536856" cy="1314450"/>
          </a:xfrm>
          <a:prstGeom prst="roundRect">
            <a:avLst>
              <a:gd name="adj" fmla="val 11111"/>
            </a:avLst>
          </a:prstGeom>
          <a:solidFill>
            <a:srgbClr val="E3F1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400" dirty="0">
                <a:solidFill>
                  <a:schemeClr val="tx1">
                    <a:lumMod val="65000"/>
                    <a:lumOff val="35000"/>
                  </a:schemeClr>
                </a:solidFill>
                <a:latin typeface="Courier" pitchFamily="2" charset="0"/>
              </a:rPr>
              <a:t>How can we improve our customers' perception of us?</a:t>
            </a:r>
          </a:p>
        </p:txBody>
      </p:sp>
      <p:sp>
        <p:nvSpPr>
          <p:cNvPr id="23" name="Rounded Rectangle 22">
            <a:extLst>
              <a:ext uri="{FF2B5EF4-FFF2-40B4-BE49-F238E27FC236}">
                <a16:creationId xmlns:a16="http://schemas.microsoft.com/office/drawing/2014/main" id="{5978ACE3-86A5-1E46-A52E-DAA9657CFFC4}"/>
              </a:ext>
            </a:extLst>
          </p:cNvPr>
          <p:cNvSpPr/>
          <p:nvPr/>
        </p:nvSpPr>
        <p:spPr>
          <a:xfrm>
            <a:off x="886334" y="5825110"/>
            <a:ext cx="3187700" cy="811579"/>
          </a:xfrm>
          <a:prstGeom prst="roundRect">
            <a:avLst>
              <a:gd name="adj" fmla="val 11111"/>
            </a:avLst>
          </a:prstGeom>
          <a:solidFill>
            <a:srgbClr val="EAF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sz="1400">
                <a:solidFill>
                  <a:schemeClr val="tx1">
                    <a:lumMod val="65000"/>
                    <a:lumOff val="35000"/>
                  </a:schemeClr>
                </a:solidFill>
                <a:latin typeface="Courier" pitchFamily="2" charset="0"/>
              </a:rPr>
              <a:t>What objectives will ensure continuous improvement and value creation?</a:t>
            </a:r>
          </a:p>
        </p:txBody>
      </p:sp>
      <p:sp>
        <p:nvSpPr>
          <p:cNvPr id="24" name="Rounded Rectangle 23">
            <a:extLst>
              <a:ext uri="{FF2B5EF4-FFF2-40B4-BE49-F238E27FC236}">
                <a16:creationId xmlns:a16="http://schemas.microsoft.com/office/drawing/2014/main" id="{383E5736-3492-E64D-80D9-5F824C12B7FD}"/>
              </a:ext>
            </a:extLst>
          </p:cNvPr>
          <p:cNvSpPr/>
          <p:nvPr/>
        </p:nvSpPr>
        <p:spPr>
          <a:xfrm>
            <a:off x="10456863" y="4705601"/>
            <a:ext cx="1485900" cy="1371600"/>
          </a:xfrm>
          <a:prstGeom prst="roundRect">
            <a:avLst>
              <a:gd name="adj" fmla="val 11111"/>
            </a:avLst>
          </a:prstGeom>
          <a:solidFill>
            <a:srgbClr val="E6F0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sz="1400" dirty="0">
                <a:solidFill>
                  <a:schemeClr val="tx1">
                    <a:lumMod val="65000"/>
                    <a:lumOff val="35000"/>
                  </a:schemeClr>
                </a:solidFill>
                <a:latin typeface="Courier" pitchFamily="2" charset="0"/>
              </a:rPr>
              <a:t>Which operational goals </a:t>
            </a:r>
          </a:p>
          <a:p>
            <a:pPr algn="r"/>
            <a:r>
              <a:rPr lang="en-US" sz="1400" dirty="0">
                <a:solidFill>
                  <a:schemeClr val="tx1">
                    <a:lumMod val="65000"/>
                    <a:lumOff val="35000"/>
                  </a:schemeClr>
                </a:solidFill>
                <a:latin typeface="Courier" pitchFamily="2" charset="0"/>
              </a:rPr>
              <a:t>should we prioritize?</a:t>
            </a:r>
          </a:p>
        </p:txBody>
      </p:sp>
      <p:sp>
        <p:nvSpPr>
          <p:cNvPr id="25" name="Rounded Rectangle 24">
            <a:extLst>
              <a:ext uri="{FF2B5EF4-FFF2-40B4-BE49-F238E27FC236}">
                <a16:creationId xmlns:a16="http://schemas.microsoft.com/office/drawing/2014/main" id="{7B25B848-5168-2248-800A-3799DA3958CB}"/>
              </a:ext>
            </a:extLst>
          </p:cNvPr>
          <p:cNvSpPr/>
          <p:nvPr/>
        </p:nvSpPr>
        <p:spPr>
          <a:xfrm>
            <a:off x="8252222" y="196447"/>
            <a:ext cx="1806178" cy="1340068"/>
          </a:xfrm>
          <a:prstGeom prst="roundRect">
            <a:avLst>
              <a:gd name="adj" fmla="val 11111"/>
            </a:avLst>
          </a:prstGeom>
          <a:solidFill>
            <a:srgbClr val="E7F4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400">
                <a:solidFill>
                  <a:schemeClr val="tx1">
                    <a:lumMod val="65000"/>
                    <a:lumOff val="35000"/>
                  </a:schemeClr>
                </a:solidFill>
                <a:latin typeface="Courier" pitchFamily="2" charset="0"/>
              </a:rPr>
              <a:t>What financial targets will demonstrate value to our shareholders?</a:t>
            </a:r>
          </a:p>
        </p:txBody>
      </p:sp>
      <p:cxnSp>
        <p:nvCxnSpPr>
          <p:cNvPr id="26" name="Straight Arrow Connector 25">
            <a:extLst>
              <a:ext uri="{FF2B5EF4-FFF2-40B4-BE49-F238E27FC236}">
                <a16:creationId xmlns:a16="http://schemas.microsoft.com/office/drawing/2014/main" id="{4424C1DB-867B-4A60-3487-9532EE020204}"/>
              </a:ext>
            </a:extLst>
          </p:cNvPr>
          <p:cNvCxnSpPr>
            <a:cxnSpLocks noChangeAspect="1"/>
          </p:cNvCxnSpPr>
          <p:nvPr/>
        </p:nvCxnSpPr>
        <p:spPr>
          <a:xfrm flipV="1">
            <a:off x="3563936" y="1536515"/>
            <a:ext cx="548640" cy="6121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1389122-A83A-E740-90BF-545BEDAC953E}"/>
              </a:ext>
            </a:extLst>
          </p:cNvPr>
          <p:cNvCxnSpPr>
            <a:cxnSpLocks noChangeAspect="1"/>
          </p:cNvCxnSpPr>
          <p:nvPr/>
        </p:nvCxnSpPr>
        <p:spPr>
          <a:xfrm rot="5400000" flipV="1">
            <a:off x="8047674" y="1517465"/>
            <a:ext cx="612140" cy="5486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D644999-CD84-F7A4-FDC2-7B95B0BBB238}"/>
              </a:ext>
            </a:extLst>
          </p:cNvPr>
          <p:cNvCxnSpPr>
            <a:cxnSpLocks noChangeAspect="1"/>
          </p:cNvCxnSpPr>
          <p:nvPr/>
        </p:nvCxnSpPr>
        <p:spPr>
          <a:xfrm>
            <a:off x="3563936" y="4770365"/>
            <a:ext cx="548640" cy="6121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5468F9E-DAAB-7094-740A-87A617AC5407}"/>
              </a:ext>
            </a:extLst>
          </p:cNvPr>
          <p:cNvCxnSpPr>
            <a:cxnSpLocks noChangeAspect="1"/>
          </p:cNvCxnSpPr>
          <p:nvPr/>
        </p:nvCxnSpPr>
        <p:spPr>
          <a:xfrm rot="16200000">
            <a:off x="8047674" y="4852915"/>
            <a:ext cx="612140" cy="548640"/>
          </a:xfrm>
          <a:prstGeom prst="straightConnector1">
            <a:avLst/>
          </a:prstGeom>
          <a:ln w="381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2FEA730-379D-4747-ADD0-920542CB8DC2}"/>
              </a:ext>
            </a:extLst>
          </p:cNvPr>
          <p:cNvCxnSpPr>
            <a:cxnSpLocks/>
          </p:cNvCxnSpPr>
          <p:nvPr/>
        </p:nvCxnSpPr>
        <p:spPr>
          <a:xfrm>
            <a:off x="4074034" y="3332203"/>
            <a:ext cx="1054558" cy="0"/>
          </a:xfrm>
          <a:prstGeom prst="straightConnector1">
            <a:avLst/>
          </a:prstGeom>
          <a:ln w="38100">
            <a:solidFill>
              <a:schemeClr val="tx1">
                <a:lumMod val="50000"/>
                <a:lumOff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C5CE38B-4709-CE43-A22A-2B7CF708E5DE}"/>
              </a:ext>
            </a:extLst>
          </p:cNvPr>
          <p:cNvCxnSpPr>
            <a:cxnSpLocks/>
          </p:cNvCxnSpPr>
          <p:nvPr/>
        </p:nvCxnSpPr>
        <p:spPr>
          <a:xfrm rot="16200000" flipH="1" flipV="1">
            <a:off x="7608736" y="2806424"/>
            <a:ext cx="0" cy="1051560"/>
          </a:xfrm>
          <a:prstGeom prst="straightConnector1">
            <a:avLst/>
          </a:prstGeom>
          <a:ln w="38100">
            <a:solidFill>
              <a:schemeClr val="tx1">
                <a:lumMod val="50000"/>
                <a:lumOff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aphicFrame>
        <p:nvGraphicFramePr>
          <p:cNvPr id="33" name="Table 32">
            <a:extLst>
              <a:ext uri="{FF2B5EF4-FFF2-40B4-BE49-F238E27FC236}">
                <a16:creationId xmlns:a16="http://schemas.microsoft.com/office/drawing/2014/main" id="{3836EF50-1681-1FC8-7395-9633710C8E91}"/>
              </a:ext>
            </a:extLst>
          </p:cNvPr>
          <p:cNvGraphicFramePr>
            <a:graphicFrameLocks noGrp="1"/>
          </p:cNvGraphicFramePr>
          <p:nvPr>
            <p:extLst>
              <p:ext uri="{D42A27DB-BD31-4B8C-83A1-F6EECF244321}">
                <p14:modId xmlns:p14="http://schemas.microsoft.com/office/powerpoint/2010/main" val="3932191937"/>
              </p:ext>
            </p:extLst>
          </p:nvPr>
        </p:nvGraphicFramePr>
        <p:xfrm>
          <a:off x="4245992" y="4265799"/>
          <a:ext cx="3697288" cy="2370890"/>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fontAlgn="ctr"/>
                      <a:r>
                        <a:rPr lang="en-US" sz="1800" u="none" strike="noStrike" dirty="0">
                          <a:effectLst/>
                          <a:latin typeface="Century Gothic" panose="020B0502020202020204" pitchFamily="34" charset="0"/>
                        </a:rPr>
                        <a:t>INNOVATION &amp; LEARNING</a:t>
                      </a:r>
                      <a:endParaRPr lang="en-US" sz="1800" b="0" i="0" u="none" strike="noStrike" dirty="0">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AEDF9"/>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fontAlgn="t"/>
                      <a:r>
                        <a:rPr lang="en-US" sz="1600" u="none" strike="noStrike" dirty="0">
                          <a:solidFill>
                            <a:schemeClr val="bg2"/>
                          </a:solidFill>
                          <a:effectLst/>
                          <a:latin typeface="Courier" pitchFamily="2" charset="0"/>
                        </a:rPr>
                        <a:t>perspective</a:t>
                      </a:r>
                      <a:endParaRPr lang="en-US" sz="1600" b="0" i="0" u="none" strike="noStrike" dirty="0">
                        <a:solidFill>
                          <a:schemeClr val="bg2"/>
                        </a:solidFill>
                        <a:effectLst/>
                        <a:latin typeface="Courier" pitchFamily="2" charset="0"/>
                      </a:endParaRP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57175">
                <a:tc>
                  <a:txBody>
                    <a:bodyPr/>
                    <a:lstStyle/>
                    <a:p>
                      <a:pPr algn="l" fontAlgn="ctr"/>
                      <a:r>
                        <a:rPr lang="en-US" sz="1100" u="none" strike="noStrike">
                          <a:effectLst/>
                          <a:latin typeface="Century Gothic" panose="020B0502020202020204" pitchFamily="34" charset="0"/>
                        </a:rPr>
                        <a:t>Objectives</a:t>
                      </a:r>
                      <a:endParaRPr lang="en-US" sz="1100" b="0" i="0" u="none" strike="noStrike">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9FF"/>
                    </a:solidFill>
                  </a:tcPr>
                </a:tc>
                <a:tc>
                  <a:txBody>
                    <a:bodyPr/>
                    <a:lstStyle/>
                    <a:p>
                      <a:pPr algn="l" fontAlgn="ctr"/>
                      <a:r>
                        <a:rPr lang="en-US" sz="1100" u="none" strike="noStrike" dirty="0">
                          <a:effectLst/>
                          <a:latin typeface="Century Gothic" panose="020B0502020202020204" pitchFamily="34" charset="0"/>
                        </a:rPr>
                        <a:t>Measures</a:t>
                      </a: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9FF"/>
                    </a:solidFill>
                  </a:tcPr>
                </a:tc>
                <a:extLst>
                  <a:ext uri="{0D108BD9-81ED-4DB2-BD59-A6C34878D82A}">
                    <a16:rowId xmlns:a16="http://schemas.microsoft.com/office/drawing/2014/main" val="745125378"/>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graphicFrame>
        <p:nvGraphicFramePr>
          <p:cNvPr id="34" name="Table 33">
            <a:extLst>
              <a:ext uri="{FF2B5EF4-FFF2-40B4-BE49-F238E27FC236}">
                <a16:creationId xmlns:a16="http://schemas.microsoft.com/office/drawing/2014/main" id="{B03E014A-A450-A526-A5E4-C54E165B5531}"/>
              </a:ext>
            </a:extLst>
          </p:cNvPr>
          <p:cNvGraphicFramePr>
            <a:graphicFrameLocks noGrp="1"/>
          </p:cNvGraphicFramePr>
          <p:nvPr>
            <p:extLst>
              <p:ext uri="{D42A27DB-BD31-4B8C-83A1-F6EECF244321}">
                <p14:modId xmlns:p14="http://schemas.microsoft.com/office/powerpoint/2010/main" val="3581187889"/>
              </p:ext>
            </p:extLst>
          </p:nvPr>
        </p:nvGraphicFramePr>
        <p:xfrm>
          <a:off x="204787" y="2278304"/>
          <a:ext cx="3697288" cy="2370890"/>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fontAlgn="ctr"/>
                      <a:r>
                        <a:rPr lang="en-US" sz="1800" u="none" strike="noStrike" dirty="0">
                          <a:effectLst/>
                          <a:latin typeface="Century Gothic" panose="020B0502020202020204" pitchFamily="34" charset="0"/>
                        </a:rPr>
                        <a:t>CUSTOMER</a:t>
                      </a:r>
                      <a:endParaRPr lang="en-US" sz="1800" b="0" i="0" u="none" strike="noStrike" dirty="0">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3E2D4"/>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fontAlgn="t"/>
                      <a:r>
                        <a:rPr lang="en-US" sz="1600" u="none" strike="noStrike" dirty="0">
                          <a:solidFill>
                            <a:schemeClr val="bg2"/>
                          </a:solidFill>
                          <a:effectLst/>
                          <a:latin typeface="Courier" pitchFamily="2" charset="0"/>
                        </a:rPr>
                        <a:t>perspective</a:t>
                      </a:r>
                      <a:endParaRPr lang="en-US" sz="1600" b="0" i="0" u="none" strike="noStrike" dirty="0">
                        <a:solidFill>
                          <a:schemeClr val="bg2"/>
                        </a:solidFill>
                        <a:effectLst/>
                        <a:latin typeface="Courier" pitchFamily="2" charset="0"/>
                      </a:endParaRP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57175">
                <a:tc>
                  <a:txBody>
                    <a:bodyPr/>
                    <a:lstStyle/>
                    <a:p>
                      <a:pPr algn="l" fontAlgn="ctr"/>
                      <a:r>
                        <a:rPr lang="en-US" sz="1100" u="none" strike="noStrike">
                          <a:effectLst/>
                          <a:latin typeface="Century Gothic" panose="020B0502020202020204" pitchFamily="34" charset="0"/>
                        </a:rPr>
                        <a:t>Objectives</a:t>
                      </a:r>
                      <a:endParaRPr lang="en-US" sz="1100" b="0" i="0" u="none" strike="noStrike">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F2EC"/>
                    </a:solidFill>
                  </a:tcPr>
                </a:tc>
                <a:tc>
                  <a:txBody>
                    <a:bodyPr/>
                    <a:lstStyle/>
                    <a:p>
                      <a:pPr algn="l" fontAlgn="ctr"/>
                      <a:r>
                        <a:rPr lang="en-US" sz="1100" u="none" strike="noStrike" dirty="0">
                          <a:effectLst/>
                          <a:latin typeface="Century Gothic" panose="020B0502020202020204" pitchFamily="34" charset="0"/>
                        </a:rPr>
                        <a:t>Measures</a:t>
                      </a: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F2EC"/>
                    </a:solidFill>
                  </a:tcPr>
                </a:tc>
                <a:extLst>
                  <a:ext uri="{0D108BD9-81ED-4DB2-BD59-A6C34878D82A}">
                    <a16:rowId xmlns:a16="http://schemas.microsoft.com/office/drawing/2014/main" val="745125378"/>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18288"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182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18288"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182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graphicFrame>
        <p:nvGraphicFramePr>
          <p:cNvPr id="35" name="Table 34">
            <a:extLst>
              <a:ext uri="{FF2B5EF4-FFF2-40B4-BE49-F238E27FC236}">
                <a16:creationId xmlns:a16="http://schemas.microsoft.com/office/drawing/2014/main" id="{86084D9F-6EF1-6611-7285-4636AD15E6CA}"/>
              </a:ext>
            </a:extLst>
          </p:cNvPr>
          <p:cNvGraphicFramePr>
            <a:graphicFrameLocks noGrp="1"/>
          </p:cNvGraphicFramePr>
          <p:nvPr>
            <p:extLst>
              <p:ext uri="{D42A27DB-BD31-4B8C-83A1-F6EECF244321}">
                <p14:modId xmlns:p14="http://schemas.microsoft.com/office/powerpoint/2010/main" val="611770561"/>
              </p:ext>
            </p:extLst>
          </p:nvPr>
        </p:nvGraphicFramePr>
        <p:xfrm>
          <a:off x="8289925" y="2276641"/>
          <a:ext cx="3697288" cy="2338414"/>
        </p:xfrm>
        <a:graphic>
          <a:graphicData uri="http://schemas.openxmlformats.org/drawingml/2006/table">
            <a:tbl>
              <a:tblPr>
                <a:tableStyleId>{5C22544A-7EE6-4342-B048-85BDC9FD1C3A}</a:tableStyleId>
              </a:tblPr>
              <a:tblGrid>
                <a:gridCol w="2008239">
                  <a:extLst>
                    <a:ext uri="{9D8B030D-6E8A-4147-A177-3AD203B41FA5}">
                      <a16:colId xmlns:a16="http://schemas.microsoft.com/office/drawing/2014/main" val="641871956"/>
                    </a:ext>
                  </a:extLst>
                </a:gridCol>
                <a:gridCol w="1689049">
                  <a:extLst>
                    <a:ext uri="{9D8B030D-6E8A-4147-A177-3AD203B41FA5}">
                      <a16:colId xmlns:a16="http://schemas.microsoft.com/office/drawing/2014/main" val="1275295396"/>
                    </a:ext>
                  </a:extLst>
                </a:gridCol>
              </a:tblGrid>
              <a:tr h="342898">
                <a:tc gridSpan="2">
                  <a:txBody>
                    <a:bodyPr/>
                    <a:lstStyle/>
                    <a:p>
                      <a:pPr algn="l" fontAlgn="ctr"/>
                      <a:r>
                        <a:rPr lang="en-US" sz="1800" u="none" strike="noStrike" dirty="0">
                          <a:effectLst/>
                          <a:latin typeface="Century Gothic" panose="020B0502020202020204" pitchFamily="34" charset="0"/>
                        </a:rPr>
                        <a:t>CUSTOMER</a:t>
                      </a:r>
                      <a:endParaRPr lang="en-US" sz="1800" b="0" i="0" u="none" strike="noStrike" dirty="0">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9D3E4"/>
                    </a:solidFill>
                  </a:tcPr>
                </a:tc>
                <a:tc hMerge="1">
                  <a:txBody>
                    <a:bodyPr/>
                    <a:lstStyle/>
                    <a:p>
                      <a:endParaRPr lang="en-US"/>
                    </a:p>
                  </a:txBody>
                  <a:tcPr/>
                </a:tc>
                <a:extLst>
                  <a:ext uri="{0D108BD9-81ED-4DB2-BD59-A6C34878D82A}">
                    <a16:rowId xmlns:a16="http://schemas.microsoft.com/office/drawing/2014/main" val="2208100446"/>
                  </a:ext>
                </a:extLst>
              </a:tr>
              <a:tr h="314325">
                <a:tc gridSpan="2">
                  <a:txBody>
                    <a:bodyPr/>
                    <a:lstStyle/>
                    <a:p>
                      <a:pPr algn="r" fontAlgn="t"/>
                      <a:r>
                        <a:rPr lang="en-US" sz="1600" u="none" strike="noStrike" dirty="0">
                          <a:solidFill>
                            <a:schemeClr val="bg2"/>
                          </a:solidFill>
                          <a:effectLst/>
                          <a:latin typeface="Courier" pitchFamily="2" charset="0"/>
                        </a:rPr>
                        <a:t>perspective</a:t>
                      </a:r>
                      <a:endParaRPr lang="en-US" sz="1600" b="0" i="0" u="none" strike="noStrike" dirty="0">
                        <a:solidFill>
                          <a:schemeClr val="bg2"/>
                        </a:solidFill>
                        <a:effectLst/>
                        <a:latin typeface="Courier" pitchFamily="2" charset="0"/>
                      </a:endParaRP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tc hMerge="1">
                  <a:txBody>
                    <a:bodyPr/>
                    <a:lstStyle/>
                    <a:p>
                      <a:endParaRPr lang="en-US"/>
                    </a:p>
                  </a:txBody>
                  <a:tcPr/>
                </a:tc>
                <a:extLst>
                  <a:ext uri="{0D108BD9-81ED-4DB2-BD59-A6C34878D82A}">
                    <a16:rowId xmlns:a16="http://schemas.microsoft.com/office/drawing/2014/main" val="2958552803"/>
                  </a:ext>
                </a:extLst>
              </a:tr>
              <a:tr h="224699">
                <a:tc>
                  <a:txBody>
                    <a:bodyPr/>
                    <a:lstStyle/>
                    <a:p>
                      <a:pPr algn="l" fontAlgn="ctr"/>
                      <a:r>
                        <a:rPr lang="en-US" sz="1100" u="none" strike="noStrike" dirty="0">
                          <a:effectLst/>
                          <a:latin typeface="Century Gothic" panose="020B0502020202020204" pitchFamily="34" charset="0"/>
                        </a:rPr>
                        <a:t>Objectives</a:t>
                      </a:r>
                      <a:endParaRPr lang="en-US" sz="1100" b="0" i="0" u="none" strike="noStrike" dirty="0">
                        <a:solidFill>
                          <a:srgbClr val="000000"/>
                        </a:solidFill>
                        <a:effectLst/>
                        <a:latin typeface="Century Gothic" panose="020B0502020202020204" pitchFamily="34" charset="0"/>
                      </a:endParaRPr>
                    </a:p>
                  </a:txBody>
                  <a:tcPr marL="85725" marR="95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F1FB"/>
                    </a:solidFill>
                  </a:tcPr>
                </a:tc>
                <a:tc>
                  <a:txBody>
                    <a:bodyPr/>
                    <a:lstStyle/>
                    <a:p>
                      <a:pPr algn="l" fontAlgn="ctr"/>
                      <a:r>
                        <a:rPr lang="en-US" sz="1100" u="none" strike="noStrike" dirty="0">
                          <a:effectLst/>
                          <a:latin typeface="Century Gothic" panose="020B0502020202020204" pitchFamily="34" charset="0"/>
                        </a:rPr>
                        <a:t>Measures</a:t>
                      </a:r>
                      <a:endParaRPr lang="en-US" sz="11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F1FB"/>
                    </a:solidFill>
                  </a:tcPr>
                </a:tc>
                <a:extLst>
                  <a:ext uri="{0D108BD9-81ED-4DB2-BD59-A6C34878D82A}">
                    <a16:rowId xmlns:a16="http://schemas.microsoft.com/office/drawing/2014/main" val="745125378"/>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a:solidFill>
                          <a:srgbClr val="000000"/>
                        </a:solidFill>
                        <a:effectLst/>
                        <a:latin typeface="Century Gothic" panose="020B0502020202020204" pitchFamily="34" charset="0"/>
                      </a:endParaRP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8777542"/>
                  </a:ext>
                </a:extLst>
              </a:tr>
              <a:tr h="728246">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5725" marR="457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81898884"/>
                  </a:ext>
                </a:extLst>
              </a:tr>
            </a:tbl>
          </a:graphicData>
        </a:graphic>
      </p:graphicFrame>
      <p:graphicFrame>
        <p:nvGraphicFramePr>
          <p:cNvPr id="36" name="Table 35">
            <a:extLst>
              <a:ext uri="{FF2B5EF4-FFF2-40B4-BE49-F238E27FC236}">
                <a16:creationId xmlns:a16="http://schemas.microsoft.com/office/drawing/2014/main" id="{15BEDEED-59A0-0817-5289-6C156C942228}"/>
              </a:ext>
            </a:extLst>
          </p:cNvPr>
          <p:cNvGraphicFramePr>
            <a:graphicFrameLocks noGrp="1"/>
          </p:cNvGraphicFramePr>
          <p:nvPr>
            <p:extLst>
              <p:ext uri="{D42A27DB-BD31-4B8C-83A1-F6EECF244321}">
                <p14:modId xmlns:p14="http://schemas.microsoft.com/office/powerpoint/2010/main" val="701550198"/>
              </p:ext>
            </p:extLst>
          </p:nvPr>
        </p:nvGraphicFramePr>
        <p:xfrm>
          <a:off x="4505740" y="2741583"/>
          <a:ext cx="3193774" cy="1284843"/>
        </p:xfrm>
        <a:graphic>
          <a:graphicData uri="http://schemas.openxmlformats.org/drawingml/2006/table">
            <a:tbl>
              <a:tblPr>
                <a:tableStyleId>{5C22544A-7EE6-4342-B048-85BDC9FD1C3A}</a:tableStyleId>
              </a:tblPr>
              <a:tblGrid>
                <a:gridCol w="3193774">
                  <a:extLst>
                    <a:ext uri="{9D8B030D-6E8A-4147-A177-3AD203B41FA5}">
                      <a16:colId xmlns:a16="http://schemas.microsoft.com/office/drawing/2014/main" val="641871956"/>
                    </a:ext>
                  </a:extLst>
                </a:gridCol>
              </a:tblGrid>
              <a:tr h="277678">
                <a:tc>
                  <a:txBody>
                    <a:bodyPr/>
                    <a:lstStyle/>
                    <a:p>
                      <a:pPr algn="ctr" fontAlgn="t"/>
                      <a:r>
                        <a:rPr lang="en-US" sz="1600" u="none" strike="noStrike" dirty="0">
                          <a:solidFill>
                            <a:schemeClr val="bg2"/>
                          </a:solidFill>
                          <a:effectLst/>
                          <a:latin typeface="Courier" pitchFamily="2" charset="0"/>
                        </a:rPr>
                        <a:t>vision statement</a:t>
                      </a:r>
                      <a:endParaRPr lang="en-US" sz="1600" b="0" i="0" u="none" strike="noStrike" dirty="0">
                        <a:solidFill>
                          <a:schemeClr val="bg2"/>
                        </a:solidFill>
                        <a:effectLst/>
                        <a:latin typeface="Courier" pitchFamily="2" charset="0"/>
                      </a:endParaRPr>
                    </a:p>
                  </a:txBody>
                  <a:tcPr marL="9525" marR="85725" marT="9525" marB="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958552803"/>
                  </a:ext>
                </a:extLst>
              </a:tr>
              <a:tr h="1007165">
                <a:tc>
                  <a:txBody>
                    <a:bodyPr/>
                    <a:lstStyle/>
                    <a:p>
                      <a:pPr algn="ctr" fontAlgn="ctr"/>
                      <a:endParaRPr lang="en-US" sz="1400" b="0" i="0" u="none" strike="noStrike" dirty="0">
                        <a:solidFill>
                          <a:srgbClr val="000000"/>
                        </a:solidFill>
                        <a:effectLst/>
                        <a:latin typeface="Century Gothic" panose="020B0502020202020204" pitchFamily="34" charset="0"/>
                      </a:endParaRPr>
                    </a:p>
                  </a:txBody>
                  <a:tcPr marL="45720" marR="4572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45125378"/>
                  </a:ext>
                </a:extLst>
              </a:tr>
            </a:tbl>
          </a:graphicData>
        </a:graphic>
      </p:graphicFrame>
    </p:spTree>
    <p:extLst>
      <p:ext uri="{BB962C8B-B14F-4D97-AF65-F5344CB8AC3E}">
        <p14:creationId xmlns:p14="http://schemas.microsoft.com/office/powerpoint/2010/main" val="3851421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15361</TotalTime>
  <Words>430</Words>
  <Application>Microsoft Macintosh PowerPoint</Application>
  <PresentationFormat>Widescreen</PresentationFormat>
  <Paragraphs>69</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Allison Okonczak</cp:lastModifiedBy>
  <cp:revision>317</cp:revision>
  <cp:lastPrinted>2024-02-20T23:48:17Z</cp:lastPrinted>
  <dcterms:created xsi:type="dcterms:W3CDTF">2021-07-07T23:54:57Z</dcterms:created>
  <dcterms:modified xsi:type="dcterms:W3CDTF">2024-07-08T10:41:30Z</dcterms:modified>
</cp:coreProperties>
</file>