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08" r:id="rId2"/>
    <p:sldId id="41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C9E"/>
    <a:srgbClr val="8FEEE2"/>
    <a:srgbClr val="D6EEEC"/>
    <a:srgbClr val="D5A202"/>
    <a:srgbClr val="F7DE9C"/>
    <a:srgbClr val="E4F6F7"/>
    <a:srgbClr val="E8E9F4"/>
    <a:srgbClr val="001033"/>
    <a:srgbClr val="100300"/>
    <a:srgbClr val="C6D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autoAdjust="0"/>
    <p:restoredTop sz="96058"/>
  </p:normalViewPr>
  <p:slideViewPr>
    <p:cSldViewPr snapToGrid="0" snapToObjects="1">
      <p:cViewPr varScale="1">
        <p:scale>
          <a:sx n="128" d="100"/>
          <a:sy n="128" d="100"/>
        </p:scale>
        <p:origin x="61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8996&amp;utm_source=template-powerpoint&amp;utm_medium=content&amp;utm_campaign=Basic+Balanced+Scorecard-powerpoint-8996&amp;lpa=Basic+Balanced+Scorecard+powerpoint+8996"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bg2">
                <a:lumMod val="90000"/>
              </a:scheme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chemeClr val="bg2">
                  <a:alpha val="58774"/>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290301"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Basic Balanced Scorecard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2" y="1366333"/>
            <a:ext cx="5031212" cy="5197064"/>
          </a:xfrm>
          <a:prstGeom prst="rect">
            <a:avLst/>
          </a:prstGeom>
          <a:noFill/>
        </p:spPr>
        <p:txBody>
          <a:bodyPr wrap="square" rtlCol="0">
            <a:spAutoFit/>
          </a:bodyPr>
          <a:lstStyle/>
          <a:p>
            <a:pPr algn="l" rtl="0">
              <a:lnSpc>
                <a:spcPct val="150000"/>
              </a:lnSpc>
              <a:spcBef>
                <a:spcPts val="0"/>
              </a:spcBef>
              <a:spcAft>
                <a:spcPts val="1200"/>
              </a:spcAft>
            </a:pPr>
            <a:r>
              <a:rPr lang="en-US" sz="1200" b="1" i="0" u="none" strike="noStrike" dirty="0">
                <a:solidFill>
                  <a:srgbClr val="000000"/>
                </a:solidFill>
                <a:effectLst/>
                <a:latin typeface="Century Gothic" panose="020B0502020202020204" pitchFamily="34" charset="0"/>
              </a:rPr>
              <a:t>When To Use This Template</a:t>
            </a:r>
            <a:r>
              <a:rPr lang="en-US" sz="1200" i="0" u="none" strike="noStrike" dirty="0">
                <a:solidFill>
                  <a:srgbClr val="000000"/>
                </a:solidFill>
                <a:effectLst/>
                <a:latin typeface="Century Gothic" panose="020B0502020202020204" pitchFamily="34" charset="0"/>
              </a:rPr>
              <a:t>: Strategic planners can use this balanced scorecard template to align company activities with the broader vision and strategic goals. This template is especially useful for organizations that need a structured approach to manage and measure performance across key business areas, from financial to learning and growth. For example, a startup looking to monitor growth metrics or a manufacturing company wanting to enhance operational efficiency could use this framework to set clear targets and initiatives.</a:t>
            </a:r>
          </a:p>
          <a:p>
            <a:pPr algn="l" rtl="0">
              <a:lnSpc>
                <a:spcPct val="150000"/>
              </a:lnSpc>
              <a:spcBef>
                <a:spcPts val="0"/>
              </a:spcBef>
              <a:spcAft>
                <a:spcPts val="1200"/>
              </a:spcAft>
            </a:pPr>
            <a:r>
              <a:rPr lang="en-US" sz="1200" b="1" i="0" u="none" strike="noStrike" dirty="0">
                <a:solidFill>
                  <a:srgbClr val="000000"/>
                </a:solidFill>
                <a:effectLst/>
                <a:latin typeface="Century Gothic" panose="020B0502020202020204" pitchFamily="34" charset="0"/>
              </a:rPr>
              <a:t>Notable Template Features</a:t>
            </a:r>
            <a:r>
              <a:rPr lang="en-US" sz="1200" i="0" u="none" strike="noStrike" dirty="0">
                <a:solidFill>
                  <a:srgbClr val="000000"/>
                </a:solidFill>
                <a:effectLst/>
                <a:latin typeface="Century Gothic" panose="020B0502020202020204" pitchFamily="34" charset="0"/>
              </a:rPr>
              <a:t>: This template lists strategic objectives and measures along with a five-year projection for targets and corresponding initiatives for long-term planning. The template shows how targets progress over time, such as annual sales growth or new customer acquisition, enabling companies to adjust their strategies as needed. The straightforward design integrates financial and customer metrics with internal and innovation objectives, making it comprehensive and easy to interpret.</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324354" y="1588885"/>
            <a:ext cx="6553663" cy="3680229"/>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3D abstract waves with color gradient">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8126" y="0"/>
            <a:ext cx="12208252" cy="6867144"/>
          </a:xfrm>
          <a:prstGeom prst="rect">
            <a:avLst/>
          </a:prstGeom>
        </p:spPr>
      </p:pic>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2790151801"/>
              </p:ext>
            </p:extLst>
          </p:nvPr>
        </p:nvGraphicFramePr>
        <p:xfrm>
          <a:off x="820324" y="685944"/>
          <a:ext cx="11093439" cy="5878656"/>
        </p:xfrm>
        <a:graphic>
          <a:graphicData uri="http://schemas.openxmlformats.org/drawingml/2006/table">
            <a:tbl>
              <a:tblPr firstRow="1" bandRow="1">
                <a:tableStyleId>{5940675A-B579-460E-94D1-54222C63F5DA}</a:tableStyleId>
              </a:tblPr>
              <a:tblGrid>
                <a:gridCol w="3219241">
                  <a:extLst>
                    <a:ext uri="{9D8B030D-6E8A-4147-A177-3AD203B41FA5}">
                      <a16:colId xmlns:a16="http://schemas.microsoft.com/office/drawing/2014/main" val="4190651750"/>
                    </a:ext>
                  </a:extLst>
                </a:gridCol>
                <a:gridCol w="2037144">
                  <a:extLst>
                    <a:ext uri="{9D8B030D-6E8A-4147-A177-3AD203B41FA5}">
                      <a16:colId xmlns:a16="http://schemas.microsoft.com/office/drawing/2014/main" val="2419315493"/>
                    </a:ext>
                  </a:extLst>
                </a:gridCol>
                <a:gridCol w="759299">
                  <a:extLst>
                    <a:ext uri="{9D8B030D-6E8A-4147-A177-3AD203B41FA5}">
                      <a16:colId xmlns:a16="http://schemas.microsoft.com/office/drawing/2014/main" val="1885434010"/>
                    </a:ext>
                  </a:extLst>
                </a:gridCol>
                <a:gridCol w="759299">
                  <a:extLst>
                    <a:ext uri="{9D8B030D-6E8A-4147-A177-3AD203B41FA5}">
                      <a16:colId xmlns:a16="http://schemas.microsoft.com/office/drawing/2014/main" val="540134992"/>
                    </a:ext>
                  </a:extLst>
                </a:gridCol>
                <a:gridCol w="759300">
                  <a:extLst>
                    <a:ext uri="{9D8B030D-6E8A-4147-A177-3AD203B41FA5}">
                      <a16:colId xmlns:a16="http://schemas.microsoft.com/office/drawing/2014/main" val="1243384112"/>
                    </a:ext>
                  </a:extLst>
                </a:gridCol>
                <a:gridCol w="759299">
                  <a:extLst>
                    <a:ext uri="{9D8B030D-6E8A-4147-A177-3AD203B41FA5}">
                      <a16:colId xmlns:a16="http://schemas.microsoft.com/office/drawing/2014/main" val="1303351150"/>
                    </a:ext>
                  </a:extLst>
                </a:gridCol>
                <a:gridCol w="759299">
                  <a:extLst>
                    <a:ext uri="{9D8B030D-6E8A-4147-A177-3AD203B41FA5}">
                      <a16:colId xmlns:a16="http://schemas.microsoft.com/office/drawing/2014/main" val="4270164160"/>
                    </a:ext>
                  </a:extLst>
                </a:gridCol>
                <a:gridCol w="2040558">
                  <a:extLst>
                    <a:ext uri="{9D8B030D-6E8A-4147-A177-3AD203B41FA5}">
                      <a16:colId xmlns:a16="http://schemas.microsoft.com/office/drawing/2014/main" val="1287570184"/>
                    </a:ext>
                  </a:extLst>
                </a:gridCol>
              </a:tblGrid>
              <a:tr h="130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300" normalizeH="0" baseline="0" noProof="0" dirty="0">
                          <a:ln>
                            <a:noFill/>
                          </a:ln>
                          <a:solidFill>
                            <a:prstClr val="white"/>
                          </a:solidFill>
                          <a:effectLst/>
                          <a:uLnTx/>
                          <a:uFillTx/>
                          <a:latin typeface="Century Gothic" panose="020B0502020202020204" pitchFamily="34" charset="0"/>
                          <a:ea typeface="+mn-ea"/>
                          <a:cs typeface="+mn-cs"/>
                        </a:rPr>
                        <a:t>STRATEGIC OBJECTIVES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300" normalizeH="0" baseline="0" noProof="0" dirty="0">
                          <a:ln>
                            <a:noFill/>
                          </a:ln>
                          <a:solidFill>
                            <a:prstClr val="white"/>
                          </a:solidFill>
                          <a:effectLst/>
                          <a:uLnTx/>
                          <a:uFillTx/>
                          <a:latin typeface="Century Gothic" panose="020B0502020202020204" pitchFamily="34" charset="0"/>
                          <a:ea typeface="+mn-ea"/>
                          <a:cs typeface="+mn-cs"/>
                        </a:rPr>
                        <a:t>MEASURES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Year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Year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Year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Year 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Year 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300" normalizeH="0" baseline="0" noProof="0" dirty="0">
                          <a:ln>
                            <a:noFill/>
                          </a:ln>
                          <a:solidFill>
                            <a:prstClr val="white"/>
                          </a:solidFill>
                          <a:effectLst/>
                          <a:uLnTx/>
                          <a:uFillTx/>
                          <a:latin typeface="Century Gothic" panose="020B0502020202020204" pitchFamily="34" charset="0"/>
                          <a:ea typeface="+mn-ea"/>
                          <a:cs typeface="+mn-cs"/>
                        </a:rPr>
                        <a:t>INITIATIVES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023664918"/>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alpha val="50000"/>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alpha val="46994"/>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alpha val="47000"/>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alpha val="52000"/>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14" name="Round Same Side Corner Rectangle 13">
            <a:extLst>
              <a:ext uri="{FF2B5EF4-FFF2-40B4-BE49-F238E27FC236}">
                <a16:creationId xmlns:a16="http://schemas.microsoft.com/office/drawing/2014/main" id="{12D152F1-20C8-C575-2505-825CAD8DA366}"/>
              </a:ext>
            </a:extLst>
          </p:cNvPr>
          <p:cNvSpPr/>
          <p:nvPr/>
        </p:nvSpPr>
        <p:spPr>
          <a:xfrm rot="16200000">
            <a:off x="-156896" y="1437160"/>
            <a:ext cx="1353313" cy="50292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FINANCIAL</a:t>
            </a:r>
          </a:p>
        </p:txBody>
      </p:sp>
      <p:sp>
        <p:nvSpPr>
          <p:cNvPr id="16" name="Round Same Side Corner Rectangle 15">
            <a:extLst>
              <a:ext uri="{FF2B5EF4-FFF2-40B4-BE49-F238E27FC236}">
                <a16:creationId xmlns:a16="http://schemas.microsoft.com/office/drawing/2014/main" id="{F6386F03-F14C-934A-9E66-ADB78EE794ED}"/>
              </a:ext>
            </a:extLst>
          </p:cNvPr>
          <p:cNvSpPr/>
          <p:nvPr/>
        </p:nvSpPr>
        <p:spPr>
          <a:xfrm rot="16200000">
            <a:off x="-156896" y="2833623"/>
            <a:ext cx="1353313" cy="50292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CUSTOMER</a:t>
            </a:r>
          </a:p>
        </p:txBody>
      </p:sp>
      <p:sp>
        <p:nvSpPr>
          <p:cNvPr id="17" name="Round Same Side Corner Rectangle 16">
            <a:extLst>
              <a:ext uri="{FF2B5EF4-FFF2-40B4-BE49-F238E27FC236}">
                <a16:creationId xmlns:a16="http://schemas.microsoft.com/office/drawing/2014/main" id="{29BD7184-81F4-9D38-791B-95F5B23235E4}"/>
              </a:ext>
            </a:extLst>
          </p:cNvPr>
          <p:cNvSpPr/>
          <p:nvPr/>
        </p:nvSpPr>
        <p:spPr>
          <a:xfrm rot="16200000">
            <a:off x="-156896" y="5626548"/>
            <a:ext cx="1353313" cy="50292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LEARNING </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rPr>
              <a:t>&amp; GROWTH</a:t>
            </a:r>
          </a:p>
        </p:txBody>
      </p:sp>
      <p:sp>
        <p:nvSpPr>
          <p:cNvPr id="18" name="Round Same Side Corner Rectangle 17">
            <a:extLst>
              <a:ext uri="{FF2B5EF4-FFF2-40B4-BE49-F238E27FC236}">
                <a16:creationId xmlns:a16="http://schemas.microsoft.com/office/drawing/2014/main" id="{B54FB5BA-79B9-C6C1-4ED7-39C92F443E59}"/>
              </a:ext>
            </a:extLst>
          </p:cNvPr>
          <p:cNvSpPr/>
          <p:nvPr/>
        </p:nvSpPr>
        <p:spPr>
          <a:xfrm rot="16200000">
            <a:off x="-156896" y="4230086"/>
            <a:ext cx="1353313" cy="50292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INTERNAL PROCESSES</a:t>
            </a:r>
          </a:p>
        </p:txBody>
      </p:sp>
      <p:sp>
        <p:nvSpPr>
          <p:cNvPr id="19" name="TextBox 18">
            <a:extLst>
              <a:ext uri="{FF2B5EF4-FFF2-40B4-BE49-F238E27FC236}">
                <a16:creationId xmlns:a16="http://schemas.microsoft.com/office/drawing/2014/main" id="{4C184FB3-8477-0FA7-8C5D-FA2321BC1AEE}"/>
              </a:ext>
            </a:extLst>
          </p:cNvPr>
          <p:cNvSpPr txBox="1"/>
          <p:nvPr/>
        </p:nvSpPr>
        <p:spPr>
          <a:xfrm>
            <a:off x="99889" y="50584"/>
            <a:ext cx="5532839" cy="584775"/>
          </a:xfrm>
          <a:prstGeom prst="rect">
            <a:avLst/>
          </a:prstGeom>
          <a:noFill/>
        </p:spPr>
        <p:txBody>
          <a:bodyPr wrap="square" rtlCol="0">
            <a:spAutoFit/>
          </a:bodyPr>
          <a:lstStyle/>
          <a:p>
            <a:r>
              <a:rPr lang="en-US" sz="3200" spc="300" dirty="0">
                <a:solidFill>
                  <a:schemeClr val="tx1">
                    <a:lumMod val="50000"/>
                    <a:lumOff val="50000"/>
                  </a:schemeClr>
                </a:solidFill>
                <a:latin typeface="Courier" pitchFamily="2" charset="0"/>
              </a:rPr>
              <a:t>Balanced Scorecard</a:t>
            </a:r>
          </a:p>
        </p:txBody>
      </p:sp>
      <p:sp>
        <p:nvSpPr>
          <p:cNvPr id="2" name="Round Same Side Corner Rectangle 1">
            <a:extLst>
              <a:ext uri="{FF2B5EF4-FFF2-40B4-BE49-F238E27FC236}">
                <a16:creationId xmlns:a16="http://schemas.microsoft.com/office/drawing/2014/main" id="{DEA2B4EF-BA5E-485D-7502-C81F6389238B}"/>
              </a:ext>
            </a:extLst>
          </p:cNvPr>
          <p:cNvSpPr/>
          <p:nvPr/>
        </p:nvSpPr>
        <p:spPr>
          <a:xfrm>
            <a:off x="6096000" y="293400"/>
            <a:ext cx="3765630" cy="341959"/>
          </a:xfrm>
          <a:prstGeom prst="round2Same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600" dirty="0">
                <a:latin typeface="Century Gothic" panose="020B0502020202020204" pitchFamily="34" charset="0"/>
              </a:rPr>
              <a:t>TARGETS</a:t>
            </a:r>
          </a:p>
        </p:txBody>
      </p:sp>
    </p:spTree>
    <p:extLst>
      <p:ext uri="{BB962C8B-B14F-4D97-AF65-F5344CB8AC3E}">
        <p14:creationId xmlns:p14="http://schemas.microsoft.com/office/powerpoint/2010/main" val="176070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15553</TotalTime>
  <Words>285</Words>
  <Application>Microsoft Macintosh PowerPoint</Application>
  <PresentationFormat>Widescreen</PresentationFormat>
  <Paragraphs>21</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322</cp:revision>
  <cp:lastPrinted>2024-02-20T23:48:17Z</cp:lastPrinted>
  <dcterms:created xsi:type="dcterms:W3CDTF">2021-07-07T23:54:57Z</dcterms:created>
  <dcterms:modified xsi:type="dcterms:W3CDTF">2024-07-08T10:54:30Z</dcterms:modified>
</cp:coreProperties>
</file>