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25" r:id="rId3"/>
    <p:sldId id="424"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E00"/>
    <a:srgbClr val="E86C01"/>
    <a:srgbClr val="D43807"/>
    <a:srgbClr val="FF00BA"/>
    <a:srgbClr val="FF7600"/>
    <a:srgbClr val="FB9433"/>
    <a:srgbClr val="D4FBF7"/>
    <a:srgbClr val="2BB1AB"/>
    <a:srgbClr val="B9EBF8"/>
    <a:srgbClr val="78B1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6058"/>
  </p:normalViewPr>
  <p:slideViewPr>
    <p:cSldViewPr snapToGrid="0" snapToObjects="1">
      <p:cViewPr varScale="1">
        <p:scale>
          <a:sx n="127" d="100"/>
          <a:sy n="127" d="100"/>
        </p:scale>
        <p:origin x="392"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7&amp;utm_source=template-powerpoint&amp;utm_medium=content&amp;utm_campaign=Sample+Basic+Team+Charter+Slide-powerpoint-12117&amp;lpa=Sample+Basic+Team+Charter+Slide+powerpoint+1211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chemeClr val="accent1">
                  <a:lumMod val="60000"/>
                  <a:lumOff val="40000"/>
                  <a:alpha val="61000"/>
                </a:schemeClr>
              </a:gs>
              <a:gs pos="50000">
                <a:schemeClr val="bg1">
                  <a:alpha val="8815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Basic Team Charter Slide Template </a:t>
            </a:r>
            <a:r>
              <a:rPr lang="en-US" sz="3200" dirty="0">
                <a:solidFill>
                  <a:srgbClr val="001033"/>
                </a:solidFill>
                <a:latin typeface="Century Gothic" panose="020B0502020202020204" pitchFamily="34" charset="0"/>
              </a:rPr>
              <a:t>– Example</a:t>
            </a:r>
            <a:endParaRPr lang="en-US" sz="32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778776"/>
            <a:ext cx="4367633" cy="4703467"/>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Use this template to create presentations that define team scope, roles, working methods, and objectives. This template is ideal for team meetings and project kick-offs.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Highlights</a:t>
            </a:r>
            <a:r>
              <a:rPr lang="en-US" sz="1500" i="0" u="none" strike="noStrike" dirty="0">
                <a:solidFill>
                  <a:srgbClr val="000000"/>
                </a:solidFill>
                <a:effectLst/>
                <a:latin typeface="Century Gothic" panose="020B0502020202020204" pitchFamily="34" charset="0"/>
              </a:rPr>
              <a:t>: Any team can use this template to maintain focus and stick to clear goals. It includes sections for scope, roles and responsibilities, way of working, and mission. It also includes sections for Fun Events, Norms, and Values, which you can define to foster team spirit and a collaborative environment.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l="418" r="418"/>
          <a:stretch/>
        </p:blipFill>
        <p:spPr>
          <a:xfrm>
            <a:off x="5046705" y="1871829"/>
            <a:ext cx="6812805" cy="3869213"/>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A7B991-6632-0897-C478-6764516FF479}"/>
              </a:ext>
            </a:extLst>
          </p:cNvPr>
          <p:cNvSpPr/>
          <p:nvPr/>
        </p:nvSpPr>
        <p:spPr>
          <a:xfrm>
            <a:off x="185737" y="155445"/>
            <a:ext cx="3840480" cy="1371601"/>
          </a:xfrm>
          <a:prstGeom prst="rect">
            <a:avLst/>
          </a:prstGeom>
          <a:solidFill>
            <a:schemeClr val="accent2">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23DCA0-1B6D-6497-86DE-33B451359E73}"/>
              </a:ext>
            </a:extLst>
          </p:cNvPr>
          <p:cNvSpPr/>
          <p:nvPr/>
        </p:nvSpPr>
        <p:spPr>
          <a:xfrm>
            <a:off x="4187666" y="155446"/>
            <a:ext cx="3840480" cy="1371600"/>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9701C2-19A6-AE52-98DE-12078469E10C}"/>
              </a:ext>
            </a:extLst>
          </p:cNvPr>
          <p:cNvSpPr/>
          <p:nvPr/>
        </p:nvSpPr>
        <p:spPr>
          <a:xfrm>
            <a:off x="4187666" y="1684781"/>
            <a:ext cx="3840480" cy="1371600"/>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FC9A10-2726-691A-D5B5-2ABB45C95B4A}"/>
              </a:ext>
            </a:extLst>
          </p:cNvPr>
          <p:cNvSpPr/>
          <p:nvPr/>
        </p:nvSpPr>
        <p:spPr>
          <a:xfrm>
            <a:off x="8189595" y="155446"/>
            <a:ext cx="3840480" cy="1371600"/>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CB47F7-D9B4-3B12-AF5B-6087EE599A0E}"/>
              </a:ext>
            </a:extLst>
          </p:cNvPr>
          <p:cNvSpPr/>
          <p:nvPr/>
        </p:nvSpPr>
        <p:spPr>
          <a:xfrm>
            <a:off x="8189595" y="1684781"/>
            <a:ext cx="3840480" cy="1371600"/>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8189595" y="3214116"/>
            <a:ext cx="3840480" cy="1371600"/>
          </a:xfrm>
          <a:prstGeom prst="rect">
            <a:avLst/>
          </a:prstGeom>
          <a:solidFill>
            <a:schemeClr val="accent2">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4684E5-9E1A-160B-F734-11C55A5E919A}"/>
              </a:ext>
            </a:extLst>
          </p:cNvPr>
          <p:cNvSpPr/>
          <p:nvPr/>
        </p:nvSpPr>
        <p:spPr>
          <a:xfrm>
            <a:off x="8189594" y="4743450"/>
            <a:ext cx="3840480" cy="1371600"/>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85737" y="1682358"/>
            <a:ext cx="3840480" cy="1371601"/>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AE1723-900B-06BE-561E-74292CEB1970}"/>
              </a:ext>
            </a:extLst>
          </p:cNvPr>
          <p:cNvSpPr/>
          <p:nvPr/>
        </p:nvSpPr>
        <p:spPr>
          <a:xfrm>
            <a:off x="4187666" y="1230146"/>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CDED47-7965-2A73-955A-3B1D1CAA9AE3}"/>
              </a:ext>
            </a:extLst>
          </p:cNvPr>
          <p:cNvSpPr/>
          <p:nvPr/>
        </p:nvSpPr>
        <p:spPr>
          <a:xfrm>
            <a:off x="4187666" y="2759481"/>
            <a:ext cx="3840480" cy="27699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DF16215-48BF-7E8B-C179-9877DD821671}"/>
              </a:ext>
            </a:extLst>
          </p:cNvPr>
          <p:cNvSpPr/>
          <p:nvPr/>
        </p:nvSpPr>
        <p:spPr>
          <a:xfrm>
            <a:off x="8189595" y="1230146"/>
            <a:ext cx="3840480" cy="27699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0FC5E20-4D83-85C7-3EB0-9939B1AA268A}"/>
              </a:ext>
            </a:extLst>
          </p:cNvPr>
          <p:cNvSpPr/>
          <p:nvPr/>
        </p:nvSpPr>
        <p:spPr>
          <a:xfrm>
            <a:off x="8189595" y="2759481"/>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8189595" y="4288816"/>
            <a:ext cx="3840480" cy="276999"/>
          </a:xfrm>
          <a:prstGeom prst="rect">
            <a:avLst/>
          </a:prstGeom>
          <a:solidFill>
            <a:schemeClr val="accent2">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FDBA202-7226-8E2E-41D1-BAB508B960F3}"/>
              </a:ext>
            </a:extLst>
          </p:cNvPr>
          <p:cNvSpPr/>
          <p:nvPr/>
        </p:nvSpPr>
        <p:spPr>
          <a:xfrm>
            <a:off x="8189594" y="5818150"/>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85737" y="2757059"/>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0E55EC-B8FB-DAD7-BFB2-C973A3089D05}"/>
              </a:ext>
            </a:extLst>
          </p:cNvPr>
          <p:cNvSpPr/>
          <p:nvPr/>
        </p:nvSpPr>
        <p:spPr>
          <a:xfrm>
            <a:off x="4026217" y="6277629"/>
            <a:ext cx="8165781"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6277630"/>
            <a:ext cx="4094320"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6311919"/>
            <a:ext cx="3184780"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a:t>
            </a:r>
            <a:endParaRPr lang="en-US" sz="3000" spc="300" dirty="0">
              <a:solidFill>
                <a:schemeClr val="accent1">
                  <a:lumMod val="20000"/>
                  <a:lumOff val="8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5A466DA9-E0E3-3E73-5093-8D7FAD31E31E}"/>
              </a:ext>
            </a:extLst>
          </p:cNvPr>
          <p:cNvSpPr txBox="1"/>
          <p:nvPr/>
        </p:nvSpPr>
        <p:spPr>
          <a:xfrm>
            <a:off x="4148803" y="6300489"/>
            <a:ext cx="7741827"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Positive Charge: Software Department</a:t>
            </a:r>
            <a:endParaRPr lang="en-US" sz="3000" spc="3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18FC49B3-7856-E537-80DA-CEBD3AD8F9CC}"/>
              </a:ext>
            </a:extLst>
          </p:cNvPr>
          <p:cNvSpPr txBox="1"/>
          <p:nvPr/>
        </p:nvSpPr>
        <p:spPr>
          <a:xfrm>
            <a:off x="2978657" y="6359574"/>
            <a:ext cx="1097280" cy="184666"/>
          </a:xfrm>
          <a:prstGeom prst="rect">
            <a:avLst/>
          </a:prstGeom>
          <a:noFill/>
          <a:effectLst/>
        </p:spPr>
        <p:txBody>
          <a:bodyPr wrap="square" lIns="0" tIns="0" bIns="0" rtlCol="0">
            <a:spAutoFit/>
          </a:bodyPr>
          <a:lstStyle/>
          <a:p>
            <a:pPr algn="r"/>
            <a:r>
              <a:rPr lang="en-US" sz="1200" dirty="0">
                <a:solidFill>
                  <a:schemeClr val="accent1">
                    <a:lumMod val="20000"/>
                    <a:lumOff val="80000"/>
                  </a:schemeClr>
                </a:solidFill>
                <a:latin typeface="Century Gothic" panose="020B0502020202020204" pitchFamily="34" charset="0"/>
              </a:rPr>
              <a:t>00/00/0000</a:t>
            </a:r>
          </a:p>
        </p:txBody>
      </p:sp>
      <p:sp>
        <p:nvSpPr>
          <p:cNvPr id="12" name="TextBox 11">
            <a:extLst>
              <a:ext uri="{FF2B5EF4-FFF2-40B4-BE49-F238E27FC236}">
                <a16:creationId xmlns:a16="http://schemas.microsoft.com/office/drawing/2014/main" id="{B08D69DC-7D02-51B3-C88C-303FBEDF49A7}"/>
              </a:ext>
            </a:extLst>
          </p:cNvPr>
          <p:cNvSpPr txBox="1"/>
          <p:nvPr/>
        </p:nvSpPr>
        <p:spPr>
          <a:xfrm>
            <a:off x="2978657" y="6538070"/>
            <a:ext cx="1097280" cy="184666"/>
          </a:xfrm>
          <a:prstGeom prst="rect">
            <a:avLst/>
          </a:prstGeom>
          <a:noFill/>
          <a:effectLst/>
        </p:spPr>
        <p:txBody>
          <a:bodyPr wrap="square" lIns="0" tIns="0" bIns="0" rtlCol="0">
            <a:spAutoFit/>
          </a:bodyPr>
          <a:lstStyle/>
          <a:p>
            <a:pPr algn="r"/>
            <a:r>
              <a:rPr lang="en-US" sz="1200" dirty="0">
                <a:solidFill>
                  <a:schemeClr val="accent1">
                    <a:lumMod val="20000"/>
                    <a:lumOff val="80000"/>
                  </a:schemeClr>
                </a:solidFill>
                <a:latin typeface="Century Gothic" panose="020B0502020202020204" pitchFamily="34" charset="0"/>
              </a:rPr>
              <a:t>Version 0.0</a:t>
            </a:r>
          </a:p>
        </p:txBody>
      </p:sp>
      <p:sp>
        <p:nvSpPr>
          <p:cNvPr id="21" name="Rectangle 20">
            <a:extLst>
              <a:ext uri="{FF2B5EF4-FFF2-40B4-BE49-F238E27FC236}">
                <a16:creationId xmlns:a16="http://schemas.microsoft.com/office/drawing/2014/main" id="{B8FB8EF9-F3DC-FEE3-FCCE-CD01F92EEC3A}"/>
              </a:ext>
            </a:extLst>
          </p:cNvPr>
          <p:cNvSpPr/>
          <p:nvPr/>
        </p:nvSpPr>
        <p:spPr>
          <a:xfrm>
            <a:off x="185736" y="3214115"/>
            <a:ext cx="7806691" cy="2885017"/>
          </a:xfrm>
          <a:prstGeom prst="rect">
            <a:avLst/>
          </a:prstGeom>
          <a:solidFill>
            <a:schemeClr val="accent1">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a:extLst>
              <a:ext uri="{FF2B5EF4-FFF2-40B4-BE49-F238E27FC236}">
                <a16:creationId xmlns:a16="http://schemas.microsoft.com/office/drawing/2014/main" id="{14E4DBFB-2185-D9B4-9EDC-32513B719027}"/>
              </a:ext>
            </a:extLst>
          </p:cNvPr>
          <p:cNvGraphicFramePr>
            <a:graphicFrameLocks noGrp="1"/>
          </p:cNvGraphicFramePr>
          <p:nvPr>
            <p:extLst>
              <p:ext uri="{D42A27DB-BD31-4B8C-83A1-F6EECF244321}">
                <p14:modId xmlns:p14="http://schemas.microsoft.com/office/powerpoint/2010/main" val="1031162145"/>
              </p:ext>
            </p:extLst>
          </p:nvPr>
        </p:nvGraphicFramePr>
        <p:xfrm>
          <a:off x="388619" y="3700305"/>
          <a:ext cx="7406640" cy="1487532"/>
        </p:xfrm>
        <a:graphic>
          <a:graphicData uri="http://schemas.openxmlformats.org/drawingml/2006/table">
            <a:tbl>
              <a:tblPr firstRow="1" bandRow="1">
                <a:tableStyleId>{2D5ABB26-0587-4C30-8999-92F81FD0307C}</a:tableStyleId>
              </a:tblPr>
              <a:tblGrid>
                <a:gridCol w="2091691">
                  <a:extLst>
                    <a:ext uri="{9D8B030D-6E8A-4147-A177-3AD203B41FA5}">
                      <a16:colId xmlns:a16="http://schemas.microsoft.com/office/drawing/2014/main" val="992256926"/>
                    </a:ext>
                  </a:extLst>
                </a:gridCol>
                <a:gridCol w="1725930">
                  <a:extLst>
                    <a:ext uri="{9D8B030D-6E8A-4147-A177-3AD203B41FA5}">
                      <a16:colId xmlns:a16="http://schemas.microsoft.com/office/drawing/2014/main" val="2604769754"/>
                    </a:ext>
                  </a:extLst>
                </a:gridCol>
                <a:gridCol w="3589019">
                  <a:extLst>
                    <a:ext uri="{9D8B030D-6E8A-4147-A177-3AD203B41FA5}">
                      <a16:colId xmlns:a16="http://schemas.microsoft.com/office/drawing/2014/main" val="1839328866"/>
                    </a:ext>
                  </a:extLst>
                </a:gridCol>
              </a:tblGrid>
              <a:tr h="300195">
                <a:tc>
                  <a:txBody>
                    <a:bodyPr/>
                    <a:lstStyle/>
                    <a:p>
                      <a:r>
                        <a:rPr lang="en-US" sz="1100" dirty="0">
                          <a:solidFill>
                            <a:schemeClr val="bg1"/>
                          </a:solidFill>
                          <a:latin typeface="Century Gothic" panose="020B0502020202020204" pitchFamily="34" charset="0"/>
                        </a:rPr>
                        <a:t>ROLE</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tc>
                  <a:txBody>
                    <a:bodyPr/>
                    <a:lstStyle/>
                    <a:p>
                      <a:r>
                        <a:rPr lang="en-US" sz="1100" dirty="0">
                          <a:solidFill>
                            <a:schemeClr val="bg1"/>
                          </a:solidFill>
                          <a:latin typeface="Century Gothic" panose="020B0502020202020204" pitchFamily="34" charset="0"/>
                        </a:rPr>
                        <a:t>ASSIGNED TO</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r>
                        <a:rPr lang="en-US" sz="1100" dirty="0">
                          <a:solidFill>
                            <a:schemeClr val="bg1"/>
                          </a:solidFill>
                          <a:latin typeface="Century Gothic" panose="020B0502020202020204" pitchFamily="34" charset="0"/>
                        </a:rPr>
                        <a:t>RESPONSIBILITIES</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56670897"/>
                  </a:ext>
                </a:extLst>
              </a:tr>
              <a:tr h="395779">
                <a:tc>
                  <a:txBody>
                    <a:bodyPr/>
                    <a:lstStyle/>
                    <a:p>
                      <a:r>
                        <a:rPr lang="en-US" sz="1300" dirty="0">
                          <a:latin typeface="Century Gothic" panose="020B0502020202020204" pitchFamily="34" charset="0"/>
                        </a:rPr>
                        <a:t>Scrum Master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Maya</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r>
                        <a:rPr lang="en-US" sz="1300" dirty="0">
                          <a:latin typeface="Century Gothic" panose="020B0502020202020204" pitchFamily="34" charset="0"/>
                        </a:rPr>
                        <a:t>coordinates sprints and meetings</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395779">
                <a:tc>
                  <a:txBody>
                    <a:bodyPr/>
                    <a:lstStyle/>
                    <a:p>
                      <a:r>
                        <a:rPr lang="en-US" sz="1300" dirty="0">
                          <a:latin typeface="Century Gothic" panose="020B0502020202020204" pitchFamily="34" charset="0"/>
                        </a:rPr>
                        <a:t>Lead Developer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Tom</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r>
                        <a:rPr lang="en-US" sz="1300" dirty="0">
                          <a:latin typeface="Century Gothic" panose="020B0502020202020204" pitchFamily="34" charset="0"/>
                        </a:rPr>
                        <a:t>heads backend development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395779">
                <a:tc>
                  <a:txBody>
                    <a:bodyPr/>
                    <a:lstStyle/>
                    <a:p>
                      <a:r>
                        <a:rPr lang="en-US" sz="1300" dirty="0">
                          <a:latin typeface="Century Gothic" panose="020B0502020202020204" pitchFamily="34" charset="0"/>
                        </a:rPr>
                        <a:t>QA Lead</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Elena</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r>
                        <a:rPr lang="en-US" sz="1300" dirty="0">
                          <a:latin typeface="Century Gothic" panose="020B0502020202020204" pitchFamily="34" charset="0"/>
                        </a:rPr>
                        <a:t>ensures software quality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bl>
          </a:graphicData>
        </a:graphic>
      </p:graphicFrame>
      <p:sp>
        <p:nvSpPr>
          <p:cNvPr id="24" name="TextBox 23">
            <a:extLst>
              <a:ext uri="{FF2B5EF4-FFF2-40B4-BE49-F238E27FC236}">
                <a16:creationId xmlns:a16="http://schemas.microsoft.com/office/drawing/2014/main" id="{A8D4BC9F-F528-B23A-7789-31AADE4EA960}"/>
              </a:ext>
            </a:extLst>
          </p:cNvPr>
          <p:cNvSpPr txBox="1"/>
          <p:nvPr/>
        </p:nvSpPr>
        <p:spPr>
          <a:xfrm>
            <a:off x="251077" y="212596"/>
            <a:ext cx="1257683"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Scope</a:t>
            </a:r>
            <a:endParaRPr lang="en-US" sz="2400" spc="300"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251077" y="1741931"/>
            <a:ext cx="2727580"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Way of Working </a:t>
            </a:r>
            <a:endParaRPr lang="en-US" sz="2400" spc="3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46D0C0BC-DAFB-429A-ED4B-F531F96D9F88}"/>
              </a:ext>
            </a:extLst>
          </p:cNvPr>
          <p:cNvSpPr txBox="1"/>
          <p:nvPr/>
        </p:nvSpPr>
        <p:spPr>
          <a:xfrm>
            <a:off x="251077" y="3271265"/>
            <a:ext cx="400192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Roles &amp; Responsibilities </a:t>
            </a:r>
            <a:endParaRPr lang="en-US" sz="2400" spc="300"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0714784C-976E-3EC2-A460-A7F4C92289CF}"/>
              </a:ext>
            </a:extLst>
          </p:cNvPr>
          <p:cNvSpPr txBox="1"/>
          <p:nvPr/>
        </p:nvSpPr>
        <p:spPr>
          <a:xfrm>
            <a:off x="4253006" y="212596"/>
            <a:ext cx="1256254"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Mission</a:t>
            </a:r>
            <a:endParaRPr lang="en-US" sz="2400" spc="300"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8135CA88-AD90-5789-20CC-B4C91318DB98}"/>
              </a:ext>
            </a:extLst>
          </p:cNvPr>
          <p:cNvSpPr txBox="1"/>
          <p:nvPr/>
        </p:nvSpPr>
        <p:spPr>
          <a:xfrm>
            <a:off x="4253006" y="1741931"/>
            <a:ext cx="291331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Norms &amp; Values</a:t>
            </a:r>
            <a:endParaRPr lang="en-US" sz="2400" spc="300" dirty="0">
              <a:solidFill>
                <a:schemeClr val="bg1"/>
              </a:solidFill>
              <a:latin typeface="Century Gothic" panose="020B0502020202020204" pitchFamily="34" charset="0"/>
            </a:endParaRPr>
          </a:p>
        </p:txBody>
      </p:sp>
      <p:sp>
        <p:nvSpPr>
          <p:cNvPr id="33" name="TextBox 32">
            <a:extLst>
              <a:ext uri="{FF2B5EF4-FFF2-40B4-BE49-F238E27FC236}">
                <a16:creationId xmlns:a16="http://schemas.microsoft.com/office/drawing/2014/main" id="{B0AFF69A-C326-F43A-96F9-A36E123763FD}"/>
              </a:ext>
            </a:extLst>
          </p:cNvPr>
          <p:cNvSpPr txBox="1"/>
          <p:nvPr/>
        </p:nvSpPr>
        <p:spPr>
          <a:xfrm>
            <a:off x="8254933" y="213593"/>
            <a:ext cx="1129096"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Goal</a:t>
            </a:r>
            <a:endParaRPr lang="en-US" sz="2400" spc="300" dirty="0">
              <a:solidFill>
                <a:schemeClr val="bg1"/>
              </a:solidFill>
              <a:latin typeface="Century Gothic" panose="020B0502020202020204" pitchFamily="34" charset="0"/>
            </a:endParaRPr>
          </a:p>
        </p:txBody>
      </p:sp>
      <p:sp>
        <p:nvSpPr>
          <p:cNvPr id="34" name="TextBox 33">
            <a:extLst>
              <a:ext uri="{FF2B5EF4-FFF2-40B4-BE49-F238E27FC236}">
                <a16:creationId xmlns:a16="http://schemas.microsoft.com/office/drawing/2014/main" id="{1B982DF6-163B-0455-D316-8F89E7E16484}"/>
              </a:ext>
            </a:extLst>
          </p:cNvPr>
          <p:cNvSpPr txBox="1"/>
          <p:nvPr/>
        </p:nvSpPr>
        <p:spPr>
          <a:xfrm>
            <a:off x="8254933" y="1742928"/>
            <a:ext cx="1792036"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Fun Events</a:t>
            </a:r>
            <a:endParaRPr lang="en-US" sz="2400" spc="300"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8254933" y="3270270"/>
            <a:ext cx="271786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Qualities in Team</a:t>
            </a:r>
            <a:endParaRPr lang="en-US" sz="2400" spc="300"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8367533F-AF50-D83F-7BC8-1F8CF23DFBE1}"/>
              </a:ext>
            </a:extLst>
          </p:cNvPr>
          <p:cNvSpPr txBox="1"/>
          <p:nvPr/>
        </p:nvSpPr>
        <p:spPr>
          <a:xfrm>
            <a:off x="8254933" y="4799605"/>
            <a:ext cx="354844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Vulnerabilities in Team</a:t>
            </a:r>
            <a:endParaRPr lang="en-US" sz="2400" spc="300" dirty="0">
              <a:solidFill>
                <a:schemeClr val="bg1"/>
              </a:solidFill>
              <a:latin typeface="Century Gothic" panose="020B0502020202020204" pitchFamily="34" charset="0"/>
            </a:endParaRPr>
          </a:p>
        </p:txBody>
      </p:sp>
      <p:sp>
        <p:nvSpPr>
          <p:cNvPr id="39" name="TextBox 38">
            <a:extLst>
              <a:ext uri="{FF2B5EF4-FFF2-40B4-BE49-F238E27FC236}">
                <a16:creationId xmlns:a16="http://schemas.microsoft.com/office/drawing/2014/main" id="{3AE2A6D7-8C65-F698-C356-2F7B0414DC4B}"/>
              </a:ext>
            </a:extLst>
          </p:cNvPr>
          <p:cNvSpPr txBox="1"/>
          <p:nvPr/>
        </p:nvSpPr>
        <p:spPr>
          <a:xfrm>
            <a:off x="3382841" y="2778339"/>
            <a:ext cx="643375"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how</a:t>
            </a:r>
            <a:endParaRPr lang="en-US" spc="300" dirty="0">
              <a:solidFill>
                <a:schemeClr val="bg1">
                  <a:alpha val="85000"/>
                </a:schemeClr>
              </a:solidFill>
              <a:latin typeface="Courier" pitchFamily="2" charset="0"/>
            </a:endParaRPr>
          </a:p>
        </p:txBody>
      </p:sp>
      <p:sp>
        <p:nvSpPr>
          <p:cNvPr id="40" name="TextBox 39">
            <a:extLst>
              <a:ext uri="{FF2B5EF4-FFF2-40B4-BE49-F238E27FC236}">
                <a16:creationId xmlns:a16="http://schemas.microsoft.com/office/drawing/2014/main" id="{D31CB290-8312-4CBA-472A-5AC22DAA98E2}"/>
              </a:ext>
            </a:extLst>
          </p:cNvPr>
          <p:cNvSpPr txBox="1"/>
          <p:nvPr/>
        </p:nvSpPr>
        <p:spPr>
          <a:xfrm>
            <a:off x="6771892" y="1249004"/>
            <a:ext cx="1256254"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why</a:t>
            </a:r>
            <a:endParaRPr lang="en-US" spc="300" dirty="0">
              <a:solidFill>
                <a:schemeClr val="bg1">
                  <a:alpha val="85000"/>
                </a:schemeClr>
              </a:solidFill>
              <a:latin typeface="Courier" pitchFamily="2" charset="0"/>
            </a:endParaRPr>
          </a:p>
        </p:txBody>
      </p:sp>
      <p:sp>
        <p:nvSpPr>
          <p:cNvPr id="41" name="TextBox 40">
            <a:extLst>
              <a:ext uri="{FF2B5EF4-FFF2-40B4-BE49-F238E27FC236}">
                <a16:creationId xmlns:a16="http://schemas.microsoft.com/office/drawing/2014/main" id="{AFCE71F0-6913-CCF3-FF62-419EEBF0117A}"/>
              </a:ext>
            </a:extLst>
          </p:cNvPr>
          <p:cNvSpPr txBox="1"/>
          <p:nvPr/>
        </p:nvSpPr>
        <p:spPr>
          <a:xfrm>
            <a:off x="7166324" y="2778339"/>
            <a:ext cx="861822" cy="276999"/>
          </a:xfrm>
          <a:prstGeom prst="rect">
            <a:avLst/>
          </a:prstGeom>
          <a:noFill/>
          <a:effectLst/>
        </p:spPr>
        <p:txBody>
          <a:bodyPr wrap="square" tIns="0" bIns="0" rtlCol="0">
            <a:spAutoFit/>
          </a:bodyPr>
          <a:lstStyle/>
          <a:p>
            <a:pPr algn="r"/>
            <a:r>
              <a:rPr lang="en-US" spc="300" dirty="0">
                <a:solidFill>
                  <a:schemeClr val="bg1">
                    <a:alpha val="85000"/>
                  </a:schemeClr>
                </a:solidFill>
                <a:latin typeface="Courier" pitchFamily="2" charset="0"/>
              </a:rPr>
              <a:t>how</a:t>
            </a:r>
          </a:p>
        </p:txBody>
      </p:sp>
      <p:sp>
        <p:nvSpPr>
          <p:cNvPr id="42" name="TextBox 41">
            <a:extLst>
              <a:ext uri="{FF2B5EF4-FFF2-40B4-BE49-F238E27FC236}">
                <a16:creationId xmlns:a16="http://schemas.microsoft.com/office/drawing/2014/main" id="{E5D95901-6618-BDD3-D41A-CFA3AD8E2F58}"/>
              </a:ext>
            </a:extLst>
          </p:cNvPr>
          <p:cNvSpPr txBox="1"/>
          <p:nvPr/>
        </p:nvSpPr>
        <p:spPr>
          <a:xfrm>
            <a:off x="11176187" y="1250001"/>
            <a:ext cx="853888"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what</a:t>
            </a:r>
            <a:endParaRPr lang="en-US" spc="300" dirty="0">
              <a:solidFill>
                <a:schemeClr val="bg1">
                  <a:alpha val="85000"/>
                </a:schemeClr>
              </a:solidFill>
              <a:latin typeface="Courier" pitchFamily="2" charset="0"/>
            </a:endParaRPr>
          </a:p>
        </p:txBody>
      </p:sp>
      <p:sp>
        <p:nvSpPr>
          <p:cNvPr id="43" name="TextBox 42">
            <a:extLst>
              <a:ext uri="{FF2B5EF4-FFF2-40B4-BE49-F238E27FC236}">
                <a16:creationId xmlns:a16="http://schemas.microsoft.com/office/drawing/2014/main" id="{D83799B1-701A-2E27-8A57-0C1411C8EACA}"/>
              </a:ext>
            </a:extLst>
          </p:cNvPr>
          <p:cNvSpPr txBox="1"/>
          <p:nvPr/>
        </p:nvSpPr>
        <p:spPr>
          <a:xfrm>
            <a:off x="11235689" y="2779336"/>
            <a:ext cx="794385"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WOW!</a:t>
            </a:r>
            <a:endParaRPr lang="en-US" spc="300" dirty="0">
              <a:solidFill>
                <a:schemeClr val="bg1">
                  <a:alpha val="85000"/>
                </a:schemeClr>
              </a:solidFill>
              <a:latin typeface="Courier" pitchFamily="2" charset="0"/>
            </a:endParaRPr>
          </a:p>
        </p:txBody>
      </p:sp>
      <p:sp>
        <p:nvSpPr>
          <p:cNvPr id="44" name="TextBox 43">
            <a:extLst>
              <a:ext uri="{FF2B5EF4-FFF2-40B4-BE49-F238E27FC236}">
                <a16:creationId xmlns:a16="http://schemas.microsoft.com/office/drawing/2014/main" id="{61BCA0D6-C8D2-D6C5-4C8E-843AF2BBD17B}"/>
              </a:ext>
            </a:extLst>
          </p:cNvPr>
          <p:cNvSpPr txBox="1"/>
          <p:nvPr/>
        </p:nvSpPr>
        <p:spPr>
          <a:xfrm>
            <a:off x="11075670" y="4306678"/>
            <a:ext cx="954405"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which</a:t>
            </a:r>
            <a:endParaRPr lang="en-US" spc="300" dirty="0">
              <a:solidFill>
                <a:schemeClr val="bg1">
                  <a:alpha val="85000"/>
                </a:schemeClr>
              </a:solidFill>
              <a:latin typeface="Courier" pitchFamily="2" charset="0"/>
            </a:endParaRPr>
          </a:p>
        </p:txBody>
      </p:sp>
      <p:sp>
        <p:nvSpPr>
          <p:cNvPr id="45" name="TextBox 44">
            <a:extLst>
              <a:ext uri="{FF2B5EF4-FFF2-40B4-BE49-F238E27FC236}">
                <a16:creationId xmlns:a16="http://schemas.microsoft.com/office/drawing/2014/main" id="{CF847FCB-6D71-6DE4-36DC-D832E149B643}"/>
              </a:ext>
            </a:extLst>
          </p:cNvPr>
          <p:cNvSpPr txBox="1"/>
          <p:nvPr/>
        </p:nvSpPr>
        <p:spPr>
          <a:xfrm>
            <a:off x="11176187" y="5836013"/>
            <a:ext cx="853888"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what</a:t>
            </a:r>
            <a:endParaRPr lang="en-US" spc="300" dirty="0">
              <a:solidFill>
                <a:schemeClr val="bg1">
                  <a:alpha val="85000"/>
                </a:schemeClr>
              </a:solidFill>
              <a:latin typeface="Courier" pitchFamily="2" charset="0"/>
            </a:endParaRPr>
          </a:p>
        </p:txBody>
      </p:sp>
      <p:sp>
        <p:nvSpPr>
          <p:cNvPr id="55" name="Rectangle 54">
            <a:extLst>
              <a:ext uri="{FF2B5EF4-FFF2-40B4-BE49-F238E27FC236}">
                <a16:creationId xmlns:a16="http://schemas.microsoft.com/office/drawing/2014/main" id="{289CB63E-E955-1D04-6CBA-E5276BA328F5}"/>
              </a:ext>
            </a:extLst>
          </p:cNvPr>
          <p:cNvSpPr/>
          <p:nvPr/>
        </p:nvSpPr>
        <p:spPr>
          <a:xfrm>
            <a:off x="179932" y="5812443"/>
            <a:ext cx="7806691" cy="281845"/>
          </a:xfrm>
          <a:prstGeom prst="rect">
            <a:avLst/>
          </a:prstGeom>
          <a:solidFill>
            <a:schemeClr val="accent1">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0B9D587-6738-FCCE-EF74-170C764CD557}"/>
              </a:ext>
            </a:extLst>
          </p:cNvPr>
          <p:cNvSpPr txBox="1"/>
          <p:nvPr/>
        </p:nvSpPr>
        <p:spPr>
          <a:xfrm>
            <a:off x="7166324" y="5818151"/>
            <a:ext cx="799434"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who</a:t>
            </a:r>
            <a:endParaRPr lang="en-US" spc="300" dirty="0">
              <a:solidFill>
                <a:schemeClr val="bg1">
                  <a:alpha val="85000"/>
                </a:schemeClr>
              </a:solidFill>
              <a:latin typeface="Courier" pitchFamily="2" charset="0"/>
            </a:endParaRPr>
          </a:p>
        </p:txBody>
      </p:sp>
      <p:pic>
        <p:nvPicPr>
          <p:cNvPr id="57" name="Graphic 56" descr="Bullseye with solid fill">
            <a:extLst>
              <a:ext uri="{FF2B5EF4-FFF2-40B4-BE49-F238E27FC236}">
                <a16:creationId xmlns:a16="http://schemas.microsoft.com/office/drawing/2014/main" id="{F86B63BF-2F16-392D-A395-A7A88E563B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1819" y="41238"/>
            <a:ext cx="631228" cy="631228"/>
          </a:xfrm>
          <a:prstGeom prst="rect">
            <a:avLst/>
          </a:prstGeom>
        </p:spPr>
      </p:pic>
      <p:pic>
        <p:nvPicPr>
          <p:cNvPr id="59" name="Graphic 58" descr="Streamers with solid fill">
            <a:extLst>
              <a:ext uri="{FF2B5EF4-FFF2-40B4-BE49-F238E27FC236}">
                <a16:creationId xmlns:a16="http://schemas.microsoft.com/office/drawing/2014/main" id="{FBDE30BD-1194-5D34-A71E-3D547D1E30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01819" y="1596148"/>
            <a:ext cx="603123" cy="603123"/>
          </a:xfrm>
          <a:prstGeom prst="rect">
            <a:avLst/>
          </a:prstGeom>
        </p:spPr>
      </p:pic>
      <p:pic>
        <p:nvPicPr>
          <p:cNvPr id="61" name="Graphic 60" descr="Thumbs up sign with solid fill">
            <a:extLst>
              <a:ext uri="{FF2B5EF4-FFF2-40B4-BE49-F238E27FC236}">
                <a16:creationId xmlns:a16="http://schemas.microsoft.com/office/drawing/2014/main" id="{C2A85CD7-E903-9C78-C82B-BEF14DB513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53381" y="3194214"/>
            <a:ext cx="457200" cy="457200"/>
          </a:xfrm>
          <a:prstGeom prst="rect">
            <a:avLst/>
          </a:prstGeom>
        </p:spPr>
      </p:pic>
      <p:pic>
        <p:nvPicPr>
          <p:cNvPr id="63" name="Graphic 62" descr="Thumbs Down with solid fill">
            <a:extLst>
              <a:ext uri="{FF2B5EF4-FFF2-40B4-BE49-F238E27FC236}">
                <a16:creationId xmlns:a16="http://schemas.microsoft.com/office/drawing/2014/main" id="{A60A289D-0D03-0FF2-018B-263FA75C28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11641557" y="4763952"/>
            <a:ext cx="457200" cy="457200"/>
          </a:xfrm>
          <a:prstGeom prst="rect">
            <a:avLst/>
          </a:prstGeom>
        </p:spPr>
      </p:pic>
      <p:grpSp>
        <p:nvGrpSpPr>
          <p:cNvPr id="107" name="Group 106">
            <a:extLst>
              <a:ext uri="{FF2B5EF4-FFF2-40B4-BE49-F238E27FC236}">
                <a16:creationId xmlns:a16="http://schemas.microsoft.com/office/drawing/2014/main" id="{82B6D60B-413B-2682-1818-51CAE52D4057}"/>
              </a:ext>
            </a:extLst>
          </p:cNvPr>
          <p:cNvGrpSpPr/>
          <p:nvPr/>
        </p:nvGrpSpPr>
        <p:grpSpPr>
          <a:xfrm>
            <a:off x="7469006" y="3195043"/>
            <a:ext cx="531046" cy="737563"/>
            <a:chOff x="7469006" y="3195043"/>
            <a:chExt cx="531046" cy="737563"/>
          </a:xfrm>
        </p:grpSpPr>
        <p:sp>
          <p:nvSpPr>
            <p:cNvPr id="93" name="Freeform 92">
              <a:extLst>
                <a:ext uri="{FF2B5EF4-FFF2-40B4-BE49-F238E27FC236}">
                  <a16:creationId xmlns:a16="http://schemas.microsoft.com/office/drawing/2014/main" id="{2C3502BA-41FB-A7C5-A8D4-A843833A34F1}"/>
                </a:ext>
              </a:extLst>
            </p:cNvPr>
            <p:cNvSpPr/>
            <p:nvPr/>
          </p:nvSpPr>
          <p:spPr>
            <a:xfrm>
              <a:off x="7626481" y="3195043"/>
              <a:ext cx="220311" cy="220311"/>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chemeClr val="bg1"/>
            </a:solidFill>
            <a:ln w="95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7CCE614-1F0A-DA5B-9420-D3C80E4CCA44}"/>
                </a:ext>
              </a:extLst>
            </p:cNvPr>
            <p:cNvSpPr/>
            <p:nvPr/>
          </p:nvSpPr>
          <p:spPr>
            <a:xfrm>
              <a:off x="7626481" y="3712295"/>
              <a:ext cx="220311" cy="220311"/>
            </a:xfrm>
            <a:custGeom>
              <a:avLst/>
              <a:gdLst>
                <a:gd name="connsiteX0" fmla="*/ 110156 w 220311"/>
                <a:gd name="connsiteY0" fmla="*/ 220311 h 220311"/>
                <a:gd name="connsiteX1" fmla="*/ 220311 w 220311"/>
                <a:gd name="connsiteY1" fmla="*/ 110156 h 220311"/>
                <a:gd name="connsiteX2" fmla="*/ 110156 w 220311"/>
                <a:gd name="connsiteY2" fmla="*/ 0 h 220311"/>
                <a:gd name="connsiteX3" fmla="*/ 0 w 220311"/>
                <a:gd name="connsiteY3" fmla="*/ 110156 h 220311"/>
                <a:gd name="connsiteX4" fmla="*/ 110156 w 220311"/>
                <a:gd name="connsiteY4" fmla="*/ 220311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46091 w 220311"/>
                <a:gd name="connsiteY12" fmla="*/ 135082 h 220311"/>
                <a:gd name="connsiteX13" fmla="*/ 52498 w 220311"/>
                <a:gd name="connsiteY13" fmla="*/ 122262 h 220311"/>
                <a:gd name="connsiteX14" fmla="*/ 83818 w 220311"/>
                <a:gd name="connsiteY14" fmla="*/ 107307 h 220311"/>
                <a:gd name="connsiteX15" fmla="*/ 110156 w 220311"/>
                <a:gd name="connsiteY15" fmla="*/ 103032 h 220311"/>
                <a:gd name="connsiteX16" fmla="*/ 136492 w 220311"/>
                <a:gd name="connsiteY16" fmla="*/ 107307 h 220311"/>
                <a:gd name="connsiteX17" fmla="*/ 167812 w 220311"/>
                <a:gd name="connsiteY17" fmla="*/ 122262 h 220311"/>
                <a:gd name="connsiteX18" fmla="*/ 174218 w 220311"/>
                <a:gd name="connsiteY18" fmla="*/ 135082 h 220311"/>
                <a:gd name="connsiteX19" fmla="*/ 174218 w 220311"/>
                <a:gd name="connsiteY19" fmla="*/ 167133 h 220311"/>
                <a:gd name="connsiteX20" fmla="*/ 46091 w 220311"/>
                <a:gd name="connsiteY20" fmla="*/ 167133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110156" y="220311"/>
                  </a:moveTo>
                  <a:cubicBezTo>
                    <a:pt x="170992" y="220311"/>
                    <a:pt x="220311" y="170993"/>
                    <a:pt x="220311" y="110156"/>
                  </a:cubicBezTo>
                  <a:cubicBezTo>
                    <a:pt x="220311" y="49318"/>
                    <a:pt x="170992" y="0"/>
                    <a:pt x="110156" y="0"/>
                  </a:cubicBezTo>
                  <a:cubicBezTo>
                    <a:pt x="49318" y="0"/>
                    <a:pt x="0" y="49318"/>
                    <a:pt x="0" y="110156"/>
                  </a:cubicBezTo>
                  <a:cubicBezTo>
                    <a:pt x="0" y="170993"/>
                    <a:pt x="49318" y="220311"/>
                    <a:pt x="110156" y="220311"/>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46091" y="135082"/>
                  </a:moveTo>
                  <a:cubicBezTo>
                    <a:pt x="46116" y="130045"/>
                    <a:pt x="48484" y="125305"/>
                    <a:pt x="52498" y="122262"/>
                  </a:cubicBezTo>
                  <a:cubicBezTo>
                    <a:pt x="61964" y="115452"/>
                    <a:pt x="72570" y="110387"/>
                    <a:pt x="83818" y="107307"/>
                  </a:cubicBezTo>
                  <a:cubicBezTo>
                    <a:pt x="92317" y="104503"/>
                    <a:pt x="101205" y="103061"/>
                    <a:pt x="110156" y="103032"/>
                  </a:cubicBezTo>
                  <a:cubicBezTo>
                    <a:pt x="119084" y="103296"/>
                    <a:pt x="127938" y="104733"/>
                    <a:pt x="136492" y="107307"/>
                  </a:cubicBezTo>
                  <a:cubicBezTo>
                    <a:pt x="147902" y="109938"/>
                    <a:pt x="158593" y="115044"/>
                    <a:pt x="167812" y="122262"/>
                  </a:cubicBezTo>
                  <a:cubicBezTo>
                    <a:pt x="171949" y="125202"/>
                    <a:pt x="174351" y="130008"/>
                    <a:pt x="174218" y="135082"/>
                  </a:cubicBezTo>
                  <a:lnTo>
                    <a:pt x="174218" y="167133"/>
                  </a:lnTo>
                  <a:lnTo>
                    <a:pt x="46091" y="167133"/>
                  </a:lnTo>
                  <a:close/>
                </a:path>
              </a:pathLst>
            </a:custGeom>
            <a:solidFill>
              <a:schemeClr val="bg1"/>
            </a:solidFill>
            <a:ln w="95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0513593D-BD7A-0A4B-B964-82BF5E3C711C}"/>
                </a:ext>
              </a:extLst>
            </p:cNvPr>
            <p:cNvSpPr/>
            <p:nvPr/>
          </p:nvSpPr>
          <p:spPr>
            <a:xfrm>
              <a:off x="7779741" y="3453669"/>
              <a:ext cx="220311" cy="220311"/>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chemeClr val="bg1"/>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10C298B-D018-A54C-3161-48F36AE21261}"/>
                </a:ext>
              </a:extLst>
            </p:cNvPr>
            <p:cNvSpPr/>
            <p:nvPr/>
          </p:nvSpPr>
          <p:spPr>
            <a:xfrm rot="19424904">
              <a:off x="7527942" y="3425687"/>
              <a:ext cx="36539" cy="38313"/>
            </a:xfrm>
            <a:custGeom>
              <a:avLst/>
              <a:gdLst>
                <a:gd name="connsiteX0" fmla="*/ 0 w 36539"/>
                <a:gd name="connsiteY0" fmla="*/ 0 h 38313"/>
                <a:gd name="connsiteX1" fmla="*/ 36540 w 36539"/>
                <a:gd name="connsiteY1" fmla="*/ 0 h 38313"/>
                <a:gd name="connsiteX2" fmla="*/ 36540 w 36539"/>
                <a:gd name="connsiteY2" fmla="*/ 38313 h 38313"/>
                <a:gd name="connsiteX3" fmla="*/ 0 w 36539"/>
                <a:gd name="connsiteY3" fmla="*/ 38313 h 38313"/>
              </a:gdLst>
              <a:ahLst/>
              <a:cxnLst>
                <a:cxn ang="0">
                  <a:pos x="connsiteX0" y="connsiteY0"/>
                </a:cxn>
                <a:cxn ang="0">
                  <a:pos x="connsiteX1" y="connsiteY1"/>
                </a:cxn>
                <a:cxn ang="0">
                  <a:pos x="connsiteX2" y="connsiteY2"/>
                </a:cxn>
                <a:cxn ang="0">
                  <a:pos x="connsiteX3" y="connsiteY3"/>
                </a:cxn>
              </a:cxnLst>
              <a:rect l="l" t="t" r="r" b="b"/>
              <a:pathLst>
                <a:path w="36539" h="38313">
                  <a:moveTo>
                    <a:pt x="0" y="0"/>
                  </a:moveTo>
                  <a:lnTo>
                    <a:pt x="36540" y="0"/>
                  </a:lnTo>
                  <a:lnTo>
                    <a:pt x="36540" y="38313"/>
                  </a:lnTo>
                  <a:lnTo>
                    <a:pt x="0" y="38313"/>
                  </a:lnTo>
                  <a:close/>
                </a:path>
              </a:pathLst>
            </a:custGeom>
            <a:solidFill>
              <a:schemeClr val="bg1"/>
            </a:solidFill>
            <a:ln w="95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30ED6B85-446E-7EB7-6773-831B8A506F4D}"/>
                </a:ext>
              </a:extLst>
            </p:cNvPr>
            <p:cNvSpPr/>
            <p:nvPr/>
          </p:nvSpPr>
          <p:spPr>
            <a:xfrm rot="19424228">
              <a:off x="7586872" y="3382464"/>
              <a:ext cx="36542" cy="38318"/>
            </a:xfrm>
            <a:custGeom>
              <a:avLst/>
              <a:gdLst>
                <a:gd name="connsiteX0" fmla="*/ 0 w 36542"/>
                <a:gd name="connsiteY0" fmla="*/ 0 h 38318"/>
                <a:gd name="connsiteX1" fmla="*/ 36543 w 36542"/>
                <a:gd name="connsiteY1" fmla="*/ 0 h 38318"/>
                <a:gd name="connsiteX2" fmla="*/ 36543 w 36542"/>
                <a:gd name="connsiteY2" fmla="*/ 38319 h 38318"/>
                <a:gd name="connsiteX3" fmla="*/ 0 w 36542"/>
                <a:gd name="connsiteY3" fmla="*/ 38319 h 38318"/>
              </a:gdLst>
              <a:ahLst/>
              <a:cxnLst>
                <a:cxn ang="0">
                  <a:pos x="connsiteX0" y="connsiteY0"/>
                </a:cxn>
                <a:cxn ang="0">
                  <a:pos x="connsiteX1" y="connsiteY1"/>
                </a:cxn>
                <a:cxn ang="0">
                  <a:pos x="connsiteX2" y="connsiteY2"/>
                </a:cxn>
                <a:cxn ang="0">
                  <a:pos x="connsiteX3" y="connsiteY3"/>
                </a:cxn>
              </a:cxnLst>
              <a:rect l="l" t="t" r="r" b="b"/>
              <a:pathLst>
                <a:path w="36542" h="38318">
                  <a:moveTo>
                    <a:pt x="0" y="0"/>
                  </a:moveTo>
                  <a:lnTo>
                    <a:pt x="36543" y="0"/>
                  </a:lnTo>
                  <a:lnTo>
                    <a:pt x="36543" y="38319"/>
                  </a:lnTo>
                  <a:lnTo>
                    <a:pt x="0" y="38319"/>
                  </a:lnTo>
                  <a:close/>
                </a:path>
              </a:pathLst>
            </a:custGeom>
            <a:solidFill>
              <a:schemeClr val="bg1"/>
            </a:solidFill>
            <a:ln w="95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385746-B446-67C3-4F5E-1ADCD255D1DF}"/>
                </a:ext>
              </a:extLst>
            </p:cNvPr>
            <p:cNvSpPr/>
            <p:nvPr/>
          </p:nvSpPr>
          <p:spPr>
            <a:xfrm rot="19424769">
              <a:off x="7469006" y="3468908"/>
              <a:ext cx="36539" cy="38313"/>
            </a:xfrm>
            <a:custGeom>
              <a:avLst/>
              <a:gdLst>
                <a:gd name="connsiteX0" fmla="*/ 0 w 36539"/>
                <a:gd name="connsiteY0" fmla="*/ 0 h 38313"/>
                <a:gd name="connsiteX1" fmla="*/ 36540 w 36539"/>
                <a:gd name="connsiteY1" fmla="*/ 0 h 38313"/>
                <a:gd name="connsiteX2" fmla="*/ 36540 w 36539"/>
                <a:gd name="connsiteY2" fmla="*/ 38313 h 38313"/>
                <a:gd name="connsiteX3" fmla="*/ 0 w 36539"/>
                <a:gd name="connsiteY3" fmla="*/ 38313 h 38313"/>
              </a:gdLst>
              <a:ahLst/>
              <a:cxnLst>
                <a:cxn ang="0">
                  <a:pos x="connsiteX0" y="connsiteY0"/>
                </a:cxn>
                <a:cxn ang="0">
                  <a:pos x="connsiteX1" y="connsiteY1"/>
                </a:cxn>
                <a:cxn ang="0">
                  <a:pos x="connsiteX2" y="connsiteY2"/>
                </a:cxn>
                <a:cxn ang="0">
                  <a:pos x="connsiteX3" y="connsiteY3"/>
                </a:cxn>
              </a:cxnLst>
              <a:rect l="l" t="t" r="r" b="b"/>
              <a:pathLst>
                <a:path w="36539" h="38313">
                  <a:moveTo>
                    <a:pt x="0" y="0"/>
                  </a:moveTo>
                  <a:lnTo>
                    <a:pt x="36540" y="0"/>
                  </a:lnTo>
                  <a:lnTo>
                    <a:pt x="36540" y="38313"/>
                  </a:lnTo>
                  <a:lnTo>
                    <a:pt x="0" y="38313"/>
                  </a:lnTo>
                  <a:close/>
                </a:path>
              </a:pathLst>
            </a:custGeom>
            <a:solidFill>
              <a:schemeClr val="bg1"/>
            </a:solidFill>
            <a:ln w="952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8342F32-8D8D-F4F8-C431-E56402FC560B}"/>
                </a:ext>
              </a:extLst>
            </p:cNvPr>
            <p:cNvSpPr/>
            <p:nvPr/>
          </p:nvSpPr>
          <p:spPr>
            <a:xfrm rot="18375585">
              <a:off x="7585984" y="3707754"/>
              <a:ext cx="38318" cy="36542"/>
            </a:xfrm>
            <a:custGeom>
              <a:avLst/>
              <a:gdLst>
                <a:gd name="connsiteX0" fmla="*/ 0 w 38318"/>
                <a:gd name="connsiteY0" fmla="*/ 0 h 36542"/>
                <a:gd name="connsiteX1" fmla="*/ 38319 w 38318"/>
                <a:gd name="connsiteY1" fmla="*/ 0 h 36542"/>
                <a:gd name="connsiteX2" fmla="*/ 38319 w 38318"/>
                <a:gd name="connsiteY2" fmla="*/ 36542 h 36542"/>
                <a:gd name="connsiteX3" fmla="*/ 0 w 38318"/>
                <a:gd name="connsiteY3" fmla="*/ 36542 h 36542"/>
              </a:gdLst>
              <a:ahLst/>
              <a:cxnLst>
                <a:cxn ang="0">
                  <a:pos x="connsiteX0" y="connsiteY0"/>
                </a:cxn>
                <a:cxn ang="0">
                  <a:pos x="connsiteX1" y="connsiteY1"/>
                </a:cxn>
                <a:cxn ang="0">
                  <a:pos x="connsiteX2" y="connsiteY2"/>
                </a:cxn>
                <a:cxn ang="0">
                  <a:pos x="connsiteX3" y="connsiteY3"/>
                </a:cxn>
              </a:cxnLst>
              <a:rect l="l" t="t" r="r" b="b"/>
              <a:pathLst>
                <a:path w="38318" h="36542">
                  <a:moveTo>
                    <a:pt x="0" y="0"/>
                  </a:moveTo>
                  <a:lnTo>
                    <a:pt x="38319" y="0"/>
                  </a:lnTo>
                  <a:lnTo>
                    <a:pt x="38319" y="36542"/>
                  </a:lnTo>
                  <a:lnTo>
                    <a:pt x="0" y="36542"/>
                  </a:lnTo>
                  <a:close/>
                </a:path>
              </a:pathLst>
            </a:custGeom>
            <a:solidFill>
              <a:schemeClr val="bg1"/>
            </a:solidFill>
            <a:ln w="952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ECF37DF-80B9-EEE6-82EA-033F321589A2}"/>
                </a:ext>
              </a:extLst>
            </p:cNvPr>
            <p:cNvSpPr/>
            <p:nvPr/>
          </p:nvSpPr>
          <p:spPr>
            <a:xfrm rot="18375231">
              <a:off x="7468119" y="3621315"/>
              <a:ext cx="38313" cy="36539"/>
            </a:xfrm>
            <a:custGeom>
              <a:avLst/>
              <a:gdLst>
                <a:gd name="connsiteX0" fmla="*/ 0 w 38313"/>
                <a:gd name="connsiteY0" fmla="*/ 0 h 36539"/>
                <a:gd name="connsiteX1" fmla="*/ 38313 w 38313"/>
                <a:gd name="connsiteY1" fmla="*/ 0 h 36539"/>
                <a:gd name="connsiteX2" fmla="*/ 38313 w 38313"/>
                <a:gd name="connsiteY2" fmla="*/ 36540 h 36539"/>
                <a:gd name="connsiteX3" fmla="*/ 0 w 38313"/>
                <a:gd name="connsiteY3" fmla="*/ 36540 h 36539"/>
              </a:gdLst>
              <a:ahLst/>
              <a:cxnLst>
                <a:cxn ang="0">
                  <a:pos x="connsiteX0" y="connsiteY0"/>
                </a:cxn>
                <a:cxn ang="0">
                  <a:pos x="connsiteX1" y="connsiteY1"/>
                </a:cxn>
                <a:cxn ang="0">
                  <a:pos x="connsiteX2" y="connsiteY2"/>
                </a:cxn>
                <a:cxn ang="0">
                  <a:pos x="connsiteX3" y="connsiteY3"/>
                </a:cxn>
              </a:cxnLst>
              <a:rect l="l" t="t" r="r" b="b"/>
              <a:pathLst>
                <a:path w="38313" h="36539">
                  <a:moveTo>
                    <a:pt x="0" y="0"/>
                  </a:moveTo>
                  <a:lnTo>
                    <a:pt x="38313" y="0"/>
                  </a:lnTo>
                  <a:lnTo>
                    <a:pt x="38313" y="36540"/>
                  </a:lnTo>
                  <a:lnTo>
                    <a:pt x="0" y="36540"/>
                  </a:lnTo>
                  <a:close/>
                </a:path>
              </a:pathLst>
            </a:custGeom>
            <a:solidFill>
              <a:schemeClr val="bg1"/>
            </a:solidFill>
            <a:ln w="95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AD7EE76-F01F-8D60-B076-6D754CF254B2}"/>
                </a:ext>
              </a:extLst>
            </p:cNvPr>
            <p:cNvSpPr/>
            <p:nvPr/>
          </p:nvSpPr>
          <p:spPr>
            <a:xfrm rot="18375231">
              <a:off x="7527055" y="3664536"/>
              <a:ext cx="38313" cy="36539"/>
            </a:xfrm>
            <a:custGeom>
              <a:avLst/>
              <a:gdLst>
                <a:gd name="connsiteX0" fmla="*/ 0 w 38313"/>
                <a:gd name="connsiteY0" fmla="*/ 0 h 36539"/>
                <a:gd name="connsiteX1" fmla="*/ 38313 w 38313"/>
                <a:gd name="connsiteY1" fmla="*/ 0 h 36539"/>
                <a:gd name="connsiteX2" fmla="*/ 38313 w 38313"/>
                <a:gd name="connsiteY2" fmla="*/ 36540 h 36539"/>
                <a:gd name="connsiteX3" fmla="*/ 0 w 38313"/>
                <a:gd name="connsiteY3" fmla="*/ 36540 h 36539"/>
              </a:gdLst>
              <a:ahLst/>
              <a:cxnLst>
                <a:cxn ang="0">
                  <a:pos x="connsiteX0" y="connsiteY0"/>
                </a:cxn>
                <a:cxn ang="0">
                  <a:pos x="connsiteX1" y="connsiteY1"/>
                </a:cxn>
                <a:cxn ang="0">
                  <a:pos x="connsiteX2" y="connsiteY2"/>
                </a:cxn>
                <a:cxn ang="0">
                  <a:pos x="connsiteX3" y="connsiteY3"/>
                </a:cxn>
              </a:cxnLst>
              <a:rect l="l" t="t" r="r" b="b"/>
              <a:pathLst>
                <a:path w="38313" h="36539">
                  <a:moveTo>
                    <a:pt x="0" y="0"/>
                  </a:moveTo>
                  <a:lnTo>
                    <a:pt x="38313" y="0"/>
                  </a:lnTo>
                  <a:lnTo>
                    <a:pt x="38313" y="36540"/>
                  </a:lnTo>
                  <a:lnTo>
                    <a:pt x="0" y="36540"/>
                  </a:lnTo>
                  <a:close/>
                </a:path>
              </a:pathLst>
            </a:custGeom>
            <a:solidFill>
              <a:schemeClr val="bg1"/>
            </a:solidFill>
            <a:ln w="95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9798D44-053F-59A9-A868-FDFCFED86159}"/>
                </a:ext>
              </a:extLst>
            </p:cNvPr>
            <p:cNvSpPr/>
            <p:nvPr/>
          </p:nvSpPr>
          <p:spPr>
            <a:xfrm>
              <a:off x="7560963"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40C88B11-373F-CAF8-B9DC-BD0CE9610A1F}"/>
                </a:ext>
              </a:extLst>
            </p:cNvPr>
            <p:cNvSpPr/>
            <p:nvPr/>
          </p:nvSpPr>
          <p:spPr>
            <a:xfrm>
              <a:off x="7484843" y="3544667"/>
              <a:ext cx="38062" cy="38314"/>
            </a:xfrm>
            <a:custGeom>
              <a:avLst/>
              <a:gdLst>
                <a:gd name="connsiteX0" fmla="*/ 0 w 38062"/>
                <a:gd name="connsiteY0" fmla="*/ 0 h 38314"/>
                <a:gd name="connsiteX1" fmla="*/ 38062 w 38062"/>
                <a:gd name="connsiteY1" fmla="*/ 0 h 38314"/>
                <a:gd name="connsiteX2" fmla="*/ 38062 w 38062"/>
                <a:gd name="connsiteY2" fmla="*/ 38315 h 38314"/>
                <a:gd name="connsiteX3" fmla="*/ 0 w 38062"/>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62" h="38314">
                  <a:moveTo>
                    <a:pt x="0" y="0"/>
                  </a:moveTo>
                  <a:lnTo>
                    <a:pt x="38062" y="0"/>
                  </a:lnTo>
                  <a:lnTo>
                    <a:pt x="38062"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510CAB5-1634-0198-6D6A-7114C83E43AD}"/>
                </a:ext>
              </a:extLst>
            </p:cNvPr>
            <p:cNvSpPr/>
            <p:nvPr/>
          </p:nvSpPr>
          <p:spPr>
            <a:xfrm>
              <a:off x="7713204"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95DCD32B-074E-FA11-42C3-12F4D79A5F39}"/>
                </a:ext>
              </a:extLst>
            </p:cNvPr>
            <p:cNvSpPr/>
            <p:nvPr/>
          </p:nvSpPr>
          <p:spPr>
            <a:xfrm>
              <a:off x="7637084"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grpSp>
      <p:pic>
        <p:nvPicPr>
          <p:cNvPr id="67" name="Graphic 66" descr="Eye with solid fill">
            <a:extLst>
              <a:ext uri="{FF2B5EF4-FFF2-40B4-BE49-F238E27FC236}">
                <a16:creationId xmlns:a16="http://schemas.microsoft.com/office/drawing/2014/main" id="{C5724175-DDB6-0B96-C768-5173E9158A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46557" y="-45369"/>
            <a:ext cx="744524" cy="744524"/>
          </a:xfrm>
          <a:prstGeom prst="rect">
            <a:avLst/>
          </a:prstGeom>
        </p:spPr>
      </p:pic>
      <p:pic>
        <p:nvPicPr>
          <p:cNvPr id="71" name="Graphic 70" descr="Settings with solid fill">
            <a:extLst>
              <a:ext uri="{FF2B5EF4-FFF2-40B4-BE49-F238E27FC236}">
                <a16:creationId xmlns:a16="http://schemas.microsoft.com/office/drawing/2014/main" id="{E4494DA0-F741-94FF-67BA-5BD29B88600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382842" y="1642209"/>
            <a:ext cx="646478" cy="646478"/>
          </a:xfrm>
          <a:prstGeom prst="rect">
            <a:avLst/>
          </a:prstGeom>
        </p:spPr>
      </p:pic>
      <p:pic>
        <p:nvPicPr>
          <p:cNvPr id="73" name="Graphic 72" descr="Checklist with solid fill">
            <a:extLst>
              <a:ext uri="{FF2B5EF4-FFF2-40B4-BE49-F238E27FC236}">
                <a16:creationId xmlns:a16="http://schemas.microsoft.com/office/drawing/2014/main" id="{DA9DCAAA-DE00-E12C-8BA7-7C987DCF040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89465" y="57151"/>
            <a:ext cx="684799" cy="684799"/>
          </a:xfrm>
          <a:prstGeom prst="rect">
            <a:avLst/>
          </a:prstGeom>
        </p:spPr>
      </p:pic>
      <p:pic>
        <p:nvPicPr>
          <p:cNvPr id="77" name="Graphic 76" descr="Open hand with plant with solid fill">
            <a:extLst>
              <a:ext uri="{FF2B5EF4-FFF2-40B4-BE49-F238E27FC236}">
                <a16:creationId xmlns:a16="http://schemas.microsoft.com/office/drawing/2014/main" id="{90D7222A-7C87-17B6-55D5-DBEF508E2AE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7335707" y="1501439"/>
            <a:ext cx="842076" cy="842076"/>
          </a:xfrm>
          <a:prstGeom prst="rect">
            <a:avLst/>
          </a:prstGeom>
        </p:spPr>
      </p:pic>
      <p:sp>
        <p:nvSpPr>
          <p:cNvPr id="78" name="TextBox 77">
            <a:extLst>
              <a:ext uri="{FF2B5EF4-FFF2-40B4-BE49-F238E27FC236}">
                <a16:creationId xmlns:a16="http://schemas.microsoft.com/office/drawing/2014/main" id="{AE2015E9-7D31-0E8D-5522-DEA39F0B28A0}"/>
              </a:ext>
            </a:extLst>
          </p:cNvPr>
          <p:cNvSpPr txBox="1"/>
          <p:nvPr/>
        </p:nvSpPr>
        <p:spPr>
          <a:xfrm>
            <a:off x="251079" y="559068"/>
            <a:ext cx="3774662" cy="892552"/>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Develop and enhance the EV charging station management software, excluding hardware integration which is handled by the engineering team.</a:t>
            </a:r>
          </a:p>
        </p:txBody>
      </p:sp>
      <p:sp>
        <p:nvSpPr>
          <p:cNvPr id="81" name="TextBox 80">
            <a:extLst>
              <a:ext uri="{FF2B5EF4-FFF2-40B4-BE49-F238E27FC236}">
                <a16:creationId xmlns:a16="http://schemas.microsoft.com/office/drawing/2014/main" id="{DEA55B73-460A-C2EC-863C-CAD00A8BCCAB}"/>
              </a:ext>
            </a:extLst>
          </p:cNvPr>
          <p:cNvSpPr txBox="1"/>
          <p:nvPr/>
        </p:nvSpPr>
        <p:spPr>
          <a:xfrm>
            <a:off x="243170" y="2094243"/>
            <a:ext cx="2877220" cy="692497"/>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Utilize Scrum methodology with two-week sprints, daily stand-ups, and sprint retrospectives.</a:t>
            </a:r>
          </a:p>
        </p:txBody>
      </p:sp>
      <p:sp>
        <p:nvSpPr>
          <p:cNvPr id="83" name="TextBox 82">
            <a:extLst>
              <a:ext uri="{FF2B5EF4-FFF2-40B4-BE49-F238E27FC236}">
                <a16:creationId xmlns:a16="http://schemas.microsoft.com/office/drawing/2014/main" id="{8EF5BDE9-FB63-CBAC-3511-8A209F8E976C}"/>
              </a:ext>
            </a:extLst>
          </p:cNvPr>
          <p:cNvSpPr txBox="1"/>
          <p:nvPr/>
        </p:nvSpPr>
        <p:spPr>
          <a:xfrm>
            <a:off x="4244622" y="564218"/>
            <a:ext cx="3506639" cy="892552"/>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To streamline the operation of EV charging stations through robust software solutions, enhancing user experience and operational efficiency.</a:t>
            </a:r>
          </a:p>
        </p:txBody>
      </p:sp>
      <p:sp>
        <p:nvSpPr>
          <p:cNvPr id="84" name="TextBox 83">
            <a:extLst>
              <a:ext uri="{FF2B5EF4-FFF2-40B4-BE49-F238E27FC236}">
                <a16:creationId xmlns:a16="http://schemas.microsoft.com/office/drawing/2014/main" id="{AA4B511D-7106-2051-9AFF-9AC80D984825}"/>
              </a:ext>
            </a:extLst>
          </p:cNvPr>
          <p:cNvSpPr txBox="1"/>
          <p:nvPr/>
        </p:nvSpPr>
        <p:spPr>
          <a:xfrm>
            <a:off x="4236713" y="2099393"/>
            <a:ext cx="3324250" cy="692497"/>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Emphasis on innovation, teamwork, and a user-first approach to software development.</a:t>
            </a:r>
          </a:p>
        </p:txBody>
      </p:sp>
      <p:sp>
        <p:nvSpPr>
          <p:cNvPr id="86" name="TextBox 85">
            <a:extLst>
              <a:ext uri="{FF2B5EF4-FFF2-40B4-BE49-F238E27FC236}">
                <a16:creationId xmlns:a16="http://schemas.microsoft.com/office/drawing/2014/main" id="{5205B940-A87E-B620-E82A-92C18B9D8BC1}"/>
              </a:ext>
            </a:extLst>
          </p:cNvPr>
          <p:cNvSpPr txBox="1"/>
          <p:nvPr/>
        </p:nvSpPr>
        <p:spPr>
          <a:xfrm>
            <a:off x="8261026" y="580183"/>
            <a:ext cx="3392355" cy="892552"/>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To release Version 3.0 of the charging station management software with improved analytics and user interface by the end of the fiscal year.</a:t>
            </a:r>
          </a:p>
        </p:txBody>
      </p:sp>
      <p:sp>
        <p:nvSpPr>
          <p:cNvPr id="87" name="TextBox 86">
            <a:extLst>
              <a:ext uri="{FF2B5EF4-FFF2-40B4-BE49-F238E27FC236}">
                <a16:creationId xmlns:a16="http://schemas.microsoft.com/office/drawing/2014/main" id="{3DE3B9AF-60A3-884A-898E-5B0C1232817D}"/>
              </a:ext>
            </a:extLst>
          </p:cNvPr>
          <p:cNvSpPr txBox="1"/>
          <p:nvPr/>
        </p:nvSpPr>
        <p:spPr>
          <a:xfrm>
            <a:off x="8261026" y="2115358"/>
            <a:ext cx="3223144" cy="492443"/>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Quarterly hackathons and bi-weekly team lunches.</a:t>
            </a:r>
          </a:p>
        </p:txBody>
      </p:sp>
      <p:sp>
        <p:nvSpPr>
          <p:cNvPr id="89" name="TextBox 88">
            <a:extLst>
              <a:ext uri="{FF2B5EF4-FFF2-40B4-BE49-F238E27FC236}">
                <a16:creationId xmlns:a16="http://schemas.microsoft.com/office/drawing/2014/main" id="{2C592530-76C8-9BCB-9C5C-309D12435586}"/>
              </a:ext>
            </a:extLst>
          </p:cNvPr>
          <p:cNvSpPr txBox="1"/>
          <p:nvPr/>
        </p:nvSpPr>
        <p:spPr>
          <a:xfrm>
            <a:off x="8261026" y="3612893"/>
            <a:ext cx="3620652" cy="692497"/>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High adaptability to new technologies, excellent collaborative spirit, and a strong commitment to deadlines.</a:t>
            </a:r>
          </a:p>
        </p:txBody>
      </p:sp>
      <p:sp>
        <p:nvSpPr>
          <p:cNvPr id="90" name="TextBox 89">
            <a:extLst>
              <a:ext uri="{FF2B5EF4-FFF2-40B4-BE49-F238E27FC236}">
                <a16:creationId xmlns:a16="http://schemas.microsoft.com/office/drawing/2014/main" id="{05B20278-E138-5B72-C921-40CC742B37BC}"/>
              </a:ext>
            </a:extLst>
          </p:cNvPr>
          <p:cNvSpPr txBox="1"/>
          <p:nvPr/>
        </p:nvSpPr>
        <p:spPr>
          <a:xfrm>
            <a:off x="8261026" y="5148068"/>
            <a:ext cx="3774662" cy="692497"/>
          </a:xfrm>
          <a:prstGeom prst="rect">
            <a:avLst/>
          </a:prstGeom>
          <a:noFill/>
        </p:spPr>
        <p:txBody>
          <a:bodyPr wrap="square" rtlCol="0">
            <a:spAutoFit/>
          </a:bodyPr>
          <a:lstStyle/>
          <a:p>
            <a:r>
              <a:rPr lang="en-US" sz="1300" dirty="0">
                <a:solidFill>
                  <a:schemeClr val="bg1"/>
                </a:solidFill>
                <a:latin typeface="Century Gothic" panose="020B0502020202020204" pitchFamily="34" charset="0"/>
              </a:rPr>
              <a:t>Needs improvement in cybersecurity knowledge; scheduled for upcoming training sessions.</a:t>
            </a:r>
          </a:p>
        </p:txBody>
      </p:sp>
      <p:sp>
        <p:nvSpPr>
          <p:cNvPr id="3" name="TextBox 2">
            <a:extLst>
              <a:ext uri="{FF2B5EF4-FFF2-40B4-BE49-F238E27FC236}">
                <a16:creationId xmlns:a16="http://schemas.microsoft.com/office/drawing/2014/main" id="{D13D8EA9-6A29-A617-5DD5-92BE8FAB0D0A}"/>
              </a:ext>
            </a:extLst>
          </p:cNvPr>
          <p:cNvSpPr txBox="1"/>
          <p:nvPr/>
        </p:nvSpPr>
        <p:spPr>
          <a:xfrm>
            <a:off x="274318" y="5152259"/>
            <a:ext cx="4043837" cy="923330"/>
          </a:xfrm>
          <a:prstGeom prst="rect">
            <a:avLst/>
          </a:prstGeom>
          <a:noFill/>
          <a:effectLst/>
        </p:spPr>
        <p:txBody>
          <a:bodyPr wrap="square" tIns="0" bIns="0" rtlCol="0">
            <a:spAutoFit/>
          </a:bodyPr>
          <a:lstStyle/>
          <a:p>
            <a:r>
              <a:rPr lang="en-US" sz="6000" dirty="0">
                <a:solidFill>
                  <a:schemeClr val="bg1">
                    <a:alpha val="85000"/>
                  </a:schemeClr>
                </a:solidFill>
                <a:latin typeface="Courier" pitchFamily="2" charset="0"/>
              </a:rPr>
              <a:t>Example</a:t>
            </a:r>
            <a:endParaRPr lang="en-US" sz="6000" spc="300" dirty="0">
              <a:solidFill>
                <a:schemeClr val="bg1">
                  <a:alpha val="85000"/>
                </a:schemeClr>
              </a:solidFill>
              <a:latin typeface="Courier" pitchFamily="2" charset="0"/>
            </a:endParaRPr>
          </a:p>
        </p:txBody>
      </p:sp>
    </p:spTree>
    <p:extLst>
      <p:ext uri="{BB962C8B-B14F-4D97-AF65-F5344CB8AC3E}">
        <p14:creationId xmlns:p14="http://schemas.microsoft.com/office/powerpoint/2010/main" val="169487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chemeClr val="bg2">
                  <a:lumMod val="50000"/>
                  <a:alpha val="34000"/>
                </a:schemeClr>
              </a:gs>
              <a:gs pos="50000">
                <a:schemeClr val="bg2">
                  <a:lumMod val="90000"/>
                  <a:alpha val="5503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A7B991-6632-0897-C478-6764516FF479}"/>
              </a:ext>
            </a:extLst>
          </p:cNvPr>
          <p:cNvSpPr/>
          <p:nvPr/>
        </p:nvSpPr>
        <p:spPr>
          <a:xfrm>
            <a:off x="185737" y="155445"/>
            <a:ext cx="3840480" cy="1371601"/>
          </a:xfrm>
          <a:prstGeom prst="rect">
            <a:avLst/>
          </a:prstGeom>
          <a:solidFill>
            <a:schemeClr val="accent2">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23DCA0-1B6D-6497-86DE-33B451359E73}"/>
              </a:ext>
            </a:extLst>
          </p:cNvPr>
          <p:cNvSpPr/>
          <p:nvPr/>
        </p:nvSpPr>
        <p:spPr>
          <a:xfrm>
            <a:off x="4187666" y="155446"/>
            <a:ext cx="3840480" cy="1371600"/>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9701C2-19A6-AE52-98DE-12078469E10C}"/>
              </a:ext>
            </a:extLst>
          </p:cNvPr>
          <p:cNvSpPr/>
          <p:nvPr/>
        </p:nvSpPr>
        <p:spPr>
          <a:xfrm>
            <a:off x="4187666" y="1684781"/>
            <a:ext cx="3840480" cy="1371600"/>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FC9A10-2726-691A-D5B5-2ABB45C95B4A}"/>
              </a:ext>
            </a:extLst>
          </p:cNvPr>
          <p:cNvSpPr/>
          <p:nvPr/>
        </p:nvSpPr>
        <p:spPr>
          <a:xfrm>
            <a:off x="8189595" y="155446"/>
            <a:ext cx="3840480" cy="1371600"/>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CB47F7-D9B4-3B12-AF5B-6087EE599A0E}"/>
              </a:ext>
            </a:extLst>
          </p:cNvPr>
          <p:cNvSpPr/>
          <p:nvPr/>
        </p:nvSpPr>
        <p:spPr>
          <a:xfrm>
            <a:off x="8189595" y="1684781"/>
            <a:ext cx="3840480" cy="1371600"/>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8189595" y="3214116"/>
            <a:ext cx="3840480" cy="1371600"/>
          </a:xfrm>
          <a:prstGeom prst="rect">
            <a:avLst/>
          </a:prstGeom>
          <a:solidFill>
            <a:schemeClr val="accent2">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4684E5-9E1A-160B-F734-11C55A5E919A}"/>
              </a:ext>
            </a:extLst>
          </p:cNvPr>
          <p:cNvSpPr/>
          <p:nvPr/>
        </p:nvSpPr>
        <p:spPr>
          <a:xfrm>
            <a:off x="8189594" y="4743450"/>
            <a:ext cx="3840480" cy="1371600"/>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85737" y="1682358"/>
            <a:ext cx="3840480" cy="1371601"/>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FF495F-12CA-74BE-B6B1-A9EF4652243E}"/>
              </a:ext>
            </a:extLst>
          </p:cNvPr>
          <p:cNvSpPr/>
          <p:nvPr/>
        </p:nvSpPr>
        <p:spPr>
          <a:xfrm>
            <a:off x="185737" y="1230146"/>
            <a:ext cx="3840480" cy="276999"/>
          </a:xfrm>
          <a:prstGeom prst="rect">
            <a:avLst/>
          </a:prstGeom>
          <a:solidFill>
            <a:schemeClr val="accent2">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AE1723-900B-06BE-561E-74292CEB1970}"/>
              </a:ext>
            </a:extLst>
          </p:cNvPr>
          <p:cNvSpPr/>
          <p:nvPr/>
        </p:nvSpPr>
        <p:spPr>
          <a:xfrm>
            <a:off x="4187666" y="1230146"/>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CDED47-7965-2A73-955A-3B1D1CAA9AE3}"/>
              </a:ext>
            </a:extLst>
          </p:cNvPr>
          <p:cNvSpPr/>
          <p:nvPr/>
        </p:nvSpPr>
        <p:spPr>
          <a:xfrm>
            <a:off x="4187666" y="2759481"/>
            <a:ext cx="3840480" cy="27699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DF16215-48BF-7E8B-C179-9877DD821671}"/>
              </a:ext>
            </a:extLst>
          </p:cNvPr>
          <p:cNvSpPr/>
          <p:nvPr/>
        </p:nvSpPr>
        <p:spPr>
          <a:xfrm>
            <a:off x="8189595" y="1230146"/>
            <a:ext cx="3840480" cy="27699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0FC5E20-4D83-85C7-3EB0-9939B1AA268A}"/>
              </a:ext>
            </a:extLst>
          </p:cNvPr>
          <p:cNvSpPr/>
          <p:nvPr/>
        </p:nvSpPr>
        <p:spPr>
          <a:xfrm>
            <a:off x="8189595" y="2759481"/>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8189595" y="4288816"/>
            <a:ext cx="3840480" cy="276999"/>
          </a:xfrm>
          <a:prstGeom prst="rect">
            <a:avLst/>
          </a:prstGeom>
          <a:solidFill>
            <a:schemeClr val="accent2">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FDBA202-7226-8E2E-41D1-BAB508B960F3}"/>
              </a:ext>
            </a:extLst>
          </p:cNvPr>
          <p:cNvSpPr/>
          <p:nvPr/>
        </p:nvSpPr>
        <p:spPr>
          <a:xfrm>
            <a:off x="8189594" y="5818150"/>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85737" y="2757059"/>
            <a:ext cx="3840480" cy="27699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0E55EC-B8FB-DAD7-BFB2-C973A3089D05}"/>
              </a:ext>
            </a:extLst>
          </p:cNvPr>
          <p:cNvSpPr/>
          <p:nvPr/>
        </p:nvSpPr>
        <p:spPr>
          <a:xfrm>
            <a:off x="4026217" y="6277629"/>
            <a:ext cx="8165781"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6277630"/>
            <a:ext cx="4094320"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6311919"/>
            <a:ext cx="3184780"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a:t>
            </a:r>
            <a:endParaRPr lang="en-US" sz="3000" spc="300" dirty="0">
              <a:solidFill>
                <a:schemeClr val="accent1">
                  <a:lumMod val="20000"/>
                  <a:lumOff val="8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5A466DA9-E0E3-3E73-5093-8D7FAD31E31E}"/>
              </a:ext>
            </a:extLst>
          </p:cNvPr>
          <p:cNvSpPr txBox="1"/>
          <p:nvPr/>
        </p:nvSpPr>
        <p:spPr>
          <a:xfrm>
            <a:off x="4148803" y="6311919"/>
            <a:ext cx="7741827"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TEAM NAME</a:t>
            </a:r>
            <a:endParaRPr lang="en-US" sz="3000" spc="3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18FC49B3-7856-E537-80DA-CEBD3AD8F9CC}"/>
              </a:ext>
            </a:extLst>
          </p:cNvPr>
          <p:cNvSpPr txBox="1"/>
          <p:nvPr/>
        </p:nvSpPr>
        <p:spPr>
          <a:xfrm>
            <a:off x="2978657" y="6359574"/>
            <a:ext cx="1097280" cy="184666"/>
          </a:xfrm>
          <a:prstGeom prst="rect">
            <a:avLst/>
          </a:prstGeom>
          <a:noFill/>
          <a:effectLst/>
        </p:spPr>
        <p:txBody>
          <a:bodyPr wrap="square" lIns="0" tIns="0" bIns="0" rtlCol="0">
            <a:spAutoFit/>
          </a:bodyPr>
          <a:lstStyle/>
          <a:p>
            <a:pPr algn="r"/>
            <a:r>
              <a:rPr lang="en-US" sz="1200" dirty="0">
                <a:solidFill>
                  <a:schemeClr val="accent1">
                    <a:lumMod val="20000"/>
                    <a:lumOff val="80000"/>
                  </a:schemeClr>
                </a:solidFill>
                <a:latin typeface="Century Gothic" panose="020B0502020202020204" pitchFamily="34" charset="0"/>
              </a:rPr>
              <a:t>00/00/0000</a:t>
            </a:r>
          </a:p>
        </p:txBody>
      </p:sp>
      <p:sp>
        <p:nvSpPr>
          <p:cNvPr id="12" name="TextBox 11">
            <a:extLst>
              <a:ext uri="{FF2B5EF4-FFF2-40B4-BE49-F238E27FC236}">
                <a16:creationId xmlns:a16="http://schemas.microsoft.com/office/drawing/2014/main" id="{B08D69DC-7D02-51B3-C88C-303FBEDF49A7}"/>
              </a:ext>
            </a:extLst>
          </p:cNvPr>
          <p:cNvSpPr txBox="1"/>
          <p:nvPr/>
        </p:nvSpPr>
        <p:spPr>
          <a:xfrm>
            <a:off x="2978657" y="6538070"/>
            <a:ext cx="1097280" cy="184666"/>
          </a:xfrm>
          <a:prstGeom prst="rect">
            <a:avLst/>
          </a:prstGeom>
          <a:noFill/>
          <a:effectLst/>
        </p:spPr>
        <p:txBody>
          <a:bodyPr wrap="square" lIns="0" tIns="0" bIns="0" rtlCol="0">
            <a:spAutoFit/>
          </a:bodyPr>
          <a:lstStyle/>
          <a:p>
            <a:pPr algn="r"/>
            <a:r>
              <a:rPr lang="en-US" sz="1200" dirty="0">
                <a:solidFill>
                  <a:schemeClr val="accent1">
                    <a:lumMod val="20000"/>
                    <a:lumOff val="80000"/>
                  </a:schemeClr>
                </a:solidFill>
                <a:latin typeface="Century Gothic" panose="020B0502020202020204" pitchFamily="34" charset="0"/>
              </a:rPr>
              <a:t>Version 0.0</a:t>
            </a:r>
          </a:p>
        </p:txBody>
      </p:sp>
      <p:sp>
        <p:nvSpPr>
          <p:cNvPr id="21" name="Rectangle 20">
            <a:extLst>
              <a:ext uri="{FF2B5EF4-FFF2-40B4-BE49-F238E27FC236}">
                <a16:creationId xmlns:a16="http://schemas.microsoft.com/office/drawing/2014/main" id="{B8FB8EF9-F3DC-FEE3-FCCE-CD01F92EEC3A}"/>
              </a:ext>
            </a:extLst>
          </p:cNvPr>
          <p:cNvSpPr/>
          <p:nvPr/>
        </p:nvSpPr>
        <p:spPr>
          <a:xfrm>
            <a:off x="185736" y="3214115"/>
            <a:ext cx="7806691" cy="2885017"/>
          </a:xfrm>
          <a:prstGeom prst="rect">
            <a:avLst/>
          </a:prstGeom>
          <a:solidFill>
            <a:schemeClr val="accent1">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a:extLst>
              <a:ext uri="{FF2B5EF4-FFF2-40B4-BE49-F238E27FC236}">
                <a16:creationId xmlns:a16="http://schemas.microsoft.com/office/drawing/2014/main" id="{14E4DBFB-2185-D9B4-9EDC-32513B719027}"/>
              </a:ext>
            </a:extLst>
          </p:cNvPr>
          <p:cNvGraphicFramePr>
            <a:graphicFrameLocks noGrp="1"/>
          </p:cNvGraphicFramePr>
          <p:nvPr>
            <p:extLst>
              <p:ext uri="{D42A27DB-BD31-4B8C-83A1-F6EECF244321}">
                <p14:modId xmlns:p14="http://schemas.microsoft.com/office/powerpoint/2010/main" val="2684572380"/>
              </p:ext>
            </p:extLst>
          </p:nvPr>
        </p:nvGraphicFramePr>
        <p:xfrm>
          <a:off x="388619" y="3700306"/>
          <a:ext cx="7406640" cy="2043558"/>
        </p:xfrm>
        <a:graphic>
          <a:graphicData uri="http://schemas.openxmlformats.org/drawingml/2006/table">
            <a:tbl>
              <a:tblPr firstRow="1" bandRow="1">
                <a:tableStyleId>{2D5ABB26-0587-4C30-8999-92F81FD0307C}</a:tableStyleId>
              </a:tblPr>
              <a:tblGrid>
                <a:gridCol w="2091691">
                  <a:extLst>
                    <a:ext uri="{9D8B030D-6E8A-4147-A177-3AD203B41FA5}">
                      <a16:colId xmlns:a16="http://schemas.microsoft.com/office/drawing/2014/main" val="992256926"/>
                    </a:ext>
                  </a:extLst>
                </a:gridCol>
                <a:gridCol w="1725930">
                  <a:extLst>
                    <a:ext uri="{9D8B030D-6E8A-4147-A177-3AD203B41FA5}">
                      <a16:colId xmlns:a16="http://schemas.microsoft.com/office/drawing/2014/main" val="2604769754"/>
                    </a:ext>
                  </a:extLst>
                </a:gridCol>
                <a:gridCol w="3589019">
                  <a:extLst>
                    <a:ext uri="{9D8B030D-6E8A-4147-A177-3AD203B41FA5}">
                      <a16:colId xmlns:a16="http://schemas.microsoft.com/office/drawing/2014/main" val="1839328866"/>
                    </a:ext>
                  </a:extLst>
                </a:gridCol>
              </a:tblGrid>
              <a:tr h="340593">
                <a:tc>
                  <a:txBody>
                    <a:bodyPr/>
                    <a:lstStyle/>
                    <a:p>
                      <a:r>
                        <a:rPr lang="en-US" sz="1100" dirty="0">
                          <a:solidFill>
                            <a:schemeClr val="bg1"/>
                          </a:solidFill>
                          <a:latin typeface="Century Gothic" panose="020B0502020202020204" pitchFamily="34" charset="0"/>
                        </a:rPr>
                        <a:t>ROLE</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tc>
                  <a:txBody>
                    <a:bodyPr/>
                    <a:lstStyle/>
                    <a:p>
                      <a:r>
                        <a:rPr lang="en-US" sz="1100" dirty="0">
                          <a:solidFill>
                            <a:schemeClr val="bg1"/>
                          </a:solidFill>
                          <a:latin typeface="Century Gothic" panose="020B0502020202020204" pitchFamily="34" charset="0"/>
                        </a:rPr>
                        <a:t>ASSIGNED TO</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r>
                        <a:rPr lang="en-US" sz="1100" dirty="0">
                          <a:solidFill>
                            <a:schemeClr val="bg1"/>
                          </a:solidFill>
                          <a:latin typeface="Century Gothic" panose="020B0502020202020204" pitchFamily="34" charset="0"/>
                        </a:rPr>
                        <a:t>RESPONSIBILITIES</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56670897"/>
                  </a:ext>
                </a:extLst>
              </a:tr>
              <a:tr h="340593">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endParaRPr lang="en-US" sz="110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340593">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340593">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10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r h="340593">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10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612291313"/>
                  </a:ext>
                </a:extLst>
              </a:tr>
              <a:tr h="340593">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10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tc>
                  <a:txBody>
                    <a:bodyPr/>
                    <a:lstStyle/>
                    <a:p>
                      <a:endParaRPr lang="en-US" sz="11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456340755"/>
                  </a:ext>
                </a:extLst>
              </a:tr>
            </a:tbl>
          </a:graphicData>
        </a:graphic>
      </p:graphicFrame>
      <p:sp>
        <p:nvSpPr>
          <p:cNvPr id="24" name="TextBox 23">
            <a:extLst>
              <a:ext uri="{FF2B5EF4-FFF2-40B4-BE49-F238E27FC236}">
                <a16:creationId xmlns:a16="http://schemas.microsoft.com/office/drawing/2014/main" id="{A8D4BC9F-F528-B23A-7789-31AADE4EA960}"/>
              </a:ext>
            </a:extLst>
          </p:cNvPr>
          <p:cNvSpPr txBox="1"/>
          <p:nvPr/>
        </p:nvSpPr>
        <p:spPr>
          <a:xfrm>
            <a:off x="251077" y="212596"/>
            <a:ext cx="1257683"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Scope</a:t>
            </a:r>
            <a:endParaRPr lang="en-US" sz="2400" spc="300"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251077" y="1741931"/>
            <a:ext cx="2727580"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Way of Working </a:t>
            </a:r>
            <a:endParaRPr lang="en-US" sz="2400" spc="3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46D0C0BC-DAFB-429A-ED4B-F531F96D9F88}"/>
              </a:ext>
            </a:extLst>
          </p:cNvPr>
          <p:cNvSpPr txBox="1"/>
          <p:nvPr/>
        </p:nvSpPr>
        <p:spPr>
          <a:xfrm>
            <a:off x="251077" y="3271265"/>
            <a:ext cx="400192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Roles &amp; Responsibilities </a:t>
            </a:r>
            <a:endParaRPr lang="en-US" sz="2400" spc="300"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0714784C-976E-3EC2-A460-A7F4C92289CF}"/>
              </a:ext>
            </a:extLst>
          </p:cNvPr>
          <p:cNvSpPr txBox="1"/>
          <p:nvPr/>
        </p:nvSpPr>
        <p:spPr>
          <a:xfrm>
            <a:off x="4253006" y="212596"/>
            <a:ext cx="1256254"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Mission</a:t>
            </a:r>
            <a:endParaRPr lang="en-US" sz="2400" spc="300"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8135CA88-AD90-5789-20CC-B4C91318DB98}"/>
              </a:ext>
            </a:extLst>
          </p:cNvPr>
          <p:cNvSpPr txBox="1"/>
          <p:nvPr/>
        </p:nvSpPr>
        <p:spPr>
          <a:xfrm>
            <a:off x="4253006" y="1741931"/>
            <a:ext cx="291331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Norms &amp; Values</a:t>
            </a:r>
            <a:endParaRPr lang="en-US" sz="2400" spc="300" dirty="0">
              <a:solidFill>
                <a:schemeClr val="bg1"/>
              </a:solidFill>
              <a:latin typeface="Century Gothic" panose="020B0502020202020204" pitchFamily="34" charset="0"/>
            </a:endParaRPr>
          </a:p>
        </p:txBody>
      </p:sp>
      <p:sp>
        <p:nvSpPr>
          <p:cNvPr id="33" name="TextBox 32">
            <a:extLst>
              <a:ext uri="{FF2B5EF4-FFF2-40B4-BE49-F238E27FC236}">
                <a16:creationId xmlns:a16="http://schemas.microsoft.com/office/drawing/2014/main" id="{B0AFF69A-C326-F43A-96F9-A36E123763FD}"/>
              </a:ext>
            </a:extLst>
          </p:cNvPr>
          <p:cNvSpPr txBox="1"/>
          <p:nvPr/>
        </p:nvSpPr>
        <p:spPr>
          <a:xfrm>
            <a:off x="8254933" y="213593"/>
            <a:ext cx="1129096"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Goal</a:t>
            </a:r>
            <a:endParaRPr lang="en-US" sz="2400" spc="300" dirty="0">
              <a:solidFill>
                <a:schemeClr val="bg1"/>
              </a:solidFill>
              <a:latin typeface="Century Gothic" panose="020B0502020202020204" pitchFamily="34" charset="0"/>
            </a:endParaRPr>
          </a:p>
        </p:txBody>
      </p:sp>
      <p:sp>
        <p:nvSpPr>
          <p:cNvPr id="34" name="TextBox 33">
            <a:extLst>
              <a:ext uri="{FF2B5EF4-FFF2-40B4-BE49-F238E27FC236}">
                <a16:creationId xmlns:a16="http://schemas.microsoft.com/office/drawing/2014/main" id="{1B982DF6-163B-0455-D316-8F89E7E16484}"/>
              </a:ext>
            </a:extLst>
          </p:cNvPr>
          <p:cNvSpPr txBox="1"/>
          <p:nvPr/>
        </p:nvSpPr>
        <p:spPr>
          <a:xfrm>
            <a:off x="8254933" y="1742928"/>
            <a:ext cx="1792036"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Fun Events</a:t>
            </a:r>
            <a:endParaRPr lang="en-US" sz="2400" spc="300"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8254933" y="3270270"/>
            <a:ext cx="271786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Qualities in Team</a:t>
            </a:r>
            <a:endParaRPr lang="en-US" sz="2400" spc="300"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8367533F-AF50-D83F-7BC8-1F8CF23DFBE1}"/>
              </a:ext>
            </a:extLst>
          </p:cNvPr>
          <p:cNvSpPr txBox="1"/>
          <p:nvPr/>
        </p:nvSpPr>
        <p:spPr>
          <a:xfrm>
            <a:off x="8254933" y="4799605"/>
            <a:ext cx="354844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Vulnerabilities in Team</a:t>
            </a:r>
            <a:endParaRPr lang="en-US" sz="2400" spc="300" dirty="0">
              <a:solidFill>
                <a:schemeClr val="bg1"/>
              </a:solidFill>
              <a:latin typeface="Century Gothic" panose="020B0502020202020204" pitchFamily="34" charset="0"/>
            </a:endParaRPr>
          </a:p>
        </p:txBody>
      </p:sp>
      <p:sp>
        <p:nvSpPr>
          <p:cNvPr id="38" name="TextBox 37">
            <a:extLst>
              <a:ext uri="{FF2B5EF4-FFF2-40B4-BE49-F238E27FC236}">
                <a16:creationId xmlns:a16="http://schemas.microsoft.com/office/drawing/2014/main" id="{3D84F7A7-7F72-0B41-0597-C105376D9F0B}"/>
              </a:ext>
            </a:extLst>
          </p:cNvPr>
          <p:cNvSpPr txBox="1"/>
          <p:nvPr/>
        </p:nvSpPr>
        <p:spPr>
          <a:xfrm>
            <a:off x="388620" y="1249004"/>
            <a:ext cx="3637598"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in-scope / out-of-scope</a:t>
            </a:r>
            <a:endParaRPr lang="en-US" spc="300" dirty="0">
              <a:solidFill>
                <a:schemeClr val="bg1">
                  <a:alpha val="85000"/>
                </a:schemeClr>
              </a:solidFill>
              <a:latin typeface="Courier" pitchFamily="2" charset="0"/>
            </a:endParaRPr>
          </a:p>
        </p:txBody>
      </p:sp>
      <p:sp>
        <p:nvSpPr>
          <p:cNvPr id="39" name="TextBox 38">
            <a:extLst>
              <a:ext uri="{FF2B5EF4-FFF2-40B4-BE49-F238E27FC236}">
                <a16:creationId xmlns:a16="http://schemas.microsoft.com/office/drawing/2014/main" id="{3AE2A6D7-8C65-F698-C356-2F7B0414DC4B}"/>
              </a:ext>
            </a:extLst>
          </p:cNvPr>
          <p:cNvSpPr txBox="1"/>
          <p:nvPr/>
        </p:nvSpPr>
        <p:spPr>
          <a:xfrm>
            <a:off x="3382841" y="2778339"/>
            <a:ext cx="643375"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how</a:t>
            </a:r>
            <a:endParaRPr lang="en-US" spc="300" dirty="0">
              <a:solidFill>
                <a:schemeClr val="bg1">
                  <a:alpha val="85000"/>
                </a:schemeClr>
              </a:solidFill>
              <a:latin typeface="Courier" pitchFamily="2" charset="0"/>
            </a:endParaRPr>
          </a:p>
        </p:txBody>
      </p:sp>
      <p:sp>
        <p:nvSpPr>
          <p:cNvPr id="40" name="TextBox 39">
            <a:extLst>
              <a:ext uri="{FF2B5EF4-FFF2-40B4-BE49-F238E27FC236}">
                <a16:creationId xmlns:a16="http://schemas.microsoft.com/office/drawing/2014/main" id="{D31CB290-8312-4CBA-472A-5AC22DAA98E2}"/>
              </a:ext>
            </a:extLst>
          </p:cNvPr>
          <p:cNvSpPr txBox="1"/>
          <p:nvPr/>
        </p:nvSpPr>
        <p:spPr>
          <a:xfrm>
            <a:off x="6771892" y="1249004"/>
            <a:ext cx="1256254"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why</a:t>
            </a:r>
            <a:endParaRPr lang="en-US" spc="300" dirty="0">
              <a:solidFill>
                <a:schemeClr val="bg1">
                  <a:alpha val="85000"/>
                </a:schemeClr>
              </a:solidFill>
              <a:latin typeface="Courier" pitchFamily="2" charset="0"/>
            </a:endParaRPr>
          </a:p>
        </p:txBody>
      </p:sp>
      <p:sp>
        <p:nvSpPr>
          <p:cNvPr id="41" name="TextBox 40">
            <a:extLst>
              <a:ext uri="{FF2B5EF4-FFF2-40B4-BE49-F238E27FC236}">
                <a16:creationId xmlns:a16="http://schemas.microsoft.com/office/drawing/2014/main" id="{AFCE71F0-6913-CCF3-FF62-419EEBF0117A}"/>
              </a:ext>
            </a:extLst>
          </p:cNvPr>
          <p:cNvSpPr txBox="1"/>
          <p:nvPr/>
        </p:nvSpPr>
        <p:spPr>
          <a:xfrm>
            <a:off x="7166324" y="2778339"/>
            <a:ext cx="861822" cy="276999"/>
          </a:xfrm>
          <a:prstGeom prst="rect">
            <a:avLst/>
          </a:prstGeom>
          <a:noFill/>
          <a:effectLst/>
        </p:spPr>
        <p:txBody>
          <a:bodyPr wrap="square" tIns="0" bIns="0" rtlCol="0">
            <a:spAutoFit/>
          </a:bodyPr>
          <a:lstStyle/>
          <a:p>
            <a:pPr algn="r"/>
            <a:r>
              <a:rPr lang="en-US" spc="300" dirty="0">
                <a:solidFill>
                  <a:schemeClr val="bg1">
                    <a:alpha val="85000"/>
                  </a:schemeClr>
                </a:solidFill>
                <a:latin typeface="Courier" pitchFamily="2" charset="0"/>
              </a:rPr>
              <a:t>how</a:t>
            </a:r>
          </a:p>
        </p:txBody>
      </p:sp>
      <p:sp>
        <p:nvSpPr>
          <p:cNvPr id="42" name="TextBox 41">
            <a:extLst>
              <a:ext uri="{FF2B5EF4-FFF2-40B4-BE49-F238E27FC236}">
                <a16:creationId xmlns:a16="http://schemas.microsoft.com/office/drawing/2014/main" id="{E5D95901-6618-BDD3-D41A-CFA3AD8E2F58}"/>
              </a:ext>
            </a:extLst>
          </p:cNvPr>
          <p:cNvSpPr txBox="1"/>
          <p:nvPr/>
        </p:nvSpPr>
        <p:spPr>
          <a:xfrm>
            <a:off x="11176187" y="1250001"/>
            <a:ext cx="853888"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what</a:t>
            </a:r>
            <a:endParaRPr lang="en-US" spc="300" dirty="0">
              <a:solidFill>
                <a:schemeClr val="bg1">
                  <a:alpha val="85000"/>
                </a:schemeClr>
              </a:solidFill>
              <a:latin typeface="Courier" pitchFamily="2" charset="0"/>
            </a:endParaRPr>
          </a:p>
        </p:txBody>
      </p:sp>
      <p:sp>
        <p:nvSpPr>
          <p:cNvPr id="43" name="TextBox 42">
            <a:extLst>
              <a:ext uri="{FF2B5EF4-FFF2-40B4-BE49-F238E27FC236}">
                <a16:creationId xmlns:a16="http://schemas.microsoft.com/office/drawing/2014/main" id="{D83799B1-701A-2E27-8A57-0C1411C8EACA}"/>
              </a:ext>
            </a:extLst>
          </p:cNvPr>
          <p:cNvSpPr txBox="1"/>
          <p:nvPr/>
        </p:nvSpPr>
        <p:spPr>
          <a:xfrm>
            <a:off x="11235689" y="2779336"/>
            <a:ext cx="794385"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WOW!</a:t>
            </a:r>
            <a:endParaRPr lang="en-US" spc="300" dirty="0">
              <a:solidFill>
                <a:schemeClr val="bg1">
                  <a:alpha val="85000"/>
                </a:schemeClr>
              </a:solidFill>
              <a:latin typeface="Courier" pitchFamily="2" charset="0"/>
            </a:endParaRPr>
          </a:p>
        </p:txBody>
      </p:sp>
      <p:sp>
        <p:nvSpPr>
          <p:cNvPr id="44" name="TextBox 43">
            <a:extLst>
              <a:ext uri="{FF2B5EF4-FFF2-40B4-BE49-F238E27FC236}">
                <a16:creationId xmlns:a16="http://schemas.microsoft.com/office/drawing/2014/main" id="{61BCA0D6-C8D2-D6C5-4C8E-843AF2BBD17B}"/>
              </a:ext>
            </a:extLst>
          </p:cNvPr>
          <p:cNvSpPr txBox="1"/>
          <p:nvPr/>
        </p:nvSpPr>
        <p:spPr>
          <a:xfrm>
            <a:off x="11075670" y="4306678"/>
            <a:ext cx="954405"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which</a:t>
            </a:r>
            <a:endParaRPr lang="en-US" spc="300" dirty="0">
              <a:solidFill>
                <a:schemeClr val="bg1">
                  <a:alpha val="85000"/>
                </a:schemeClr>
              </a:solidFill>
              <a:latin typeface="Courier" pitchFamily="2" charset="0"/>
            </a:endParaRPr>
          </a:p>
        </p:txBody>
      </p:sp>
      <p:sp>
        <p:nvSpPr>
          <p:cNvPr id="45" name="TextBox 44">
            <a:extLst>
              <a:ext uri="{FF2B5EF4-FFF2-40B4-BE49-F238E27FC236}">
                <a16:creationId xmlns:a16="http://schemas.microsoft.com/office/drawing/2014/main" id="{CF847FCB-6D71-6DE4-36DC-D832E149B643}"/>
              </a:ext>
            </a:extLst>
          </p:cNvPr>
          <p:cNvSpPr txBox="1"/>
          <p:nvPr/>
        </p:nvSpPr>
        <p:spPr>
          <a:xfrm>
            <a:off x="11176187" y="5836013"/>
            <a:ext cx="853888"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what</a:t>
            </a:r>
            <a:endParaRPr lang="en-US" spc="300" dirty="0">
              <a:solidFill>
                <a:schemeClr val="bg1">
                  <a:alpha val="85000"/>
                </a:schemeClr>
              </a:solidFill>
              <a:latin typeface="Courier" pitchFamily="2" charset="0"/>
            </a:endParaRPr>
          </a:p>
        </p:txBody>
      </p:sp>
      <p:sp>
        <p:nvSpPr>
          <p:cNvPr id="55" name="Rectangle 54">
            <a:extLst>
              <a:ext uri="{FF2B5EF4-FFF2-40B4-BE49-F238E27FC236}">
                <a16:creationId xmlns:a16="http://schemas.microsoft.com/office/drawing/2014/main" id="{289CB63E-E955-1D04-6CBA-E5276BA328F5}"/>
              </a:ext>
            </a:extLst>
          </p:cNvPr>
          <p:cNvSpPr/>
          <p:nvPr/>
        </p:nvSpPr>
        <p:spPr>
          <a:xfrm>
            <a:off x="179932" y="5812443"/>
            <a:ext cx="7806691" cy="281845"/>
          </a:xfrm>
          <a:prstGeom prst="rect">
            <a:avLst/>
          </a:prstGeom>
          <a:solidFill>
            <a:schemeClr val="accent1">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0B9D587-6738-FCCE-EF74-170C764CD557}"/>
              </a:ext>
            </a:extLst>
          </p:cNvPr>
          <p:cNvSpPr txBox="1"/>
          <p:nvPr/>
        </p:nvSpPr>
        <p:spPr>
          <a:xfrm>
            <a:off x="7166324" y="5818151"/>
            <a:ext cx="799434" cy="276999"/>
          </a:xfrm>
          <a:prstGeom prst="rect">
            <a:avLst/>
          </a:prstGeom>
          <a:noFill/>
          <a:effectLst/>
        </p:spPr>
        <p:txBody>
          <a:bodyPr wrap="square" tIns="0" bIns="0" rtlCol="0">
            <a:spAutoFit/>
          </a:bodyPr>
          <a:lstStyle/>
          <a:p>
            <a:pPr algn="r"/>
            <a:r>
              <a:rPr lang="en-US" dirty="0">
                <a:solidFill>
                  <a:schemeClr val="bg1">
                    <a:alpha val="85000"/>
                  </a:schemeClr>
                </a:solidFill>
                <a:latin typeface="Courier" pitchFamily="2" charset="0"/>
              </a:rPr>
              <a:t>who</a:t>
            </a:r>
            <a:endParaRPr lang="en-US" spc="300" dirty="0">
              <a:solidFill>
                <a:schemeClr val="bg1">
                  <a:alpha val="85000"/>
                </a:schemeClr>
              </a:solidFill>
              <a:latin typeface="Courier" pitchFamily="2" charset="0"/>
            </a:endParaRPr>
          </a:p>
        </p:txBody>
      </p:sp>
      <p:pic>
        <p:nvPicPr>
          <p:cNvPr id="57" name="Graphic 56" descr="Bullseye with solid fill">
            <a:extLst>
              <a:ext uri="{FF2B5EF4-FFF2-40B4-BE49-F238E27FC236}">
                <a16:creationId xmlns:a16="http://schemas.microsoft.com/office/drawing/2014/main" id="{F86B63BF-2F16-392D-A395-A7A88E563B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1819" y="41238"/>
            <a:ext cx="631228" cy="631228"/>
          </a:xfrm>
          <a:prstGeom prst="rect">
            <a:avLst/>
          </a:prstGeom>
        </p:spPr>
      </p:pic>
      <p:pic>
        <p:nvPicPr>
          <p:cNvPr id="59" name="Graphic 58" descr="Streamers with solid fill">
            <a:extLst>
              <a:ext uri="{FF2B5EF4-FFF2-40B4-BE49-F238E27FC236}">
                <a16:creationId xmlns:a16="http://schemas.microsoft.com/office/drawing/2014/main" id="{FBDE30BD-1194-5D34-A71E-3D547D1E30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01819" y="1596148"/>
            <a:ext cx="603123" cy="603123"/>
          </a:xfrm>
          <a:prstGeom prst="rect">
            <a:avLst/>
          </a:prstGeom>
        </p:spPr>
      </p:pic>
      <p:pic>
        <p:nvPicPr>
          <p:cNvPr id="61" name="Graphic 60" descr="Thumbs up sign with solid fill">
            <a:extLst>
              <a:ext uri="{FF2B5EF4-FFF2-40B4-BE49-F238E27FC236}">
                <a16:creationId xmlns:a16="http://schemas.microsoft.com/office/drawing/2014/main" id="{C2A85CD7-E903-9C78-C82B-BEF14DB513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53381" y="3194214"/>
            <a:ext cx="457200" cy="457200"/>
          </a:xfrm>
          <a:prstGeom prst="rect">
            <a:avLst/>
          </a:prstGeom>
        </p:spPr>
      </p:pic>
      <p:pic>
        <p:nvPicPr>
          <p:cNvPr id="63" name="Graphic 62" descr="Thumbs Down with solid fill">
            <a:extLst>
              <a:ext uri="{FF2B5EF4-FFF2-40B4-BE49-F238E27FC236}">
                <a16:creationId xmlns:a16="http://schemas.microsoft.com/office/drawing/2014/main" id="{A60A289D-0D03-0FF2-018B-263FA75C28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11641557" y="4763952"/>
            <a:ext cx="457200" cy="457200"/>
          </a:xfrm>
          <a:prstGeom prst="rect">
            <a:avLst/>
          </a:prstGeom>
        </p:spPr>
      </p:pic>
      <p:grpSp>
        <p:nvGrpSpPr>
          <p:cNvPr id="107" name="Group 106">
            <a:extLst>
              <a:ext uri="{FF2B5EF4-FFF2-40B4-BE49-F238E27FC236}">
                <a16:creationId xmlns:a16="http://schemas.microsoft.com/office/drawing/2014/main" id="{82B6D60B-413B-2682-1818-51CAE52D4057}"/>
              </a:ext>
            </a:extLst>
          </p:cNvPr>
          <p:cNvGrpSpPr/>
          <p:nvPr/>
        </p:nvGrpSpPr>
        <p:grpSpPr>
          <a:xfrm>
            <a:off x="7469006" y="3195043"/>
            <a:ext cx="531046" cy="737563"/>
            <a:chOff x="7469006" y="3195043"/>
            <a:chExt cx="531046" cy="737563"/>
          </a:xfrm>
        </p:grpSpPr>
        <p:sp>
          <p:nvSpPr>
            <p:cNvPr id="93" name="Freeform 92">
              <a:extLst>
                <a:ext uri="{FF2B5EF4-FFF2-40B4-BE49-F238E27FC236}">
                  <a16:creationId xmlns:a16="http://schemas.microsoft.com/office/drawing/2014/main" id="{2C3502BA-41FB-A7C5-A8D4-A843833A34F1}"/>
                </a:ext>
              </a:extLst>
            </p:cNvPr>
            <p:cNvSpPr/>
            <p:nvPr/>
          </p:nvSpPr>
          <p:spPr>
            <a:xfrm>
              <a:off x="7626481" y="3195043"/>
              <a:ext cx="220311" cy="220311"/>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chemeClr val="bg1"/>
            </a:solidFill>
            <a:ln w="95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7CCE614-1F0A-DA5B-9420-D3C80E4CCA44}"/>
                </a:ext>
              </a:extLst>
            </p:cNvPr>
            <p:cNvSpPr/>
            <p:nvPr/>
          </p:nvSpPr>
          <p:spPr>
            <a:xfrm>
              <a:off x="7626481" y="3712295"/>
              <a:ext cx="220311" cy="220311"/>
            </a:xfrm>
            <a:custGeom>
              <a:avLst/>
              <a:gdLst>
                <a:gd name="connsiteX0" fmla="*/ 110156 w 220311"/>
                <a:gd name="connsiteY0" fmla="*/ 220311 h 220311"/>
                <a:gd name="connsiteX1" fmla="*/ 220311 w 220311"/>
                <a:gd name="connsiteY1" fmla="*/ 110156 h 220311"/>
                <a:gd name="connsiteX2" fmla="*/ 110156 w 220311"/>
                <a:gd name="connsiteY2" fmla="*/ 0 h 220311"/>
                <a:gd name="connsiteX3" fmla="*/ 0 w 220311"/>
                <a:gd name="connsiteY3" fmla="*/ 110156 h 220311"/>
                <a:gd name="connsiteX4" fmla="*/ 110156 w 220311"/>
                <a:gd name="connsiteY4" fmla="*/ 220311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46091 w 220311"/>
                <a:gd name="connsiteY12" fmla="*/ 135082 h 220311"/>
                <a:gd name="connsiteX13" fmla="*/ 52498 w 220311"/>
                <a:gd name="connsiteY13" fmla="*/ 122262 h 220311"/>
                <a:gd name="connsiteX14" fmla="*/ 83818 w 220311"/>
                <a:gd name="connsiteY14" fmla="*/ 107307 h 220311"/>
                <a:gd name="connsiteX15" fmla="*/ 110156 w 220311"/>
                <a:gd name="connsiteY15" fmla="*/ 103032 h 220311"/>
                <a:gd name="connsiteX16" fmla="*/ 136492 w 220311"/>
                <a:gd name="connsiteY16" fmla="*/ 107307 h 220311"/>
                <a:gd name="connsiteX17" fmla="*/ 167812 w 220311"/>
                <a:gd name="connsiteY17" fmla="*/ 122262 h 220311"/>
                <a:gd name="connsiteX18" fmla="*/ 174218 w 220311"/>
                <a:gd name="connsiteY18" fmla="*/ 135082 h 220311"/>
                <a:gd name="connsiteX19" fmla="*/ 174218 w 220311"/>
                <a:gd name="connsiteY19" fmla="*/ 167133 h 220311"/>
                <a:gd name="connsiteX20" fmla="*/ 46091 w 220311"/>
                <a:gd name="connsiteY20" fmla="*/ 167133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110156" y="220311"/>
                  </a:moveTo>
                  <a:cubicBezTo>
                    <a:pt x="170992" y="220311"/>
                    <a:pt x="220311" y="170993"/>
                    <a:pt x="220311" y="110156"/>
                  </a:cubicBezTo>
                  <a:cubicBezTo>
                    <a:pt x="220311" y="49318"/>
                    <a:pt x="170992" y="0"/>
                    <a:pt x="110156" y="0"/>
                  </a:cubicBezTo>
                  <a:cubicBezTo>
                    <a:pt x="49318" y="0"/>
                    <a:pt x="0" y="49318"/>
                    <a:pt x="0" y="110156"/>
                  </a:cubicBezTo>
                  <a:cubicBezTo>
                    <a:pt x="0" y="170993"/>
                    <a:pt x="49318" y="220311"/>
                    <a:pt x="110156" y="220311"/>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46091" y="135082"/>
                  </a:moveTo>
                  <a:cubicBezTo>
                    <a:pt x="46116" y="130045"/>
                    <a:pt x="48484" y="125305"/>
                    <a:pt x="52498" y="122262"/>
                  </a:cubicBezTo>
                  <a:cubicBezTo>
                    <a:pt x="61964" y="115452"/>
                    <a:pt x="72570" y="110387"/>
                    <a:pt x="83818" y="107307"/>
                  </a:cubicBezTo>
                  <a:cubicBezTo>
                    <a:pt x="92317" y="104503"/>
                    <a:pt x="101205" y="103061"/>
                    <a:pt x="110156" y="103032"/>
                  </a:cubicBezTo>
                  <a:cubicBezTo>
                    <a:pt x="119084" y="103296"/>
                    <a:pt x="127938" y="104733"/>
                    <a:pt x="136492" y="107307"/>
                  </a:cubicBezTo>
                  <a:cubicBezTo>
                    <a:pt x="147902" y="109938"/>
                    <a:pt x="158593" y="115044"/>
                    <a:pt x="167812" y="122262"/>
                  </a:cubicBezTo>
                  <a:cubicBezTo>
                    <a:pt x="171949" y="125202"/>
                    <a:pt x="174351" y="130008"/>
                    <a:pt x="174218" y="135082"/>
                  </a:cubicBezTo>
                  <a:lnTo>
                    <a:pt x="174218" y="167133"/>
                  </a:lnTo>
                  <a:lnTo>
                    <a:pt x="46091" y="167133"/>
                  </a:lnTo>
                  <a:close/>
                </a:path>
              </a:pathLst>
            </a:custGeom>
            <a:solidFill>
              <a:schemeClr val="bg1"/>
            </a:solidFill>
            <a:ln w="95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0513593D-BD7A-0A4B-B964-82BF5E3C711C}"/>
                </a:ext>
              </a:extLst>
            </p:cNvPr>
            <p:cNvSpPr/>
            <p:nvPr/>
          </p:nvSpPr>
          <p:spPr>
            <a:xfrm>
              <a:off x="7779741" y="3453669"/>
              <a:ext cx="220311" cy="220311"/>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chemeClr val="bg1"/>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10C298B-D018-A54C-3161-48F36AE21261}"/>
                </a:ext>
              </a:extLst>
            </p:cNvPr>
            <p:cNvSpPr/>
            <p:nvPr/>
          </p:nvSpPr>
          <p:spPr>
            <a:xfrm rot="19424904">
              <a:off x="7527942" y="3425687"/>
              <a:ext cx="36539" cy="38313"/>
            </a:xfrm>
            <a:custGeom>
              <a:avLst/>
              <a:gdLst>
                <a:gd name="connsiteX0" fmla="*/ 0 w 36539"/>
                <a:gd name="connsiteY0" fmla="*/ 0 h 38313"/>
                <a:gd name="connsiteX1" fmla="*/ 36540 w 36539"/>
                <a:gd name="connsiteY1" fmla="*/ 0 h 38313"/>
                <a:gd name="connsiteX2" fmla="*/ 36540 w 36539"/>
                <a:gd name="connsiteY2" fmla="*/ 38313 h 38313"/>
                <a:gd name="connsiteX3" fmla="*/ 0 w 36539"/>
                <a:gd name="connsiteY3" fmla="*/ 38313 h 38313"/>
              </a:gdLst>
              <a:ahLst/>
              <a:cxnLst>
                <a:cxn ang="0">
                  <a:pos x="connsiteX0" y="connsiteY0"/>
                </a:cxn>
                <a:cxn ang="0">
                  <a:pos x="connsiteX1" y="connsiteY1"/>
                </a:cxn>
                <a:cxn ang="0">
                  <a:pos x="connsiteX2" y="connsiteY2"/>
                </a:cxn>
                <a:cxn ang="0">
                  <a:pos x="connsiteX3" y="connsiteY3"/>
                </a:cxn>
              </a:cxnLst>
              <a:rect l="l" t="t" r="r" b="b"/>
              <a:pathLst>
                <a:path w="36539" h="38313">
                  <a:moveTo>
                    <a:pt x="0" y="0"/>
                  </a:moveTo>
                  <a:lnTo>
                    <a:pt x="36540" y="0"/>
                  </a:lnTo>
                  <a:lnTo>
                    <a:pt x="36540" y="38313"/>
                  </a:lnTo>
                  <a:lnTo>
                    <a:pt x="0" y="38313"/>
                  </a:lnTo>
                  <a:close/>
                </a:path>
              </a:pathLst>
            </a:custGeom>
            <a:solidFill>
              <a:schemeClr val="bg1"/>
            </a:solidFill>
            <a:ln w="95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30ED6B85-446E-7EB7-6773-831B8A506F4D}"/>
                </a:ext>
              </a:extLst>
            </p:cNvPr>
            <p:cNvSpPr/>
            <p:nvPr/>
          </p:nvSpPr>
          <p:spPr>
            <a:xfrm rot="19424228">
              <a:off x="7586872" y="3382464"/>
              <a:ext cx="36542" cy="38318"/>
            </a:xfrm>
            <a:custGeom>
              <a:avLst/>
              <a:gdLst>
                <a:gd name="connsiteX0" fmla="*/ 0 w 36542"/>
                <a:gd name="connsiteY0" fmla="*/ 0 h 38318"/>
                <a:gd name="connsiteX1" fmla="*/ 36543 w 36542"/>
                <a:gd name="connsiteY1" fmla="*/ 0 h 38318"/>
                <a:gd name="connsiteX2" fmla="*/ 36543 w 36542"/>
                <a:gd name="connsiteY2" fmla="*/ 38319 h 38318"/>
                <a:gd name="connsiteX3" fmla="*/ 0 w 36542"/>
                <a:gd name="connsiteY3" fmla="*/ 38319 h 38318"/>
              </a:gdLst>
              <a:ahLst/>
              <a:cxnLst>
                <a:cxn ang="0">
                  <a:pos x="connsiteX0" y="connsiteY0"/>
                </a:cxn>
                <a:cxn ang="0">
                  <a:pos x="connsiteX1" y="connsiteY1"/>
                </a:cxn>
                <a:cxn ang="0">
                  <a:pos x="connsiteX2" y="connsiteY2"/>
                </a:cxn>
                <a:cxn ang="0">
                  <a:pos x="connsiteX3" y="connsiteY3"/>
                </a:cxn>
              </a:cxnLst>
              <a:rect l="l" t="t" r="r" b="b"/>
              <a:pathLst>
                <a:path w="36542" h="38318">
                  <a:moveTo>
                    <a:pt x="0" y="0"/>
                  </a:moveTo>
                  <a:lnTo>
                    <a:pt x="36543" y="0"/>
                  </a:lnTo>
                  <a:lnTo>
                    <a:pt x="36543" y="38319"/>
                  </a:lnTo>
                  <a:lnTo>
                    <a:pt x="0" y="38319"/>
                  </a:lnTo>
                  <a:close/>
                </a:path>
              </a:pathLst>
            </a:custGeom>
            <a:solidFill>
              <a:schemeClr val="bg1"/>
            </a:solidFill>
            <a:ln w="95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385746-B446-67C3-4F5E-1ADCD255D1DF}"/>
                </a:ext>
              </a:extLst>
            </p:cNvPr>
            <p:cNvSpPr/>
            <p:nvPr/>
          </p:nvSpPr>
          <p:spPr>
            <a:xfrm rot="19424769">
              <a:off x="7469006" y="3468908"/>
              <a:ext cx="36539" cy="38313"/>
            </a:xfrm>
            <a:custGeom>
              <a:avLst/>
              <a:gdLst>
                <a:gd name="connsiteX0" fmla="*/ 0 w 36539"/>
                <a:gd name="connsiteY0" fmla="*/ 0 h 38313"/>
                <a:gd name="connsiteX1" fmla="*/ 36540 w 36539"/>
                <a:gd name="connsiteY1" fmla="*/ 0 h 38313"/>
                <a:gd name="connsiteX2" fmla="*/ 36540 w 36539"/>
                <a:gd name="connsiteY2" fmla="*/ 38313 h 38313"/>
                <a:gd name="connsiteX3" fmla="*/ 0 w 36539"/>
                <a:gd name="connsiteY3" fmla="*/ 38313 h 38313"/>
              </a:gdLst>
              <a:ahLst/>
              <a:cxnLst>
                <a:cxn ang="0">
                  <a:pos x="connsiteX0" y="connsiteY0"/>
                </a:cxn>
                <a:cxn ang="0">
                  <a:pos x="connsiteX1" y="connsiteY1"/>
                </a:cxn>
                <a:cxn ang="0">
                  <a:pos x="connsiteX2" y="connsiteY2"/>
                </a:cxn>
                <a:cxn ang="0">
                  <a:pos x="connsiteX3" y="connsiteY3"/>
                </a:cxn>
              </a:cxnLst>
              <a:rect l="l" t="t" r="r" b="b"/>
              <a:pathLst>
                <a:path w="36539" h="38313">
                  <a:moveTo>
                    <a:pt x="0" y="0"/>
                  </a:moveTo>
                  <a:lnTo>
                    <a:pt x="36540" y="0"/>
                  </a:lnTo>
                  <a:lnTo>
                    <a:pt x="36540" y="38313"/>
                  </a:lnTo>
                  <a:lnTo>
                    <a:pt x="0" y="38313"/>
                  </a:lnTo>
                  <a:close/>
                </a:path>
              </a:pathLst>
            </a:custGeom>
            <a:solidFill>
              <a:schemeClr val="bg1"/>
            </a:solidFill>
            <a:ln w="952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8342F32-8D8D-F4F8-C431-E56402FC560B}"/>
                </a:ext>
              </a:extLst>
            </p:cNvPr>
            <p:cNvSpPr/>
            <p:nvPr/>
          </p:nvSpPr>
          <p:spPr>
            <a:xfrm rot="18375585">
              <a:off x="7585984" y="3707754"/>
              <a:ext cx="38318" cy="36542"/>
            </a:xfrm>
            <a:custGeom>
              <a:avLst/>
              <a:gdLst>
                <a:gd name="connsiteX0" fmla="*/ 0 w 38318"/>
                <a:gd name="connsiteY0" fmla="*/ 0 h 36542"/>
                <a:gd name="connsiteX1" fmla="*/ 38319 w 38318"/>
                <a:gd name="connsiteY1" fmla="*/ 0 h 36542"/>
                <a:gd name="connsiteX2" fmla="*/ 38319 w 38318"/>
                <a:gd name="connsiteY2" fmla="*/ 36542 h 36542"/>
                <a:gd name="connsiteX3" fmla="*/ 0 w 38318"/>
                <a:gd name="connsiteY3" fmla="*/ 36542 h 36542"/>
              </a:gdLst>
              <a:ahLst/>
              <a:cxnLst>
                <a:cxn ang="0">
                  <a:pos x="connsiteX0" y="connsiteY0"/>
                </a:cxn>
                <a:cxn ang="0">
                  <a:pos x="connsiteX1" y="connsiteY1"/>
                </a:cxn>
                <a:cxn ang="0">
                  <a:pos x="connsiteX2" y="connsiteY2"/>
                </a:cxn>
                <a:cxn ang="0">
                  <a:pos x="connsiteX3" y="connsiteY3"/>
                </a:cxn>
              </a:cxnLst>
              <a:rect l="l" t="t" r="r" b="b"/>
              <a:pathLst>
                <a:path w="38318" h="36542">
                  <a:moveTo>
                    <a:pt x="0" y="0"/>
                  </a:moveTo>
                  <a:lnTo>
                    <a:pt x="38319" y="0"/>
                  </a:lnTo>
                  <a:lnTo>
                    <a:pt x="38319" y="36542"/>
                  </a:lnTo>
                  <a:lnTo>
                    <a:pt x="0" y="36542"/>
                  </a:lnTo>
                  <a:close/>
                </a:path>
              </a:pathLst>
            </a:custGeom>
            <a:solidFill>
              <a:schemeClr val="bg1"/>
            </a:solidFill>
            <a:ln w="952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ECF37DF-80B9-EEE6-82EA-033F321589A2}"/>
                </a:ext>
              </a:extLst>
            </p:cNvPr>
            <p:cNvSpPr/>
            <p:nvPr/>
          </p:nvSpPr>
          <p:spPr>
            <a:xfrm rot="18375231">
              <a:off x="7468119" y="3621315"/>
              <a:ext cx="38313" cy="36539"/>
            </a:xfrm>
            <a:custGeom>
              <a:avLst/>
              <a:gdLst>
                <a:gd name="connsiteX0" fmla="*/ 0 w 38313"/>
                <a:gd name="connsiteY0" fmla="*/ 0 h 36539"/>
                <a:gd name="connsiteX1" fmla="*/ 38313 w 38313"/>
                <a:gd name="connsiteY1" fmla="*/ 0 h 36539"/>
                <a:gd name="connsiteX2" fmla="*/ 38313 w 38313"/>
                <a:gd name="connsiteY2" fmla="*/ 36540 h 36539"/>
                <a:gd name="connsiteX3" fmla="*/ 0 w 38313"/>
                <a:gd name="connsiteY3" fmla="*/ 36540 h 36539"/>
              </a:gdLst>
              <a:ahLst/>
              <a:cxnLst>
                <a:cxn ang="0">
                  <a:pos x="connsiteX0" y="connsiteY0"/>
                </a:cxn>
                <a:cxn ang="0">
                  <a:pos x="connsiteX1" y="connsiteY1"/>
                </a:cxn>
                <a:cxn ang="0">
                  <a:pos x="connsiteX2" y="connsiteY2"/>
                </a:cxn>
                <a:cxn ang="0">
                  <a:pos x="connsiteX3" y="connsiteY3"/>
                </a:cxn>
              </a:cxnLst>
              <a:rect l="l" t="t" r="r" b="b"/>
              <a:pathLst>
                <a:path w="38313" h="36539">
                  <a:moveTo>
                    <a:pt x="0" y="0"/>
                  </a:moveTo>
                  <a:lnTo>
                    <a:pt x="38313" y="0"/>
                  </a:lnTo>
                  <a:lnTo>
                    <a:pt x="38313" y="36540"/>
                  </a:lnTo>
                  <a:lnTo>
                    <a:pt x="0" y="36540"/>
                  </a:lnTo>
                  <a:close/>
                </a:path>
              </a:pathLst>
            </a:custGeom>
            <a:solidFill>
              <a:schemeClr val="bg1"/>
            </a:solidFill>
            <a:ln w="95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AD7EE76-F01F-8D60-B076-6D754CF254B2}"/>
                </a:ext>
              </a:extLst>
            </p:cNvPr>
            <p:cNvSpPr/>
            <p:nvPr/>
          </p:nvSpPr>
          <p:spPr>
            <a:xfrm rot="18375231">
              <a:off x="7527055" y="3664536"/>
              <a:ext cx="38313" cy="36539"/>
            </a:xfrm>
            <a:custGeom>
              <a:avLst/>
              <a:gdLst>
                <a:gd name="connsiteX0" fmla="*/ 0 w 38313"/>
                <a:gd name="connsiteY0" fmla="*/ 0 h 36539"/>
                <a:gd name="connsiteX1" fmla="*/ 38313 w 38313"/>
                <a:gd name="connsiteY1" fmla="*/ 0 h 36539"/>
                <a:gd name="connsiteX2" fmla="*/ 38313 w 38313"/>
                <a:gd name="connsiteY2" fmla="*/ 36540 h 36539"/>
                <a:gd name="connsiteX3" fmla="*/ 0 w 38313"/>
                <a:gd name="connsiteY3" fmla="*/ 36540 h 36539"/>
              </a:gdLst>
              <a:ahLst/>
              <a:cxnLst>
                <a:cxn ang="0">
                  <a:pos x="connsiteX0" y="connsiteY0"/>
                </a:cxn>
                <a:cxn ang="0">
                  <a:pos x="connsiteX1" y="connsiteY1"/>
                </a:cxn>
                <a:cxn ang="0">
                  <a:pos x="connsiteX2" y="connsiteY2"/>
                </a:cxn>
                <a:cxn ang="0">
                  <a:pos x="connsiteX3" y="connsiteY3"/>
                </a:cxn>
              </a:cxnLst>
              <a:rect l="l" t="t" r="r" b="b"/>
              <a:pathLst>
                <a:path w="38313" h="36539">
                  <a:moveTo>
                    <a:pt x="0" y="0"/>
                  </a:moveTo>
                  <a:lnTo>
                    <a:pt x="38313" y="0"/>
                  </a:lnTo>
                  <a:lnTo>
                    <a:pt x="38313" y="36540"/>
                  </a:lnTo>
                  <a:lnTo>
                    <a:pt x="0" y="36540"/>
                  </a:lnTo>
                  <a:close/>
                </a:path>
              </a:pathLst>
            </a:custGeom>
            <a:solidFill>
              <a:schemeClr val="bg1"/>
            </a:solidFill>
            <a:ln w="95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9798D44-053F-59A9-A868-FDFCFED86159}"/>
                </a:ext>
              </a:extLst>
            </p:cNvPr>
            <p:cNvSpPr/>
            <p:nvPr/>
          </p:nvSpPr>
          <p:spPr>
            <a:xfrm>
              <a:off x="7560963"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40C88B11-373F-CAF8-B9DC-BD0CE9610A1F}"/>
                </a:ext>
              </a:extLst>
            </p:cNvPr>
            <p:cNvSpPr/>
            <p:nvPr/>
          </p:nvSpPr>
          <p:spPr>
            <a:xfrm>
              <a:off x="7484843" y="3544667"/>
              <a:ext cx="38062" cy="38314"/>
            </a:xfrm>
            <a:custGeom>
              <a:avLst/>
              <a:gdLst>
                <a:gd name="connsiteX0" fmla="*/ 0 w 38062"/>
                <a:gd name="connsiteY0" fmla="*/ 0 h 38314"/>
                <a:gd name="connsiteX1" fmla="*/ 38062 w 38062"/>
                <a:gd name="connsiteY1" fmla="*/ 0 h 38314"/>
                <a:gd name="connsiteX2" fmla="*/ 38062 w 38062"/>
                <a:gd name="connsiteY2" fmla="*/ 38315 h 38314"/>
                <a:gd name="connsiteX3" fmla="*/ 0 w 38062"/>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62" h="38314">
                  <a:moveTo>
                    <a:pt x="0" y="0"/>
                  </a:moveTo>
                  <a:lnTo>
                    <a:pt x="38062" y="0"/>
                  </a:lnTo>
                  <a:lnTo>
                    <a:pt x="38062"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510CAB5-1634-0198-6D6A-7114C83E43AD}"/>
                </a:ext>
              </a:extLst>
            </p:cNvPr>
            <p:cNvSpPr/>
            <p:nvPr/>
          </p:nvSpPr>
          <p:spPr>
            <a:xfrm>
              <a:off x="7713204"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95DCD32B-074E-FA11-42C3-12F4D79A5F39}"/>
                </a:ext>
              </a:extLst>
            </p:cNvPr>
            <p:cNvSpPr/>
            <p:nvPr/>
          </p:nvSpPr>
          <p:spPr>
            <a:xfrm>
              <a:off x="7637084"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grpSp>
      <p:pic>
        <p:nvPicPr>
          <p:cNvPr id="67" name="Graphic 66" descr="Eye with solid fill">
            <a:extLst>
              <a:ext uri="{FF2B5EF4-FFF2-40B4-BE49-F238E27FC236}">
                <a16:creationId xmlns:a16="http://schemas.microsoft.com/office/drawing/2014/main" id="{C5724175-DDB6-0B96-C768-5173E9158A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46557" y="-45369"/>
            <a:ext cx="744524" cy="744524"/>
          </a:xfrm>
          <a:prstGeom prst="rect">
            <a:avLst/>
          </a:prstGeom>
        </p:spPr>
      </p:pic>
      <p:pic>
        <p:nvPicPr>
          <p:cNvPr id="71" name="Graphic 70" descr="Settings with solid fill">
            <a:extLst>
              <a:ext uri="{FF2B5EF4-FFF2-40B4-BE49-F238E27FC236}">
                <a16:creationId xmlns:a16="http://schemas.microsoft.com/office/drawing/2014/main" id="{E4494DA0-F741-94FF-67BA-5BD29B88600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382842" y="1642209"/>
            <a:ext cx="646478" cy="646478"/>
          </a:xfrm>
          <a:prstGeom prst="rect">
            <a:avLst/>
          </a:prstGeom>
        </p:spPr>
      </p:pic>
      <p:pic>
        <p:nvPicPr>
          <p:cNvPr id="73" name="Graphic 72" descr="Checklist with solid fill">
            <a:extLst>
              <a:ext uri="{FF2B5EF4-FFF2-40B4-BE49-F238E27FC236}">
                <a16:creationId xmlns:a16="http://schemas.microsoft.com/office/drawing/2014/main" id="{DA9DCAAA-DE00-E12C-8BA7-7C987DCF040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89465" y="57151"/>
            <a:ext cx="684799" cy="684799"/>
          </a:xfrm>
          <a:prstGeom prst="rect">
            <a:avLst/>
          </a:prstGeom>
        </p:spPr>
      </p:pic>
      <p:pic>
        <p:nvPicPr>
          <p:cNvPr id="77" name="Graphic 76" descr="Open hand with plant with solid fill">
            <a:extLst>
              <a:ext uri="{FF2B5EF4-FFF2-40B4-BE49-F238E27FC236}">
                <a16:creationId xmlns:a16="http://schemas.microsoft.com/office/drawing/2014/main" id="{90D7222A-7C87-17B6-55D5-DBEF508E2AE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7335707" y="1501439"/>
            <a:ext cx="842076" cy="842076"/>
          </a:xfrm>
          <a:prstGeom prst="rect">
            <a:avLst/>
          </a:prstGeom>
        </p:spPr>
      </p:pic>
      <p:sp>
        <p:nvSpPr>
          <p:cNvPr id="78" name="TextBox 77">
            <a:extLst>
              <a:ext uri="{FF2B5EF4-FFF2-40B4-BE49-F238E27FC236}">
                <a16:creationId xmlns:a16="http://schemas.microsoft.com/office/drawing/2014/main" id="{AE2015E9-7D31-0E8D-5522-DEA39F0B28A0}"/>
              </a:ext>
            </a:extLst>
          </p:cNvPr>
          <p:cNvSpPr txBox="1"/>
          <p:nvPr/>
        </p:nvSpPr>
        <p:spPr>
          <a:xfrm>
            <a:off x="251079" y="559068"/>
            <a:ext cx="3774662" cy="646331"/>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Define what the team will and will not focus on.</a:t>
            </a:r>
          </a:p>
          <a:p>
            <a:r>
              <a:rPr lang="en-US" sz="1200" dirty="0">
                <a:solidFill>
                  <a:schemeClr val="bg1"/>
                </a:solidFill>
                <a:latin typeface="Century Gothic" panose="020B0502020202020204" pitchFamily="34" charset="0"/>
              </a:rPr>
              <a:t>“Focusing on product development, excluding market analysis.”</a:t>
            </a:r>
          </a:p>
        </p:txBody>
      </p:sp>
      <p:sp>
        <p:nvSpPr>
          <p:cNvPr id="81" name="TextBox 80">
            <a:extLst>
              <a:ext uri="{FF2B5EF4-FFF2-40B4-BE49-F238E27FC236}">
                <a16:creationId xmlns:a16="http://schemas.microsoft.com/office/drawing/2014/main" id="{DEA55B73-460A-C2EC-863C-CAD00A8BCCAB}"/>
              </a:ext>
            </a:extLst>
          </p:cNvPr>
          <p:cNvSpPr txBox="1"/>
          <p:nvPr/>
        </p:nvSpPr>
        <p:spPr>
          <a:xfrm>
            <a:off x="243170" y="2094243"/>
            <a:ext cx="2877220" cy="646331"/>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Describe the team’s operational methods and practices.</a:t>
            </a:r>
          </a:p>
          <a:p>
            <a:r>
              <a:rPr lang="en-US" sz="1200" dirty="0">
                <a:solidFill>
                  <a:schemeClr val="bg1"/>
                </a:solidFill>
                <a:latin typeface="Century Gothic" panose="020B0502020202020204" pitchFamily="34" charset="0"/>
              </a:rPr>
              <a:t>"Agile sprints with bi-weekly reviews."</a:t>
            </a:r>
          </a:p>
        </p:txBody>
      </p:sp>
      <p:sp>
        <p:nvSpPr>
          <p:cNvPr id="83" name="TextBox 82">
            <a:extLst>
              <a:ext uri="{FF2B5EF4-FFF2-40B4-BE49-F238E27FC236}">
                <a16:creationId xmlns:a16="http://schemas.microsoft.com/office/drawing/2014/main" id="{8EF5BDE9-FB63-CBAC-3511-8A209F8E976C}"/>
              </a:ext>
            </a:extLst>
          </p:cNvPr>
          <p:cNvSpPr txBox="1"/>
          <p:nvPr/>
        </p:nvSpPr>
        <p:spPr>
          <a:xfrm>
            <a:off x="4244622" y="564218"/>
            <a:ext cx="3774662" cy="646331"/>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Explain the team's core purpose.</a:t>
            </a:r>
          </a:p>
          <a:p>
            <a:r>
              <a:rPr lang="en-US" sz="1200" dirty="0">
                <a:solidFill>
                  <a:schemeClr val="bg1"/>
                </a:solidFill>
                <a:latin typeface="Century Gothic" panose="020B0502020202020204" pitchFamily="34" charset="0"/>
              </a:rPr>
              <a:t>"To create a user-centric software solution that enhances client productivity."</a:t>
            </a:r>
          </a:p>
        </p:txBody>
      </p:sp>
      <p:sp>
        <p:nvSpPr>
          <p:cNvPr id="84" name="TextBox 83">
            <a:extLst>
              <a:ext uri="{FF2B5EF4-FFF2-40B4-BE49-F238E27FC236}">
                <a16:creationId xmlns:a16="http://schemas.microsoft.com/office/drawing/2014/main" id="{AA4B511D-7106-2051-9AFF-9AC80D984825}"/>
              </a:ext>
            </a:extLst>
          </p:cNvPr>
          <p:cNvSpPr txBox="1"/>
          <p:nvPr/>
        </p:nvSpPr>
        <p:spPr>
          <a:xfrm>
            <a:off x="4236713" y="2099393"/>
            <a:ext cx="3774662" cy="646331"/>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State the team’s principles and expected behavior.  "Respect, transparency, and proactive communication in all interactions."</a:t>
            </a:r>
          </a:p>
        </p:txBody>
      </p:sp>
      <p:sp>
        <p:nvSpPr>
          <p:cNvPr id="86" name="TextBox 85">
            <a:extLst>
              <a:ext uri="{FF2B5EF4-FFF2-40B4-BE49-F238E27FC236}">
                <a16:creationId xmlns:a16="http://schemas.microsoft.com/office/drawing/2014/main" id="{5205B940-A87E-B620-E82A-92C18B9D8BC1}"/>
              </a:ext>
            </a:extLst>
          </p:cNvPr>
          <p:cNvSpPr txBox="1"/>
          <p:nvPr/>
        </p:nvSpPr>
        <p:spPr>
          <a:xfrm>
            <a:off x="8261026" y="580183"/>
            <a:ext cx="3774662" cy="830997"/>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Specify the primary objective the team aims to achieve.  "Launch the new application by Q3, achieving a customer satisfaction score of at least 80%."</a:t>
            </a:r>
          </a:p>
        </p:txBody>
      </p:sp>
      <p:sp>
        <p:nvSpPr>
          <p:cNvPr id="87" name="TextBox 86">
            <a:extLst>
              <a:ext uri="{FF2B5EF4-FFF2-40B4-BE49-F238E27FC236}">
                <a16:creationId xmlns:a16="http://schemas.microsoft.com/office/drawing/2014/main" id="{3DE3B9AF-60A3-884A-898E-5B0C1232817D}"/>
              </a:ext>
            </a:extLst>
          </p:cNvPr>
          <p:cNvSpPr txBox="1"/>
          <p:nvPr/>
        </p:nvSpPr>
        <p:spPr>
          <a:xfrm>
            <a:off x="8261026" y="2115358"/>
            <a:ext cx="3774662" cy="646331"/>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Plan activities that build team spirit and camaraderie.  "Monthly team outings and weekly virtual game nights."</a:t>
            </a:r>
          </a:p>
        </p:txBody>
      </p:sp>
      <p:sp>
        <p:nvSpPr>
          <p:cNvPr id="89" name="TextBox 88">
            <a:extLst>
              <a:ext uri="{FF2B5EF4-FFF2-40B4-BE49-F238E27FC236}">
                <a16:creationId xmlns:a16="http://schemas.microsoft.com/office/drawing/2014/main" id="{2C592530-76C8-9BCB-9C5C-309D12435586}"/>
              </a:ext>
            </a:extLst>
          </p:cNvPr>
          <p:cNvSpPr txBox="1"/>
          <p:nvPr/>
        </p:nvSpPr>
        <p:spPr>
          <a:xfrm>
            <a:off x="8261026" y="3612893"/>
            <a:ext cx="3620652" cy="646331"/>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Highlight the positive attributes and strengths of the team.  "Creativity, technical expertise, and strong problem-solving skills."</a:t>
            </a:r>
          </a:p>
        </p:txBody>
      </p:sp>
      <p:sp>
        <p:nvSpPr>
          <p:cNvPr id="90" name="TextBox 89">
            <a:extLst>
              <a:ext uri="{FF2B5EF4-FFF2-40B4-BE49-F238E27FC236}">
                <a16:creationId xmlns:a16="http://schemas.microsoft.com/office/drawing/2014/main" id="{05B20278-E138-5B72-C921-40CC742B37BC}"/>
              </a:ext>
            </a:extLst>
          </p:cNvPr>
          <p:cNvSpPr txBox="1"/>
          <p:nvPr/>
        </p:nvSpPr>
        <p:spPr>
          <a:xfrm>
            <a:off x="8261026" y="5148068"/>
            <a:ext cx="3774662" cy="830997"/>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Identify potential weaknesses or areas for improvement within the team.  "Limited experience with cloud integration, requiring external training."</a:t>
            </a:r>
          </a:p>
        </p:txBody>
      </p:sp>
      <p:sp>
        <p:nvSpPr>
          <p:cNvPr id="91" name="TextBox 90">
            <a:extLst>
              <a:ext uri="{FF2B5EF4-FFF2-40B4-BE49-F238E27FC236}">
                <a16:creationId xmlns:a16="http://schemas.microsoft.com/office/drawing/2014/main" id="{2AAFC02B-68A1-6058-7ED9-890582336A46}"/>
              </a:ext>
            </a:extLst>
          </p:cNvPr>
          <p:cNvSpPr txBox="1"/>
          <p:nvPr/>
        </p:nvSpPr>
        <p:spPr>
          <a:xfrm>
            <a:off x="3900010" y="3218399"/>
            <a:ext cx="3641006" cy="461665"/>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Clarify each team member's duties and roles.</a:t>
            </a:r>
          </a:p>
          <a:p>
            <a:r>
              <a:rPr lang="en-US" sz="1200" dirty="0">
                <a:solidFill>
                  <a:schemeClr val="bg1"/>
                </a:solidFill>
                <a:latin typeface="Century Gothic" panose="020B0502020202020204" pitchFamily="34" charset="0"/>
              </a:rPr>
              <a:t>"John leads design, Lisa oversees testing."</a:t>
            </a:r>
          </a:p>
        </p:txBody>
      </p:sp>
    </p:spTree>
    <p:extLst>
      <p:ext uri="{BB962C8B-B14F-4D97-AF65-F5344CB8AC3E}">
        <p14:creationId xmlns:p14="http://schemas.microsoft.com/office/powerpoint/2010/main" val="44597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23821</TotalTime>
  <Words>617</Words>
  <Application>Microsoft Macintosh PowerPoint</Application>
  <PresentationFormat>Widescreen</PresentationFormat>
  <Paragraphs>87</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419</cp:revision>
  <cp:lastPrinted>2024-02-20T23:48:17Z</cp:lastPrinted>
  <dcterms:created xsi:type="dcterms:W3CDTF">2021-07-07T23:54:57Z</dcterms:created>
  <dcterms:modified xsi:type="dcterms:W3CDTF">2024-07-31T19:54:37Z</dcterms:modified>
</cp:coreProperties>
</file>