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70"/>
    <a:srgbClr val="E2E23A"/>
    <a:srgbClr val="F8F7C9"/>
    <a:srgbClr val="F1EF97"/>
    <a:srgbClr val="CBD6B5"/>
    <a:srgbClr val="A1B579"/>
    <a:srgbClr val="ECF0E4"/>
    <a:srgbClr val="DAE1CB"/>
    <a:srgbClr val="EBD9B6"/>
    <a:srgbClr val="F6E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4464B-7903-44C2-85D8-D72B89B9F91C}" v="3" dt="2024-04-21T20:55:18.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0764464B-7903-44C2-85D8-D72B89B9F91C}"/>
    <pc:docChg chg="modSld">
      <pc:chgData name="Bess Dunlevy" userId="dd4b9a8537dbe9d0" providerId="LiveId" clId="{0764464B-7903-44C2-85D8-D72B89B9F91C}" dt="2024-04-21T20:54:48.281" v="22" actId="20577"/>
      <pc:docMkLst>
        <pc:docMk/>
      </pc:docMkLst>
      <pc:sldChg chg="modSp mod">
        <pc:chgData name="Bess Dunlevy" userId="dd4b9a8537dbe9d0" providerId="LiveId" clId="{0764464B-7903-44C2-85D8-D72B89B9F91C}" dt="2024-04-21T20:54:16.363" v="0"/>
        <pc:sldMkLst>
          <pc:docMk/>
          <pc:sldMk cId="1387154715" sldId="360"/>
        </pc:sldMkLst>
        <pc:spChg chg="mod">
          <ac:chgData name="Bess Dunlevy" userId="dd4b9a8537dbe9d0" providerId="LiveId" clId="{0764464B-7903-44C2-85D8-D72B89B9F91C}" dt="2024-04-21T20:54:16.363" v="0"/>
          <ac:spMkLst>
            <pc:docMk/>
            <pc:sldMk cId="1387154715" sldId="360"/>
            <ac:spMk id="8" creationId="{6AD3C837-F103-DAC3-7308-CF97CA213E4A}"/>
          </ac:spMkLst>
        </pc:spChg>
      </pc:sldChg>
      <pc:sldChg chg="modSp mod">
        <pc:chgData name="Bess Dunlevy" userId="dd4b9a8537dbe9d0" providerId="LiveId" clId="{0764464B-7903-44C2-85D8-D72B89B9F91C}" dt="2024-04-21T20:54:48.281" v="22" actId="20577"/>
        <pc:sldMkLst>
          <pc:docMk/>
          <pc:sldMk cId="2802085455" sldId="363"/>
        </pc:sldMkLst>
        <pc:spChg chg="mod">
          <ac:chgData name="Bess Dunlevy" userId="dd4b9a8537dbe9d0" providerId="LiveId" clId="{0764464B-7903-44C2-85D8-D72B89B9F91C}" dt="2024-04-21T20:54:48.281" v="22" actId="20577"/>
          <ac:spMkLst>
            <pc:docMk/>
            <pc:sldMk cId="2802085455" sldId="363"/>
            <ac:spMk id="8" creationId="{58351E65-DC46-4197-EA37-F566E7EBD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smartsheet.com/try-it?trp=12095&amp;utm_source=template-powerpoint&amp;utm_medium=content&amp;utm_campaign=Blank+Corporate+Event+Proposal+Presentation-powerpoint-12095&amp;lpa=Blank+Corporate+Event+Proposal+Presentation+powerpoint+1209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7AF4779-64D5-58AF-F554-3E3A07281B2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Corporate Event Proposal Template</a:t>
            </a:r>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75ABEB09-8209-9EE1-E02E-C8D881348BEC}"/>
              </a:ext>
            </a:extLst>
          </p:cNvPr>
          <p:cNvSpPr/>
          <p:nvPr/>
        </p:nvSpPr>
        <p:spPr>
          <a:xfrm>
            <a:off x="0" y="2406031"/>
            <a:ext cx="12192000" cy="2255520"/>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52D5F1-171D-DD9F-AAC4-B41DC75DE343}"/>
              </a:ext>
            </a:extLst>
          </p:cNvPr>
          <p:cNvSpPr txBox="1"/>
          <p:nvPr/>
        </p:nvSpPr>
        <p:spPr>
          <a:xfrm>
            <a:off x="0" y="2849211"/>
            <a:ext cx="12192000" cy="784830"/>
          </a:xfrm>
          <a:prstGeom prst="rect">
            <a:avLst/>
          </a:prstGeom>
          <a:noFill/>
        </p:spPr>
        <p:txBody>
          <a:bodyPr wrap="square" rtlCol="0">
            <a:spAutoFit/>
          </a:bodyPr>
          <a:lstStyle/>
          <a:p>
            <a:pPr algn="ctr"/>
            <a:r>
              <a:rPr lang="en-US" sz="4500" dirty="0">
                <a:solidFill>
                  <a:schemeClr val="tx1">
                    <a:lumMod val="65000"/>
                    <a:lumOff val="35000"/>
                  </a:schemeClr>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0" y="4082635"/>
            <a:ext cx="12192000" cy="369332"/>
          </a:xfrm>
          <a:prstGeom prst="rect">
            <a:avLst/>
          </a:prstGeom>
          <a:noFill/>
        </p:spPr>
        <p:txBody>
          <a:bodyPr wrap="square" rtlCol="0">
            <a:spAutoFit/>
          </a:bodyPr>
          <a:lstStyle/>
          <a:p>
            <a:pPr algn="ctr"/>
            <a:r>
              <a:rPr lang="en-US" spc="400" dirty="0">
                <a:solidFill>
                  <a:schemeClr val="tx1">
                    <a:lumMod val="65000"/>
                    <a:lumOff val="35000"/>
                  </a:schemeClr>
                </a:solidFill>
                <a:latin typeface="Century Gothic" panose="020B0502020202020204" pitchFamily="34" charset="0"/>
              </a:rPr>
              <a:t>Event Date: MM/DD/YY</a:t>
            </a:r>
          </a:p>
        </p:txBody>
      </p:sp>
      <p:pic>
        <p:nvPicPr>
          <p:cNvPr id="3" name="Picture 2">
            <a:hlinkClick r:id="rId4"/>
            <a:extLst>
              <a:ext uri="{FF2B5EF4-FFF2-40B4-BE49-F238E27FC236}">
                <a16:creationId xmlns:a16="http://schemas.microsoft.com/office/drawing/2014/main" id="{BF11EB01-63B2-0F78-3BE4-96A95EAB0802}"/>
              </a:ext>
            </a:extLst>
          </p:cNvPr>
          <p:cNvPicPr>
            <a:picLocks noChangeAspect="1"/>
          </p:cNvPicPr>
          <p:nvPr/>
        </p:nvPicPr>
        <p:blipFill>
          <a:blip r:embed="rId5"/>
          <a:stretch>
            <a:fillRect/>
          </a:stretch>
        </p:blipFill>
        <p:spPr>
          <a:xfrm>
            <a:off x="8950697" y="342659"/>
            <a:ext cx="2724429" cy="503762"/>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6D308-5335-D71B-2DF4-ABA8984AF9B6}"/>
              </a:ext>
            </a:extLst>
          </p:cNvPr>
          <p:cNvSpPr/>
          <p:nvPr/>
        </p:nvSpPr>
        <p:spPr>
          <a:xfrm>
            <a:off x="313508" y="1235365"/>
            <a:ext cx="3509555" cy="551162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217" y="1158402"/>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61385" y="2434321"/>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34" y="5252079"/>
            <a:ext cx="1554868" cy="1494912"/>
          </a:xfrm>
          <a:prstGeom prst="rect">
            <a:avLst/>
          </a:prstGeom>
        </p:spPr>
      </p:pic>
      <p:sp>
        <p:nvSpPr>
          <p:cNvPr id="2" name="Rectangle 1">
            <a:extLst>
              <a:ext uri="{FF2B5EF4-FFF2-40B4-BE49-F238E27FC236}">
                <a16:creationId xmlns:a16="http://schemas.microsoft.com/office/drawing/2014/main" id="{6A81272B-156D-6664-3F43-97C96E23D210}"/>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wo circles, one solid and one filled with dots">
            <a:extLst>
              <a:ext uri="{FF2B5EF4-FFF2-40B4-BE49-F238E27FC236}">
                <a16:creationId xmlns:a16="http://schemas.microsoft.com/office/drawing/2014/main" id="{B83723BC-094F-9B03-BC28-06DA812713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308" y="10152"/>
            <a:ext cx="868593" cy="868593"/>
          </a:xfrm>
          <a:prstGeom prst="rect">
            <a:avLst/>
          </a:prstGeom>
        </p:spPr>
      </p:pic>
      <p:sp>
        <p:nvSpPr>
          <p:cNvPr id="7" name="TextBox 6">
            <a:extLst>
              <a:ext uri="{FF2B5EF4-FFF2-40B4-BE49-F238E27FC236}">
                <a16:creationId xmlns:a16="http://schemas.microsoft.com/office/drawing/2014/main" id="{CF6DF6D8-5728-404B-2255-7A3950F0E3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SUCCESS STORIES AND TESTIMONIALS</a:t>
            </a:r>
            <a:endParaRPr lang="en-US" sz="1600"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8351E65-DC46-4197-EA37-F566E7EBDFD6}"/>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Include testimonials and/or images from past event sponsors, attendees, or keynote speakers.</a:t>
            </a:r>
          </a:p>
        </p:txBody>
      </p:sp>
      <p:sp>
        <p:nvSpPr>
          <p:cNvPr id="12" name="Rectangle 11">
            <a:extLst>
              <a:ext uri="{FF2B5EF4-FFF2-40B4-BE49-F238E27FC236}">
                <a16:creationId xmlns:a16="http://schemas.microsoft.com/office/drawing/2014/main" id="{BC829A35-34A1-2612-4007-EFFF95F03CDF}"/>
              </a:ext>
            </a:extLst>
          </p:cNvPr>
          <p:cNvSpPr/>
          <p:nvPr/>
        </p:nvSpPr>
        <p:spPr>
          <a:xfrm>
            <a:off x="3926354" y="1895935"/>
            <a:ext cx="8074192" cy="1654980"/>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Businesswoman clapping">
            <a:extLst>
              <a:ext uri="{FF2B5EF4-FFF2-40B4-BE49-F238E27FC236}">
                <a16:creationId xmlns:a16="http://schemas.microsoft.com/office/drawing/2014/main" id="{224DAA50-C2FD-2E38-8170-DD5391B46CC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167530" y="1170410"/>
            <a:ext cx="1968539" cy="2380505"/>
          </a:xfrm>
          <a:prstGeom prst="rect">
            <a:avLst/>
          </a:prstGeom>
        </p:spPr>
      </p:pic>
      <p:pic>
        <p:nvPicPr>
          <p:cNvPr id="17" name="Graphic 16" descr="Open quotation mark with solid fill">
            <a:extLst>
              <a:ext uri="{FF2B5EF4-FFF2-40B4-BE49-F238E27FC236}">
                <a16:creationId xmlns:a16="http://schemas.microsoft.com/office/drawing/2014/main" id="{C521D124-99DB-7D58-EC15-D453C9BD0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424" y="1543122"/>
            <a:ext cx="1222103" cy="1222103"/>
          </a:xfrm>
          <a:prstGeom prst="rect">
            <a:avLst/>
          </a:prstGeom>
        </p:spPr>
      </p:pic>
      <p:sp>
        <p:nvSpPr>
          <p:cNvPr id="19" name="TextBox 18">
            <a:extLst>
              <a:ext uri="{FF2B5EF4-FFF2-40B4-BE49-F238E27FC236}">
                <a16:creationId xmlns:a16="http://schemas.microsoft.com/office/drawing/2014/main" id="{1E37937C-B9FA-08B3-5E0A-888EA0AF88BD}"/>
              </a:ext>
            </a:extLst>
          </p:cNvPr>
          <p:cNvSpPr txBox="1"/>
          <p:nvPr/>
        </p:nvSpPr>
        <p:spPr>
          <a:xfrm>
            <a:off x="7456989" y="2062379"/>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21" name="TextBox 20">
            <a:extLst>
              <a:ext uri="{FF2B5EF4-FFF2-40B4-BE49-F238E27FC236}">
                <a16:creationId xmlns:a16="http://schemas.microsoft.com/office/drawing/2014/main" id="{B9D53C34-4144-D0D2-75F5-A7F6402E0466}"/>
              </a:ext>
            </a:extLst>
          </p:cNvPr>
          <p:cNvSpPr txBox="1"/>
          <p:nvPr/>
        </p:nvSpPr>
        <p:spPr>
          <a:xfrm>
            <a:off x="9365511" y="2942152"/>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sp>
        <p:nvSpPr>
          <p:cNvPr id="22" name="Rectangle 21">
            <a:extLst>
              <a:ext uri="{FF2B5EF4-FFF2-40B4-BE49-F238E27FC236}">
                <a16:creationId xmlns:a16="http://schemas.microsoft.com/office/drawing/2014/main" id="{F0C3EB2D-0ECD-5DD9-3AB6-943852E21E44}"/>
              </a:ext>
            </a:extLst>
          </p:cNvPr>
          <p:cNvSpPr/>
          <p:nvPr/>
        </p:nvSpPr>
        <p:spPr>
          <a:xfrm>
            <a:off x="3926354" y="3878037"/>
            <a:ext cx="8074191" cy="2861071"/>
          </a:xfrm>
          <a:prstGeom prst="rect">
            <a:avLst/>
          </a:prstGeom>
          <a:solidFill>
            <a:srgbClr val="F8F7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Woman hands together">
            <a:extLst>
              <a:ext uri="{FF2B5EF4-FFF2-40B4-BE49-F238E27FC236}">
                <a16:creationId xmlns:a16="http://schemas.microsoft.com/office/drawing/2014/main" id="{4A0C9101-974E-E218-294D-B93428A80F5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078986" y="4302455"/>
            <a:ext cx="1777728" cy="2419204"/>
          </a:xfrm>
          <a:prstGeom prst="rect">
            <a:avLst/>
          </a:prstGeom>
        </p:spPr>
      </p:pic>
      <p:sp>
        <p:nvSpPr>
          <p:cNvPr id="26" name="TextBox 25">
            <a:extLst>
              <a:ext uri="{FF2B5EF4-FFF2-40B4-BE49-F238E27FC236}">
                <a16:creationId xmlns:a16="http://schemas.microsoft.com/office/drawing/2014/main" id="{AE7FA362-CE45-BF49-3014-55BA9D0B2B1A}"/>
              </a:ext>
            </a:extLst>
          </p:cNvPr>
          <p:cNvSpPr txBox="1"/>
          <p:nvPr/>
        </p:nvSpPr>
        <p:spPr>
          <a:xfrm>
            <a:off x="9327978" y="6085150"/>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27" name="Graphic 26" descr="Open quotation mark with solid fill">
            <a:extLst>
              <a:ext uri="{FF2B5EF4-FFF2-40B4-BE49-F238E27FC236}">
                <a16:creationId xmlns:a16="http://schemas.microsoft.com/office/drawing/2014/main" id="{DAE89ACB-6D24-ECFB-10F3-72A0E3474A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4416" y="3877683"/>
            <a:ext cx="1222103" cy="1222103"/>
          </a:xfrm>
          <a:prstGeom prst="rect">
            <a:avLst/>
          </a:prstGeom>
        </p:spPr>
      </p:pic>
      <p:sp>
        <p:nvSpPr>
          <p:cNvPr id="28" name="TextBox 27">
            <a:extLst>
              <a:ext uri="{FF2B5EF4-FFF2-40B4-BE49-F238E27FC236}">
                <a16:creationId xmlns:a16="http://schemas.microsoft.com/office/drawing/2014/main" id="{169669C7-9B6A-F81B-D6CF-1AD74F53A407}"/>
              </a:ext>
            </a:extLst>
          </p:cNvPr>
          <p:cNvSpPr txBox="1"/>
          <p:nvPr/>
        </p:nvSpPr>
        <p:spPr>
          <a:xfrm>
            <a:off x="4388647" y="5041833"/>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on how to engage with the proposal, including sponsorship inquiries or registration details.</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ECE9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Website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Phone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Email</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chemeClr val="tx1">
                      <a:lumMod val="65000"/>
                      <a:lumOff val="35000"/>
                    </a:schemeClr>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57FA56EE-A4CA-85D3-3F10-46758039D9E4}"/>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Two circles, one solid and one filled with dots">
            <a:extLst>
              <a:ext uri="{FF2B5EF4-FFF2-40B4-BE49-F238E27FC236}">
                <a16:creationId xmlns:a16="http://schemas.microsoft.com/office/drawing/2014/main" id="{678FAAD2-0A34-74CD-7F8C-2E08E2640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FD60DAAF-91AB-251C-9ACA-65A5F9E3D695}"/>
              </a:ext>
            </a:extLst>
          </p:cNvPr>
          <p:cNvSpPr txBox="1"/>
          <p:nvPr/>
        </p:nvSpPr>
        <p:spPr>
          <a:xfrm>
            <a:off x="93729" y="80436"/>
            <a:ext cx="11155481"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EGAGEMENT CALL-TO-ACTION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A7251BD-BE09-07A2-392C-B48C6F7B94FA}"/>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685801" y="1317477"/>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CORPORATE 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61597" y="125607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673510" y="251780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61597" y="244086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685801" y="370898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DETAILED AGENDA</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61597" y="362579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712167" y="4759981"/>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SELECTION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61597" y="465903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735950" y="582287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BREAKDOWN</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61597" y="573403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5169310" y="133392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4465234" y="126722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5169310" y="232750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PACKAGE OPTIONS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4362450" y="232750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5169310" y="349039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SUCCESS STORIES AND TESTIMONIALS </a:t>
            </a:r>
          </a:p>
        </p:txBody>
      </p:sp>
      <p:sp>
        <p:nvSpPr>
          <p:cNvPr id="27" name="TextBox 26">
            <a:extLst>
              <a:ext uri="{FF2B5EF4-FFF2-40B4-BE49-F238E27FC236}">
                <a16:creationId xmlns:a16="http://schemas.microsoft.com/office/drawing/2014/main" id="{66E8E115-29D9-4C57-FD9F-4E9A950162A1}"/>
              </a:ext>
            </a:extLst>
          </p:cNvPr>
          <p:cNvSpPr txBox="1"/>
          <p:nvPr/>
        </p:nvSpPr>
        <p:spPr>
          <a:xfrm>
            <a:off x="4477091" y="348324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5166489" y="4577845"/>
            <a:ext cx="420393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ENGAGEMENT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4474270" y="457068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28" name="Graphic 27" descr="Two circles, one solid and one filled with dots">
            <a:extLst>
              <a:ext uri="{FF2B5EF4-FFF2-40B4-BE49-F238E27FC236}">
                <a16:creationId xmlns:a16="http://schemas.microsoft.com/office/drawing/2014/main" id="{7CAFFF9C-29BD-263A-E0FF-E780B3E314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1441" y="10151"/>
            <a:ext cx="2863461" cy="2863461"/>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F8F7C9"/>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942C75-33CC-C508-3B49-638FC02C48F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concise description of the corporate event, its significance, and the target attendee profile.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CORPORATE EVENT OVERVIEW</a:t>
            </a:r>
            <a:endParaRPr lang="en-US" sz="1600" dirty="0">
              <a:solidFill>
                <a:schemeClr val="tx1">
                  <a:lumMod val="65000"/>
                  <a:lumOff val="35000"/>
                </a:schemeClr>
              </a:solidFill>
              <a:latin typeface="Century Gothic" panose="020B0502020202020204" pitchFamily="34" charset="0"/>
            </a:endParaRPr>
          </a:p>
        </p:txBody>
      </p:sp>
      <p:pic>
        <p:nvPicPr>
          <p:cNvPr id="5" name="Graphic 4" descr="Two circles, one solid and one filled with dots">
            <a:extLst>
              <a:ext uri="{FF2B5EF4-FFF2-40B4-BE49-F238E27FC236}">
                <a16:creationId xmlns:a16="http://schemas.microsoft.com/office/drawing/2014/main" id="{FF505BA7-AAC3-E624-89A1-B39931A0A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973185662"/>
              </p:ext>
            </p:extLst>
          </p:nvPr>
        </p:nvGraphicFramePr>
        <p:xfrm>
          <a:off x="298268" y="1105987"/>
          <a:ext cx="11649892" cy="5529944"/>
        </p:xfrm>
        <a:graphic>
          <a:graphicData uri="http://schemas.openxmlformats.org/drawingml/2006/table">
            <a:tbl>
              <a:tblPr firstRow="1" bandRow="1">
                <a:tableStyleId>{5C22544A-7EE6-4342-B048-85BDC9FD1C3A}</a:tableStyleId>
              </a:tblPr>
              <a:tblGrid>
                <a:gridCol w="3350903">
                  <a:extLst>
                    <a:ext uri="{9D8B030D-6E8A-4147-A177-3AD203B41FA5}">
                      <a16:colId xmlns:a16="http://schemas.microsoft.com/office/drawing/2014/main" val="301294402"/>
                    </a:ext>
                  </a:extLst>
                </a:gridCol>
                <a:gridCol w="8298989">
                  <a:extLst>
                    <a:ext uri="{9D8B030D-6E8A-4147-A177-3AD203B41FA5}">
                      <a16:colId xmlns:a16="http://schemas.microsoft.com/office/drawing/2014/main" val="393996563"/>
                    </a:ext>
                  </a:extLst>
                </a:gridCol>
              </a:tblGrid>
              <a:tr h="1382486">
                <a:tc>
                  <a:txBody>
                    <a:bodyPr/>
                    <a:lstStyle/>
                    <a:p>
                      <a:pPr algn="ctr"/>
                      <a:r>
                        <a:rPr lang="en-US" sz="1800" b="0" dirty="0">
                          <a:solidFill>
                            <a:schemeClr val="tx1">
                              <a:lumMod val="65000"/>
                              <a:lumOff val="35000"/>
                            </a:schemeClr>
                          </a:solidFill>
                          <a:latin typeface="Century Gothic" panose="020B0502020202020204" pitchFamily="34" charset="0"/>
                        </a:rPr>
                        <a:t>GOAL 1</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Specific objectives the event aims to achieve, such as networking opportunities, product launches, or team building.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2</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2505878380"/>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3</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3234413496"/>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4</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861490572"/>
                  </a:ext>
                </a:extLst>
              </a:tr>
            </a:tbl>
          </a:graphicData>
        </a:graphic>
      </p:graphicFrame>
      <p:sp>
        <p:nvSpPr>
          <p:cNvPr id="4" name="Rectangle 3">
            <a:extLst>
              <a:ext uri="{FF2B5EF4-FFF2-40B4-BE49-F238E27FC236}">
                <a16:creationId xmlns:a16="http://schemas.microsoft.com/office/drawing/2014/main" id="{442D4702-970E-685F-B8BF-E759BBA93A9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096C96-93DC-57A5-B8C9-B82C9985CCD9}"/>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64351AA7-547B-7F24-003B-EA576FA7EF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EE304-C1DB-8EC5-5CEF-CB45B3BFB2AC}"/>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03D4A6-A0CD-7389-A392-55B15D6B1B7C}"/>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DETAILED AGENDA</a:t>
            </a:r>
            <a:endParaRPr lang="en-US" sz="1600" dirty="0">
              <a:solidFill>
                <a:schemeClr val="tx1">
                  <a:lumMod val="65000"/>
                  <a:lumOff val="35000"/>
                </a:schemeClr>
              </a:solidFill>
              <a:latin typeface="Century Gothic" panose="020B0502020202020204" pitchFamily="34" charset="0"/>
            </a:endParaRPr>
          </a:p>
        </p:txBody>
      </p:sp>
      <p:pic>
        <p:nvPicPr>
          <p:cNvPr id="7" name="Graphic 6" descr="Two circles, one solid and one filled with dots">
            <a:extLst>
              <a:ext uri="{FF2B5EF4-FFF2-40B4-BE49-F238E27FC236}">
                <a16:creationId xmlns:a16="http://schemas.microsoft.com/office/drawing/2014/main" id="{EDE08FE2-63D7-3A18-1724-257970867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151122174"/>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Early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Late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Mid-day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Late 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Evening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Session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Session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Breakout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0" name="Rectangle 29">
            <a:extLst>
              <a:ext uri="{FF2B5EF4-FFF2-40B4-BE49-F238E27FC236}">
                <a16:creationId xmlns:a16="http://schemas.microsoft.com/office/drawing/2014/main" id="{BDEA3BD0-0DC9-595D-12BC-477909151F40}"/>
              </a:ext>
            </a:extLst>
          </p:cNvPr>
          <p:cNvSpPr/>
          <p:nvPr/>
        </p:nvSpPr>
        <p:spPr>
          <a:xfrm>
            <a:off x="6496594" y="4871679"/>
            <a:ext cx="3158737"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217716" y="3105834"/>
            <a:ext cx="65140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on the selected venue, including amenities, room capacities, and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696687" y="6500565"/>
            <a:ext cx="6514010" cy="276999"/>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7" name="Rectangle 6">
            <a:extLst>
              <a:ext uri="{FF2B5EF4-FFF2-40B4-BE49-F238E27FC236}">
                <a16:creationId xmlns:a16="http://schemas.microsoft.com/office/drawing/2014/main" id="{8A6DF9AB-50E0-F4D7-3BD2-41EB91F467F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E57CB6-5F62-C580-DCFB-A61F89C3DA0E}"/>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pic>
        <p:nvPicPr>
          <p:cNvPr id="9" name="Graphic 8" descr="Two circles, one solid and one filled with dots">
            <a:extLst>
              <a:ext uri="{FF2B5EF4-FFF2-40B4-BE49-F238E27FC236}">
                <a16:creationId xmlns:a16="http://schemas.microsoft.com/office/drawing/2014/main" id="{BD7E53B8-21D6-5DFC-54F3-8E0A391D23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2" name="Picture 11" descr="Modern swivel chairs at hotel lounge, indoor">
            <a:extLst>
              <a:ext uri="{FF2B5EF4-FFF2-40B4-BE49-F238E27FC236}">
                <a16:creationId xmlns:a16="http://schemas.microsoft.com/office/drawing/2014/main" id="{8C34C4E3-3008-2BF7-5E0D-2054BA2D9303}"/>
              </a:ext>
            </a:extLst>
          </p:cNvPr>
          <p:cNvPicPr>
            <a:picLocks noChangeAspect="1"/>
          </p:cNvPicPr>
          <p:nvPr/>
        </p:nvPicPr>
        <p:blipFill>
          <a:blip r:embed="rId4"/>
          <a:stretch>
            <a:fillRect/>
          </a:stretch>
        </p:blipFill>
        <p:spPr>
          <a:xfrm>
            <a:off x="7332617" y="878745"/>
            <a:ext cx="4742906" cy="3161937"/>
          </a:xfrm>
          <a:prstGeom prst="rect">
            <a:avLst/>
          </a:prstGeom>
        </p:spPr>
      </p:pic>
      <p:pic>
        <p:nvPicPr>
          <p:cNvPr id="15" name="Picture 14" descr="Receptionist at a hotel">
            <a:extLst>
              <a:ext uri="{FF2B5EF4-FFF2-40B4-BE49-F238E27FC236}">
                <a16:creationId xmlns:a16="http://schemas.microsoft.com/office/drawing/2014/main" id="{595EE475-38C4-E73A-483A-3809D12A673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32617" y="4121118"/>
            <a:ext cx="4742906" cy="2656446"/>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20837" y="878745"/>
            <a:ext cx="6185417" cy="5764410"/>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6762206" y="5996824"/>
            <a:ext cx="4855028"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2" name="Rectangle 1">
            <a:extLst>
              <a:ext uri="{FF2B5EF4-FFF2-40B4-BE49-F238E27FC236}">
                <a16:creationId xmlns:a16="http://schemas.microsoft.com/office/drawing/2014/main" id="{DE18BCED-A869-0C02-5E17-DF2527DF548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5D0603-CD8E-D27C-7F0E-0FE33690EE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BREAKDOWN</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91E5C6B1-0CFA-5CBB-FADD-E84F2A8909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93729" y="3105834"/>
            <a:ext cx="4015852"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the promotional plan targeting corporate attendees.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4014952" y="6501709"/>
            <a:ext cx="8069651"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sp>
        <p:nvSpPr>
          <p:cNvPr id="6" name="Rectangle 5">
            <a:extLst>
              <a:ext uri="{FF2B5EF4-FFF2-40B4-BE49-F238E27FC236}">
                <a16:creationId xmlns:a16="http://schemas.microsoft.com/office/drawing/2014/main" id="{28D81300-40BF-4C2C-6A6E-365272257C4D}"/>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D06AB2-0877-B0DF-9339-75A56A51598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STRATEGY</a:t>
            </a:r>
            <a:endParaRPr lang="en-US" sz="1600" dirty="0">
              <a:solidFill>
                <a:schemeClr val="tx1">
                  <a:lumMod val="65000"/>
                  <a:lumOff val="35000"/>
                </a:schemeClr>
              </a:solidFill>
              <a:latin typeface="Century Gothic" panose="020B0502020202020204" pitchFamily="34" charset="0"/>
            </a:endParaRPr>
          </a:p>
        </p:txBody>
      </p:sp>
      <p:pic>
        <p:nvPicPr>
          <p:cNvPr id="8" name="Graphic 7" descr="Two circles, one solid and one filled with dots">
            <a:extLst>
              <a:ext uri="{FF2B5EF4-FFF2-40B4-BE49-F238E27FC236}">
                <a16:creationId xmlns:a16="http://schemas.microsoft.com/office/drawing/2014/main" id="{058033AF-7C1B-9DFC-A3B3-398F524E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0" name="Picture 9" descr="Woman in business attire">
            <a:extLst>
              <a:ext uri="{FF2B5EF4-FFF2-40B4-BE49-F238E27FC236}">
                <a16:creationId xmlns:a16="http://schemas.microsoft.com/office/drawing/2014/main" id="{A6E770ED-357D-D0E7-1D53-F20FFA58CC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78" y="948236"/>
            <a:ext cx="6469538" cy="4315195"/>
          </a:xfrm>
          <a:prstGeom prst="rect">
            <a:avLst/>
          </a:prstGeom>
        </p:spPr>
      </p:pic>
      <p:pic>
        <p:nvPicPr>
          <p:cNvPr id="12" name="Picture 11" descr="Smiling man and woman in meeting room">
            <a:extLst>
              <a:ext uri="{FF2B5EF4-FFF2-40B4-BE49-F238E27FC236}">
                <a16:creationId xmlns:a16="http://schemas.microsoft.com/office/drawing/2014/main" id="{C59D4C1F-6B0B-F8BD-0DCA-84FEA90C761F}"/>
              </a:ext>
            </a:extLst>
          </p:cNvPr>
          <p:cNvPicPr>
            <a:picLocks noChangeAspect="1"/>
          </p:cNvPicPr>
          <p:nvPr/>
        </p:nvPicPr>
        <p:blipFill>
          <a:blip r:embed="rId5"/>
          <a:stretch>
            <a:fillRect/>
          </a:stretch>
        </p:blipFill>
        <p:spPr>
          <a:xfrm>
            <a:off x="7176147" y="2951587"/>
            <a:ext cx="4908456" cy="3275033"/>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3449838783"/>
              </p:ext>
            </p:extLst>
          </p:nvPr>
        </p:nvGraphicFramePr>
        <p:xfrm>
          <a:off x="313510" y="1393371"/>
          <a:ext cx="11687036" cy="5242560"/>
        </p:xfrm>
        <a:graphic>
          <a:graphicData uri="http://schemas.openxmlformats.org/drawingml/2006/table">
            <a:tbl>
              <a:tblPr firstRow="1" bandRow="1">
                <a:tableStyleId>{5C22544A-7EE6-4342-B048-85BDC9FD1C3A}</a:tableStyleId>
              </a:tblPr>
              <a:tblGrid>
                <a:gridCol w="3361588">
                  <a:extLst>
                    <a:ext uri="{9D8B030D-6E8A-4147-A177-3AD203B41FA5}">
                      <a16:colId xmlns:a16="http://schemas.microsoft.com/office/drawing/2014/main" val="301294402"/>
                    </a:ext>
                  </a:extLst>
                </a:gridCol>
                <a:gridCol w="8325448">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extLst>
                  <a:ext uri="{0D108BD9-81ED-4DB2-BD59-A6C34878D82A}">
                    <a16:rowId xmlns:a16="http://schemas.microsoft.com/office/drawing/2014/main" val="861490572"/>
                  </a:ext>
                </a:extLst>
              </a:tr>
            </a:tbl>
          </a:graphicData>
        </a:graphic>
      </p:graphicFrame>
      <p:sp>
        <p:nvSpPr>
          <p:cNvPr id="2" name="Rectangle 1">
            <a:extLst>
              <a:ext uri="{FF2B5EF4-FFF2-40B4-BE49-F238E27FC236}">
                <a16:creationId xmlns:a16="http://schemas.microsoft.com/office/drawing/2014/main" id="{3E6B4992-007F-333A-6F5A-6548038D640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wo circles, one solid and one filled with dots">
            <a:extLst>
              <a:ext uri="{FF2B5EF4-FFF2-40B4-BE49-F238E27FC236}">
                <a16:creationId xmlns:a16="http://schemas.microsoft.com/office/drawing/2014/main" id="{CE098E3F-2A0D-72B4-70B6-F0711507B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6" name="TextBox 5">
            <a:extLst>
              <a:ext uri="{FF2B5EF4-FFF2-40B4-BE49-F238E27FC236}">
                <a16:creationId xmlns:a16="http://schemas.microsoft.com/office/drawing/2014/main" id="{684F2BDF-CD9B-2AF9-A78A-6574B4245DCF}"/>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PACKAGE OPTIONS</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444</TotalTime>
  <Words>591</Words>
  <Application>Microsoft Macintosh PowerPoint</Application>
  <PresentationFormat>Widescreen</PresentationFormat>
  <Paragraphs>115</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29</cp:revision>
  <dcterms:created xsi:type="dcterms:W3CDTF">2022-05-22T18:55:25Z</dcterms:created>
  <dcterms:modified xsi:type="dcterms:W3CDTF">2024-07-14T06:54:38Z</dcterms:modified>
</cp:coreProperties>
</file>