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25A"/>
    <a:srgbClr val="08808C"/>
    <a:srgbClr val="C05313"/>
    <a:srgbClr val="DA7F1B"/>
    <a:srgbClr val="6C8A8A"/>
    <a:srgbClr val="E4F4F6"/>
    <a:srgbClr val="84A6A6"/>
    <a:srgbClr val="CFE0E2"/>
    <a:srgbClr val="A9D3D1"/>
    <a:srgbClr val="8FB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96058"/>
  </p:normalViewPr>
  <p:slideViewPr>
    <p:cSldViewPr snapToGrid="0" snapToObjects="1">
      <p:cViewPr varScale="1">
        <p:scale>
          <a:sx n="128" d="100"/>
          <a:sy n="128" d="100"/>
        </p:scale>
        <p:origin x="36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8996&amp;utm_source=template-powerpoint&amp;utm_medium=content&amp;utm_campaign=Balanced+Scorecard+Gantt-powerpoint-8996&amp;lpa=Balanced+Scorecard+Gantt+powerpoint+8996"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Balanced Scorecard Gantt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3" y="1675440"/>
            <a:ext cx="4110922" cy="4108112"/>
          </a:xfrm>
          <a:prstGeom prst="rect">
            <a:avLst/>
          </a:prstGeom>
          <a:noFill/>
        </p:spPr>
        <p:txBody>
          <a:bodyPr wrap="square" rtlCol="0">
            <a:spAutoFit/>
          </a:bodyPr>
          <a:lstStyle/>
          <a:p>
            <a:pPr algn="l" rtl="0">
              <a:lnSpc>
                <a:spcPct val="150000"/>
              </a:lnSpc>
              <a:spcBef>
                <a:spcPts val="0"/>
              </a:spcBef>
              <a:spcAft>
                <a:spcPts val="0"/>
              </a:spcAft>
            </a:pPr>
            <a:r>
              <a:rPr lang="en-US" sz="1600" i="0" u="none" strike="noStrike" dirty="0">
                <a:solidFill>
                  <a:srgbClr val="000000"/>
                </a:solidFill>
                <a:effectLst/>
                <a:latin typeface="Century Gothic" panose="020B0502020202020204" pitchFamily="34" charset="0"/>
              </a:rPr>
              <a:t>Organizations and project teams can use this template to merge the strategic oversight of a balanced scorecard with the time-tracking features of a Gantt chart. This template is ideal for visually representing progress on strategic objectives over a multiyear period, illustrating how goals unfold over time from financial, customer, business process, and learning and growth perspectives.</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4717936" y="1670356"/>
            <a:ext cx="7154088" cy="4039079"/>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1609655179"/>
              </p:ext>
            </p:extLst>
          </p:nvPr>
        </p:nvGraphicFramePr>
        <p:xfrm>
          <a:off x="820324" y="1168400"/>
          <a:ext cx="11168479" cy="5462761"/>
        </p:xfrm>
        <a:graphic>
          <a:graphicData uri="http://schemas.openxmlformats.org/drawingml/2006/table">
            <a:tbl>
              <a:tblPr firstRow="1" bandRow="1">
                <a:tableStyleId>{5940675A-B579-460E-94D1-54222C63F5DA}</a:tableStyleId>
              </a:tblPr>
              <a:tblGrid>
                <a:gridCol w="1207535">
                  <a:extLst>
                    <a:ext uri="{9D8B030D-6E8A-4147-A177-3AD203B41FA5}">
                      <a16:colId xmlns:a16="http://schemas.microsoft.com/office/drawing/2014/main" val="3743801594"/>
                    </a:ext>
                  </a:extLst>
                </a:gridCol>
                <a:gridCol w="1207535">
                  <a:extLst>
                    <a:ext uri="{9D8B030D-6E8A-4147-A177-3AD203B41FA5}">
                      <a16:colId xmlns:a16="http://schemas.microsoft.com/office/drawing/2014/main" val="1757429599"/>
                    </a:ext>
                  </a:extLst>
                </a:gridCol>
                <a:gridCol w="1207535">
                  <a:extLst>
                    <a:ext uri="{9D8B030D-6E8A-4147-A177-3AD203B41FA5}">
                      <a16:colId xmlns:a16="http://schemas.microsoft.com/office/drawing/2014/main" val="3586892182"/>
                    </a:ext>
                  </a:extLst>
                </a:gridCol>
                <a:gridCol w="1207535">
                  <a:extLst>
                    <a:ext uri="{9D8B030D-6E8A-4147-A177-3AD203B41FA5}">
                      <a16:colId xmlns:a16="http://schemas.microsoft.com/office/drawing/2014/main" val="2956234538"/>
                    </a:ext>
                  </a:extLst>
                </a:gridCol>
                <a:gridCol w="1207535">
                  <a:extLst>
                    <a:ext uri="{9D8B030D-6E8A-4147-A177-3AD203B41FA5}">
                      <a16:colId xmlns:a16="http://schemas.microsoft.com/office/drawing/2014/main" val="1964900931"/>
                    </a:ext>
                  </a:extLst>
                </a:gridCol>
                <a:gridCol w="1710268">
                  <a:extLst>
                    <a:ext uri="{9D8B030D-6E8A-4147-A177-3AD203B41FA5}">
                      <a16:colId xmlns:a16="http://schemas.microsoft.com/office/drawing/2014/main" val="4190651750"/>
                    </a:ext>
                  </a:extLst>
                </a:gridCol>
                <a:gridCol w="1710268">
                  <a:extLst>
                    <a:ext uri="{9D8B030D-6E8A-4147-A177-3AD203B41FA5}">
                      <a16:colId xmlns:a16="http://schemas.microsoft.com/office/drawing/2014/main" val="2419315493"/>
                    </a:ext>
                  </a:extLst>
                </a:gridCol>
                <a:gridCol w="1710268">
                  <a:extLst>
                    <a:ext uri="{9D8B030D-6E8A-4147-A177-3AD203B41FA5}">
                      <a16:colId xmlns:a16="http://schemas.microsoft.com/office/drawing/2014/main" val="1287570184"/>
                    </a:ext>
                  </a:extLst>
                </a:gridCol>
              </a:tblGrid>
              <a:tr h="400691">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sz="1400" dirty="0">
                          <a:solidFill>
                            <a:srgbClr val="E4F4F6"/>
                          </a:solidFill>
                          <a:latin typeface="Century Gothic" panose="020B0502020202020204" pitchFamily="34" charset="0"/>
                        </a:rPr>
                        <a:t>KPIs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r>
                        <a:rPr lang="en-US" sz="1400" dirty="0">
                          <a:solidFill>
                            <a:srgbClr val="E4F4F6"/>
                          </a:solidFill>
                          <a:latin typeface="Century Gothic" panose="020B0502020202020204" pitchFamily="34" charset="0"/>
                        </a:rPr>
                        <a:t>Targets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r>
                        <a:rPr lang="en-US" sz="1400" dirty="0">
                          <a:solidFill>
                            <a:srgbClr val="E4F4F6"/>
                          </a:solidFill>
                          <a:latin typeface="Century Gothic" panose="020B0502020202020204" pitchFamily="34" charset="0"/>
                        </a:rPr>
                        <a:t>Projects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Financial KPI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Target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Project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Internal Processes </a:t>
                      </a:r>
                    </a:p>
                    <a:p>
                      <a:r>
                        <a:rPr lang="en-US" sz="1100" dirty="0">
                          <a:solidFill>
                            <a:schemeClr val="tx1"/>
                          </a:solidFill>
                          <a:latin typeface="Century Gothic" panose="020B0502020202020204" pitchFamily="34" charset="0"/>
                        </a:rPr>
                        <a:t>KPI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Target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Project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Customer KPI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Target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Project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Learning &amp; Growth </a:t>
                      </a:r>
                    </a:p>
                    <a:p>
                      <a:r>
                        <a:rPr lang="en-US" sz="1100" dirty="0">
                          <a:solidFill>
                            <a:schemeClr val="tx1"/>
                          </a:solidFill>
                          <a:latin typeface="Century Gothic" panose="020B0502020202020204" pitchFamily="34" charset="0"/>
                        </a:rPr>
                        <a:t>KPI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Target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r>
                        <a:rPr lang="en-US" sz="1100" dirty="0">
                          <a:solidFill>
                            <a:schemeClr val="tx1"/>
                          </a:solidFill>
                          <a:latin typeface="Century Gothic" panose="020B0502020202020204" pitchFamily="34" charset="0"/>
                        </a:rPr>
                        <a:t>Project 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56" name="Rounded Rectangle 55">
            <a:extLst>
              <a:ext uri="{FF2B5EF4-FFF2-40B4-BE49-F238E27FC236}">
                <a16:creationId xmlns:a16="http://schemas.microsoft.com/office/drawing/2014/main" id="{DDE422E1-62CF-8FF4-FD5E-B57289BE9253}"/>
              </a:ext>
            </a:extLst>
          </p:cNvPr>
          <p:cNvSpPr/>
          <p:nvPr/>
        </p:nvSpPr>
        <p:spPr>
          <a:xfrm>
            <a:off x="911320" y="1642573"/>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Financial Objective One</a:t>
            </a:r>
          </a:p>
        </p:txBody>
      </p:sp>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961356"/>
            <a:ext cx="1223719"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FINANCIAL</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233900"/>
            <a:ext cx="1223719"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INTERNAL PROCESSES</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778987"/>
            <a:ext cx="1223719"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LEARNING </a:t>
            </a:r>
            <a:br>
              <a:rPr lang="en-US" sz="1200" dirty="0">
                <a:latin typeface="Century Gothic" panose="020B0502020202020204" pitchFamily="34" charset="0"/>
              </a:rPr>
            </a:br>
            <a:r>
              <a:rPr lang="en-US" sz="1200" dirty="0">
                <a:latin typeface="Century Gothic" panose="020B0502020202020204" pitchFamily="34" charset="0"/>
              </a:rPr>
              <a:t>&amp; GROWTH</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506444"/>
            <a:ext cx="1223719"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CUSTOMER</a:t>
            </a:r>
          </a:p>
        </p:txBody>
      </p:sp>
      <p:sp>
        <p:nvSpPr>
          <p:cNvPr id="10" name="TextBox 9">
            <a:extLst>
              <a:ext uri="{FF2B5EF4-FFF2-40B4-BE49-F238E27FC236}">
                <a16:creationId xmlns:a16="http://schemas.microsoft.com/office/drawing/2014/main" id="{4E1054FB-6D5D-4FD1-5AA6-206C24B7DBF7}"/>
              </a:ext>
            </a:extLst>
          </p:cNvPr>
          <p:cNvSpPr txBox="1"/>
          <p:nvPr/>
        </p:nvSpPr>
        <p:spPr>
          <a:xfrm>
            <a:off x="735439" y="445299"/>
            <a:ext cx="5489516" cy="353943"/>
          </a:xfrm>
          <a:prstGeom prst="rect">
            <a:avLst/>
          </a:prstGeom>
          <a:noFill/>
        </p:spPr>
        <p:txBody>
          <a:bodyPr wrap="square" rtlCol="0">
            <a:spAutoFit/>
          </a:bodyPr>
          <a:lstStyle/>
          <a:p>
            <a:pPr>
              <a:spcAft>
                <a:spcPts val="600"/>
              </a:spcAft>
              <a:buSzPct val="130000"/>
            </a:pPr>
            <a:r>
              <a:rPr lang="en-US" sz="1700" dirty="0">
                <a:solidFill>
                  <a:srgbClr val="04525A"/>
                </a:solidFill>
                <a:latin typeface="Century Gothic" panose="020B0502020202020204" pitchFamily="34" charset="0"/>
              </a:rPr>
              <a:t>Mission Statement Text</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9" y="83189"/>
            <a:ext cx="3431442" cy="461665"/>
          </a:xfrm>
          <a:prstGeom prst="rect">
            <a:avLst/>
          </a:prstGeom>
          <a:noFill/>
        </p:spPr>
        <p:txBody>
          <a:bodyPr wrap="square" rtlCol="0">
            <a:spAutoFit/>
          </a:bodyPr>
          <a:lstStyle/>
          <a:p>
            <a:r>
              <a:rPr lang="en-US" sz="2400" spc="300" dirty="0">
                <a:solidFill>
                  <a:srgbClr val="04525A"/>
                </a:solidFill>
                <a:latin typeface="Courier" pitchFamily="2" charset="0"/>
              </a:rPr>
              <a:t>MISSION</a:t>
            </a:r>
          </a:p>
        </p:txBody>
      </p:sp>
      <p:sp>
        <p:nvSpPr>
          <p:cNvPr id="12" name="TextBox 11">
            <a:extLst>
              <a:ext uri="{FF2B5EF4-FFF2-40B4-BE49-F238E27FC236}">
                <a16:creationId xmlns:a16="http://schemas.microsoft.com/office/drawing/2014/main" id="{7A694200-E901-7053-93F5-B132E492AE0A}"/>
              </a:ext>
            </a:extLst>
          </p:cNvPr>
          <p:cNvSpPr txBox="1"/>
          <p:nvPr/>
        </p:nvSpPr>
        <p:spPr>
          <a:xfrm>
            <a:off x="6702484" y="445299"/>
            <a:ext cx="5489516" cy="353943"/>
          </a:xfrm>
          <a:prstGeom prst="rect">
            <a:avLst/>
          </a:prstGeom>
          <a:noFill/>
        </p:spPr>
        <p:txBody>
          <a:bodyPr wrap="square" rtlCol="0">
            <a:spAutoFit/>
          </a:bodyPr>
          <a:lstStyle/>
          <a:p>
            <a:pPr>
              <a:spcAft>
                <a:spcPts val="600"/>
              </a:spcAft>
              <a:buSzPct val="130000"/>
            </a:pPr>
            <a:r>
              <a:rPr lang="en-US" sz="1700" dirty="0">
                <a:solidFill>
                  <a:schemeClr val="bg1"/>
                </a:solidFill>
                <a:latin typeface="Century Gothic" panose="020B0502020202020204" pitchFamily="34" charset="0"/>
              </a:rPr>
              <a:t>Vision Statement Text</a:t>
            </a:r>
          </a:p>
        </p:txBody>
      </p:sp>
      <p:sp>
        <p:nvSpPr>
          <p:cNvPr id="14" name="TextBox 13">
            <a:extLst>
              <a:ext uri="{FF2B5EF4-FFF2-40B4-BE49-F238E27FC236}">
                <a16:creationId xmlns:a16="http://schemas.microsoft.com/office/drawing/2014/main" id="{48AFD619-AB49-8C4D-A766-2E425805AE03}"/>
              </a:ext>
            </a:extLst>
          </p:cNvPr>
          <p:cNvSpPr txBox="1"/>
          <p:nvPr/>
        </p:nvSpPr>
        <p:spPr>
          <a:xfrm>
            <a:off x="6702484" y="83189"/>
            <a:ext cx="3431442" cy="461665"/>
          </a:xfrm>
          <a:prstGeom prst="rect">
            <a:avLst/>
          </a:prstGeom>
          <a:noFill/>
        </p:spPr>
        <p:txBody>
          <a:bodyPr wrap="square" rtlCol="0">
            <a:spAutoFit/>
          </a:bodyPr>
          <a:lstStyle/>
          <a:p>
            <a:r>
              <a:rPr lang="en-US" sz="2400" spc="300" dirty="0">
                <a:solidFill>
                  <a:schemeClr val="bg1"/>
                </a:solidFill>
                <a:latin typeface="Courier" pitchFamily="2" charset="0"/>
              </a:rPr>
              <a:t>VISION</a:t>
            </a:r>
          </a:p>
        </p:txBody>
      </p:sp>
      <p:sp>
        <p:nvSpPr>
          <p:cNvPr id="16" name="Rounded Rectangle 15">
            <a:extLst>
              <a:ext uri="{FF2B5EF4-FFF2-40B4-BE49-F238E27FC236}">
                <a16:creationId xmlns:a16="http://schemas.microsoft.com/office/drawing/2014/main" id="{FEBF81D8-8DFD-FEA8-66E3-F647E05E8955}"/>
              </a:ext>
            </a:extLst>
          </p:cNvPr>
          <p:cNvSpPr/>
          <p:nvPr/>
        </p:nvSpPr>
        <p:spPr>
          <a:xfrm>
            <a:off x="1441304" y="2057070"/>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Financial Objective Two</a:t>
            </a:r>
          </a:p>
        </p:txBody>
      </p:sp>
      <p:sp>
        <p:nvSpPr>
          <p:cNvPr id="17" name="Rounded Rectangle 16">
            <a:extLst>
              <a:ext uri="{FF2B5EF4-FFF2-40B4-BE49-F238E27FC236}">
                <a16:creationId xmlns:a16="http://schemas.microsoft.com/office/drawing/2014/main" id="{5E716600-8D02-3FA6-F6FD-44864AF66D1F}"/>
              </a:ext>
            </a:extLst>
          </p:cNvPr>
          <p:cNvSpPr/>
          <p:nvPr/>
        </p:nvSpPr>
        <p:spPr>
          <a:xfrm>
            <a:off x="2168135" y="2471567"/>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Financial Objective Three</a:t>
            </a:r>
          </a:p>
        </p:txBody>
      </p:sp>
      <p:sp>
        <p:nvSpPr>
          <p:cNvPr id="18" name="Rounded Rectangle 17">
            <a:extLst>
              <a:ext uri="{FF2B5EF4-FFF2-40B4-BE49-F238E27FC236}">
                <a16:creationId xmlns:a16="http://schemas.microsoft.com/office/drawing/2014/main" id="{12F3BB43-1E11-5FCE-ABF1-0EB2A07291E2}"/>
              </a:ext>
            </a:extLst>
          </p:cNvPr>
          <p:cNvSpPr/>
          <p:nvPr/>
        </p:nvSpPr>
        <p:spPr>
          <a:xfrm>
            <a:off x="2168134" y="2894949"/>
            <a:ext cx="3397881"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Internal Processes Objective One</a:t>
            </a:r>
          </a:p>
        </p:txBody>
      </p:sp>
      <p:sp>
        <p:nvSpPr>
          <p:cNvPr id="19" name="Rounded Rectangle 18">
            <a:extLst>
              <a:ext uri="{FF2B5EF4-FFF2-40B4-BE49-F238E27FC236}">
                <a16:creationId xmlns:a16="http://schemas.microsoft.com/office/drawing/2014/main" id="{96CC866B-33E6-DE13-5ABD-458E4628A094}"/>
              </a:ext>
            </a:extLst>
          </p:cNvPr>
          <p:cNvSpPr/>
          <p:nvPr/>
        </p:nvSpPr>
        <p:spPr>
          <a:xfrm>
            <a:off x="3352800" y="3309446"/>
            <a:ext cx="27432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Internal Processes Objective Two</a:t>
            </a:r>
          </a:p>
        </p:txBody>
      </p:sp>
      <p:sp>
        <p:nvSpPr>
          <p:cNvPr id="20" name="Rounded Rectangle 19">
            <a:extLst>
              <a:ext uri="{FF2B5EF4-FFF2-40B4-BE49-F238E27FC236}">
                <a16:creationId xmlns:a16="http://schemas.microsoft.com/office/drawing/2014/main" id="{59DC41C3-A8BE-E2FE-901F-46640B305DE4}"/>
              </a:ext>
            </a:extLst>
          </p:cNvPr>
          <p:cNvSpPr/>
          <p:nvPr/>
        </p:nvSpPr>
        <p:spPr>
          <a:xfrm>
            <a:off x="3352799" y="3723943"/>
            <a:ext cx="3470031"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Internal Processes Objective Three</a:t>
            </a:r>
          </a:p>
        </p:txBody>
      </p:sp>
      <p:sp>
        <p:nvSpPr>
          <p:cNvPr id="21" name="Rounded Rectangle 20">
            <a:extLst>
              <a:ext uri="{FF2B5EF4-FFF2-40B4-BE49-F238E27FC236}">
                <a16:creationId xmlns:a16="http://schemas.microsoft.com/office/drawing/2014/main" id="{8D4F2122-DB0A-992B-98CE-18F29BDDD995}"/>
              </a:ext>
            </a:extLst>
          </p:cNvPr>
          <p:cNvSpPr/>
          <p:nvPr/>
        </p:nvSpPr>
        <p:spPr>
          <a:xfrm>
            <a:off x="911319" y="4163083"/>
            <a:ext cx="2089789"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Customer Objective One</a:t>
            </a:r>
          </a:p>
        </p:txBody>
      </p:sp>
      <p:sp>
        <p:nvSpPr>
          <p:cNvPr id="22" name="Rounded Rectangle 21">
            <a:extLst>
              <a:ext uri="{FF2B5EF4-FFF2-40B4-BE49-F238E27FC236}">
                <a16:creationId xmlns:a16="http://schemas.microsoft.com/office/drawing/2014/main" id="{9FF07124-3676-F650-8B83-C9F6566E19F5}"/>
              </a:ext>
            </a:extLst>
          </p:cNvPr>
          <p:cNvSpPr/>
          <p:nvPr/>
        </p:nvSpPr>
        <p:spPr>
          <a:xfrm>
            <a:off x="2459399" y="4577580"/>
            <a:ext cx="27432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Customer Objective Two</a:t>
            </a:r>
          </a:p>
        </p:txBody>
      </p:sp>
      <p:sp>
        <p:nvSpPr>
          <p:cNvPr id="23" name="Rounded Rectangle 22">
            <a:extLst>
              <a:ext uri="{FF2B5EF4-FFF2-40B4-BE49-F238E27FC236}">
                <a16:creationId xmlns:a16="http://schemas.microsoft.com/office/drawing/2014/main" id="{B6A7AECC-6D06-BA16-4311-32966AC30872}"/>
              </a:ext>
            </a:extLst>
          </p:cNvPr>
          <p:cNvSpPr/>
          <p:nvPr/>
        </p:nvSpPr>
        <p:spPr>
          <a:xfrm>
            <a:off x="3352798" y="4992077"/>
            <a:ext cx="3470031"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Customer Objective Three</a:t>
            </a:r>
          </a:p>
        </p:txBody>
      </p:sp>
      <p:sp>
        <p:nvSpPr>
          <p:cNvPr id="24" name="Rounded Rectangle 23">
            <a:extLst>
              <a:ext uri="{FF2B5EF4-FFF2-40B4-BE49-F238E27FC236}">
                <a16:creationId xmlns:a16="http://schemas.microsoft.com/office/drawing/2014/main" id="{3CF21630-BD1E-5A06-CF97-A5A45FD61131}"/>
              </a:ext>
            </a:extLst>
          </p:cNvPr>
          <p:cNvSpPr/>
          <p:nvPr/>
        </p:nvSpPr>
        <p:spPr>
          <a:xfrm>
            <a:off x="911319" y="5431217"/>
            <a:ext cx="3470031"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Learning &amp; Growth Objective One</a:t>
            </a:r>
          </a:p>
        </p:txBody>
      </p:sp>
      <p:sp>
        <p:nvSpPr>
          <p:cNvPr id="25" name="Rounded Rectangle 24">
            <a:extLst>
              <a:ext uri="{FF2B5EF4-FFF2-40B4-BE49-F238E27FC236}">
                <a16:creationId xmlns:a16="http://schemas.microsoft.com/office/drawing/2014/main" id="{4AB481D8-923F-6E6B-D963-DACF07222B28}"/>
              </a:ext>
            </a:extLst>
          </p:cNvPr>
          <p:cNvSpPr/>
          <p:nvPr/>
        </p:nvSpPr>
        <p:spPr>
          <a:xfrm>
            <a:off x="1441303" y="5845714"/>
            <a:ext cx="5381526"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Learning &amp; Growth Objective Two</a:t>
            </a:r>
          </a:p>
        </p:txBody>
      </p:sp>
      <p:sp>
        <p:nvSpPr>
          <p:cNvPr id="26" name="Rounded Rectangle 25">
            <a:extLst>
              <a:ext uri="{FF2B5EF4-FFF2-40B4-BE49-F238E27FC236}">
                <a16:creationId xmlns:a16="http://schemas.microsoft.com/office/drawing/2014/main" id="{CD3BDB1E-CA9B-6D27-4D4A-14BBC7B9BB58}"/>
              </a:ext>
            </a:extLst>
          </p:cNvPr>
          <p:cNvSpPr/>
          <p:nvPr/>
        </p:nvSpPr>
        <p:spPr>
          <a:xfrm>
            <a:off x="2168134" y="6260211"/>
            <a:ext cx="2825897"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entury Gothic" panose="020B0502020202020204" pitchFamily="34" charset="0"/>
              </a:rPr>
              <a:t>Learning &amp; Growth Objective Three</a:t>
            </a:r>
          </a:p>
        </p:txBody>
      </p:sp>
      <p:pic>
        <p:nvPicPr>
          <p:cNvPr id="28" name="Graphic 27" descr="Marker with solid fill">
            <a:extLst>
              <a:ext uri="{FF2B5EF4-FFF2-40B4-BE49-F238E27FC236}">
                <a16:creationId xmlns:a16="http://schemas.microsoft.com/office/drawing/2014/main" id="{0ACD5CAE-FA4E-C094-58C1-59AE23D6A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9540" y="1540681"/>
            <a:ext cx="481342" cy="481342"/>
          </a:xfrm>
          <a:prstGeom prst="rect">
            <a:avLst/>
          </a:prstGeom>
          <a:effectLst>
            <a:glow rad="50800">
              <a:schemeClr val="bg1">
                <a:alpha val="92000"/>
              </a:schemeClr>
            </a:glow>
          </a:effectLst>
        </p:spPr>
      </p:pic>
      <p:pic>
        <p:nvPicPr>
          <p:cNvPr id="32" name="Graphic 31" descr="Flag with solid fill">
            <a:extLst>
              <a:ext uri="{FF2B5EF4-FFF2-40B4-BE49-F238E27FC236}">
                <a16:creationId xmlns:a16="http://schemas.microsoft.com/office/drawing/2014/main" id="{83519BA8-B20A-28AC-00F6-DDFB63A2DD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47871" y="3199350"/>
            <a:ext cx="457200" cy="457200"/>
          </a:xfrm>
          <a:prstGeom prst="rect">
            <a:avLst/>
          </a:prstGeom>
          <a:effectLst>
            <a:glow rad="50800">
              <a:schemeClr val="bg1">
                <a:alpha val="92000"/>
              </a:schemeClr>
            </a:glow>
          </a:effectLst>
        </p:spPr>
      </p:pic>
      <p:pic>
        <p:nvPicPr>
          <p:cNvPr id="36" name="Graphic 35" descr="Bookmark with solid fill">
            <a:extLst>
              <a:ext uri="{FF2B5EF4-FFF2-40B4-BE49-F238E27FC236}">
                <a16:creationId xmlns:a16="http://schemas.microsoft.com/office/drawing/2014/main" id="{5981FF62-8F67-672E-F2B6-8591CAD431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9425" y="4495527"/>
            <a:ext cx="467814" cy="467814"/>
          </a:xfrm>
          <a:prstGeom prst="rect">
            <a:avLst/>
          </a:prstGeom>
          <a:effectLst>
            <a:glow rad="50800">
              <a:schemeClr val="bg1">
                <a:alpha val="92000"/>
              </a:schemeClr>
            </a:glow>
          </a:effectLst>
        </p:spPr>
      </p:pic>
      <p:pic>
        <p:nvPicPr>
          <p:cNvPr id="38" name="Graphic 37" descr="Diamond Suit with solid fill">
            <a:extLst>
              <a:ext uri="{FF2B5EF4-FFF2-40B4-BE49-F238E27FC236}">
                <a16:creationId xmlns:a16="http://schemas.microsoft.com/office/drawing/2014/main" id="{6665AE72-97A1-4A6E-F50E-E76C0D4007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44841" y="2368135"/>
            <a:ext cx="459722" cy="459722"/>
          </a:xfrm>
          <a:prstGeom prst="rect">
            <a:avLst/>
          </a:prstGeom>
          <a:effectLst>
            <a:glow rad="50800">
              <a:schemeClr val="bg1">
                <a:alpha val="92000"/>
              </a:schemeClr>
            </a:glow>
          </a:effectLst>
        </p:spPr>
      </p:pic>
      <p:pic>
        <p:nvPicPr>
          <p:cNvPr id="40" name="Graphic 39" descr="Diamond with solid fill">
            <a:extLst>
              <a:ext uri="{FF2B5EF4-FFF2-40B4-BE49-F238E27FC236}">
                <a16:creationId xmlns:a16="http://schemas.microsoft.com/office/drawing/2014/main" id="{DD630F6A-9E2A-091C-2345-7CE33EC8F9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1077" y="5536128"/>
            <a:ext cx="447151" cy="447151"/>
          </a:xfrm>
          <a:prstGeom prst="rect">
            <a:avLst/>
          </a:prstGeom>
          <a:effectLst>
            <a:glow rad="50800">
              <a:schemeClr val="bg1">
                <a:alpha val="92000"/>
              </a:schemeClr>
            </a:glow>
          </a:effectLst>
        </p:spPr>
      </p:pic>
      <p:pic>
        <p:nvPicPr>
          <p:cNvPr id="42" name="Graphic 41" descr="Hot air balloon with solid fill">
            <a:extLst>
              <a:ext uri="{FF2B5EF4-FFF2-40B4-BE49-F238E27FC236}">
                <a16:creationId xmlns:a16="http://schemas.microsoft.com/office/drawing/2014/main" id="{76C25AAF-060A-781B-A1C8-18BE03F78A6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25859" y="6158343"/>
            <a:ext cx="457200" cy="457200"/>
          </a:xfrm>
          <a:prstGeom prst="rect">
            <a:avLst/>
          </a:prstGeom>
          <a:effectLst>
            <a:glow rad="50800">
              <a:schemeClr val="bg1">
                <a:alpha val="92000"/>
              </a:schemeClr>
            </a:glow>
          </a:effectLst>
        </p:spPr>
      </p:pic>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2106673145"/>
              </p:ext>
            </p:extLst>
          </p:nvPr>
        </p:nvGraphicFramePr>
        <p:xfrm>
          <a:off x="820324" y="1013852"/>
          <a:ext cx="11168479" cy="5451047"/>
        </p:xfrm>
        <a:graphic>
          <a:graphicData uri="http://schemas.openxmlformats.org/drawingml/2006/table">
            <a:tbl>
              <a:tblPr firstRow="1" bandRow="1">
                <a:tableStyleId>{5940675A-B579-460E-94D1-54222C63F5DA}</a:tableStyleId>
              </a:tblPr>
              <a:tblGrid>
                <a:gridCol w="1207535">
                  <a:extLst>
                    <a:ext uri="{9D8B030D-6E8A-4147-A177-3AD203B41FA5}">
                      <a16:colId xmlns:a16="http://schemas.microsoft.com/office/drawing/2014/main" val="3743801594"/>
                    </a:ext>
                  </a:extLst>
                </a:gridCol>
                <a:gridCol w="1207535">
                  <a:extLst>
                    <a:ext uri="{9D8B030D-6E8A-4147-A177-3AD203B41FA5}">
                      <a16:colId xmlns:a16="http://schemas.microsoft.com/office/drawing/2014/main" val="1757429599"/>
                    </a:ext>
                  </a:extLst>
                </a:gridCol>
                <a:gridCol w="1207535">
                  <a:extLst>
                    <a:ext uri="{9D8B030D-6E8A-4147-A177-3AD203B41FA5}">
                      <a16:colId xmlns:a16="http://schemas.microsoft.com/office/drawing/2014/main" val="3586892182"/>
                    </a:ext>
                  </a:extLst>
                </a:gridCol>
                <a:gridCol w="1207535">
                  <a:extLst>
                    <a:ext uri="{9D8B030D-6E8A-4147-A177-3AD203B41FA5}">
                      <a16:colId xmlns:a16="http://schemas.microsoft.com/office/drawing/2014/main" val="2956234538"/>
                    </a:ext>
                  </a:extLst>
                </a:gridCol>
                <a:gridCol w="1207535">
                  <a:extLst>
                    <a:ext uri="{9D8B030D-6E8A-4147-A177-3AD203B41FA5}">
                      <a16:colId xmlns:a16="http://schemas.microsoft.com/office/drawing/2014/main" val="1964900931"/>
                    </a:ext>
                  </a:extLst>
                </a:gridCol>
                <a:gridCol w="1710268">
                  <a:extLst>
                    <a:ext uri="{9D8B030D-6E8A-4147-A177-3AD203B41FA5}">
                      <a16:colId xmlns:a16="http://schemas.microsoft.com/office/drawing/2014/main" val="4190651750"/>
                    </a:ext>
                  </a:extLst>
                </a:gridCol>
                <a:gridCol w="1710268">
                  <a:extLst>
                    <a:ext uri="{9D8B030D-6E8A-4147-A177-3AD203B41FA5}">
                      <a16:colId xmlns:a16="http://schemas.microsoft.com/office/drawing/2014/main" val="2419315493"/>
                    </a:ext>
                  </a:extLst>
                </a:gridCol>
                <a:gridCol w="1710268">
                  <a:extLst>
                    <a:ext uri="{9D8B030D-6E8A-4147-A177-3AD203B41FA5}">
                      <a16:colId xmlns:a16="http://schemas.microsoft.com/office/drawing/2014/main" val="1287570184"/>
                    </a:ext>
                  </a:extLst>
                </a:gridCol>
              </a:tblGrid>
              <a:tr h="400691">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r>
                        <a:rPr lang="en-US" sz="1400" dirty="0">
                          <a:solidFill>
                            <a:srgbClr val="E4F4F6"/>
                          </a:solidFill>
                          <a:latin typeface="Century Gothic" panose="020B0502020202020204" pitchFamily="34" charset="0"/>
                        </a:rPr>
                        <a:t>KPIs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r>
                        <a:rPr lang="en-US" sz="1400" dirty="0">
                          <a:solidFill>
                            <a:srgbClr val="E4F4F6"/>
                          </a:solidFill>
                          <a:latin typeface="Century Gothic" panose="020B0502020202020204" pitchFamily="34" charset="0"/>
                        </a:rPr>
                        <a:t>Targets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r>
                        <a:rPr lang="en-US" sz="1400" dirty="0">
                          <a:solidFill>
                            <a:srgbClr val="E4F4F6"/>
                          </a:solidFill>
                          <a:latin typeface="Century Gothic" panose="020B0502020202020204" pitchFamily="34" charset="0"/>
                        </a:rPr>
                        <a:t>Projects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56" name="Rounded Rectangle 55">
            <a:extLst>
              <a:ext uri="{FF2B5EF4-FFF2-40B4-BE49-F238E27FC236}">
                <a16:creationId xmlns:a16="http://schemas.microsoft.com/office/drawing/2014/main" id="{DDE422E1-62CF-8FF4-FD5E-B57289BE9253}"/>
              </a:ext>
            </a:extLst>
          </p:cNvPr>
          <p:cNvSpPr/>
          <p:nvPr/>
        </p:nvSpPr>
        <p:spPr>
          <a:xfrm>
            <a:off x="911319" y="1488025"/>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806808"/>
            <a:ext cx="1223719"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FINANCIAL</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079352"/>
            <a:ext cx="1223719"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INTERNAL PROCESSES</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624439"/>
            <a:ext cx="1223719"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LEARNING </a:t>
            </a:r>
            <a:br>
              <a:rPr lang="en-US" sz="1200" dirty="0">
                <a:latin typeface="Century Gothic" panose="020B0502020202020204" pitchFamily="34" charset="0"/>
              </a:rPr>
            </a:br>
            <a:r>
              <a:rPr lang="en-US" sz="1200" dirty="0">
                <a:latin typeface="Century Gothic" panose="020B0502020202020204" pitchFamily="34" charset="0"/>
              </a:rPr>
              <a:t>&amp; GROWTH</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351896"/>
            <a:ext cx="1223719"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Century Gothic" panose="020B0502020202020204" pitchFamily="34" charset="0"/>
              </a:rPr>
              <a:t>CUSTOMER</a:t>
            </a:r>
          </a:p>
        </p:txBody>
      </p:sp>
      <p:sp>
        <p:nvSpPr>
          <p:cNvPr id="10" name="TextBox 9">
            <a:extLst>
              <a:ext uri="{FF2B5EF4-FFF2-40B4-BE49-F238E27FC236}">
                <a16:creationId xmlns:a16="http://schemas.microsoft.com/office/drawing/2014/main" id="{4E1054FB-6D5D-4FD1-5AA6-206C24B7DBF7}"/>
              </a:ext>
            </a:extLst>
          </p:cNvPr>
          <p:cNvSpPr txBox="1"/>
          <p:nvPr/>
        </p:nvSpPr>
        <p:spPr>
          <a:xfrm>
            <a:off x="735439" y="445299"/>
            <a:ext cx="5489516" cy="353943"/>
          </a:xfrm>
          <a:prstGeom prst="rect">
            <a:avLst/>
          </a:prstGeom>
          <a:noFill/>
        </p:spPr>
        <p:txBody>
          <a:bodyPr wrap="square" rtlCol="0">
            <a:spAutoFit/>
          </a:bodyPr>
          <a:lstStyle/>
          <a:p>
            <a:pPr>
              <a:spcAft>
                <a:spcPts val="600"/>
              </a:spcAft>
              <a:buSzPct val="130000"/>
            </a:pPr>
            <a:r>
              <a:rPr lang="en-US" sz="1700" dirty="0">
                <a:solidFill>
                  <a:srgbClr val="04525A"/>
                </a:solidFill>
                <a:latin typeface="Century Gothic" panose="020B0502020202020204" pitchFamily="34" charset="0"/>
              </a:rPr>
              <a:t>Mission Statement Text</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9" y="83189"/>
            <a:ext cx="3431442" cy="461665"/>
          </a:xfrm>
          <a:prstGeom prst="rect">
            <a:avLst/>
          </a:prstGeom>
          <a:noFill/>
        </p:spPr>
        <p:txBody>
          <a:bodyPr wrap="square" rtlCol="0">
            <a:spAutoFit/>
          </a:bodyPr>
          <a:lstStyle/>
          <a:p>
            <a:r>
              <a:rPr lang="en-US" sz="2400" spc="300" dirty="0">
                <a:solidFill>
                  <a:srgbClr val="04525A"/>
                </a:solidFill>
                <a:latin typeface="Courier" pitchFamily="2" charset="0"/>
              </a:rPr>
              <a:t>MISSION</a:t>
            </a:r>
          </a:p>
        </p:txBody>
      </p:sp>
      <p:sp>
        <p:nvSpPr>
          <p:cNvPr id="12" name="TextBox 11">
            <a:extLst>
              <a:ext uri="{FF2B5EF4-FFF2-40B4-BE49-F238E27FC236}">
                <a16:creationId xmlns:a16="http://schemas.microsoft.com/office/drawing/2014/main" id="{7A694200-E901-7053-93F5-B132E492AE0A}"/>
              </a:ext>
            </a:extLst>
          </p:cNvPr>
          <p:cNvSpPr txBox="1"/>
          <p:nvPr/>
        </p:nvSpPr>
        <p:spPr>
          <a:xfrm>
            <a:off x="6702484" y="445299"/>
            <a:ext cx="5489516" cy="353943"/>
          </a:xfrm>
          <a:prstGeom prst="rect">
            <a:avLst/>
          </a:prstGeom>
          <a:noFill/>
        </p:spPr>
        <p:txBody>
          <a:bodyPr wrap="square" rtlCol="0">
            <a:spAutoFit/>
          </a:bodyPr>
          <a:lstStyle/>
          <a:p>
            <a:pPr>
              <a:spcAft>
                <a:spcPts val="600"/>
              </a:spcAft>
              <a:buSzPct val="130000"/>
            </a:pPr>
            <a:r>
              <a:rPr lang="en-US" sz="1700" dirty="0">
                <a:solidFill>
                  <a:schemeClr val="bg1"/>
                </a:solidFill>
                <a:latin typeface="Century Gothic" panose="020B0502020202020204" pitchFamily="34" charset="0"/>
              </a:rPr>
              <a:t>Vision Statement Text</a:t>
            </a:r>
          </a:p>
        </p:txBody>
      </p:sp>
      <p:sp>
        <p:nvSpPr>
          <p:cNvPr id="14" name="TextBox 13">
            <a:extLst>
              <a:ext uri="{FF2B5EF4-FFF2-40B4-BE49-F238E27FC236}">
                <a16:creationId xmlns:a16="http://schemas.microsoft.com/office/drawing/2014/main" id="{48AFD619-AB49-8C4D-A766-2E425805AE03}"/>
              </a:ext>
            </a:extLst>
          </p:cNvPr>
          <p:cNvSpPr txBox="1"/>
          <p:nvPr/>
        </p:nvSpPr>
        <p:spPr>
          <a:xfrm>
            <a:off x="6702484" y="83189"/>
            <a:ext cx="3431442" cy="461665"/>
          </a:xfrm>
          <a:prstGeom prst="rect">
            <a:avLst/>
          </a:prstGeom>
          <a:noFill/>
        </p:spPr>
        <p:txBody>
          <a:bodyPr wrap="square" rtlCol="0">
            <a:spAutoFit/>
          </a:bodyPr>
          <a:lstStyle/>
          <a:p>
            <a:r>
              <a:rPr lang="en-US" sz="2400" spc="300" dirty="0">
                <a:solidFill>
                  <a:schemeClr val="bg1"/>
                </a:solidFill>
                <a:latin typeface="Courier" pitchFamily="2" charset="0"/>
              </a:rPr>
              <a:t>VISION</a:t>
            </a:r>
          </a:p>
        </p:txBody>
      </p:sp>
      <p:sp>
        <p:nvSpPr>
          <p:cNvPr id="16" name="Rounded Rectangle 15">
            <a:extLst>
              <a:ext uri="{FF2B5EF4-FFF2-40B4-BE49-F238E27FC236}">
                <a16:creationId xmlns:a16="http://schemas.microsoft.com/office/drawing/2014/main" id="{FEBF81D8-8DFD-FEA8-66E3-F647E05E8955}"/>
              </a:ext>
            </a:extLst>
          </p:cNvPr>
          <p:cNvSpPr/>
          <p:nvPr/>
        </p:nvSpPr>
        <p:spPr>
          <a:xfrm>
            <a:off x="911319" y="1902522"/>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5E716600-8D02-3FA6-F6FD-44864AF66D1F}"/>
              </a:ext>
            </a:extLst>
          </p:cNvPr>
          <p:cNvSpPr/>
          <p:nvPr/>
        </p:nvSpPr>
        <p:spPr>
          <a:xfrm>
            <a:off x="911319" y="2317019"/>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12F3BB43-1E11-5FCE-ABF1-0EB2A07291E2}"/>
              </a:ext>
            </a:extLst>
          </p:cNvPr>
          <p:cNvSpPr/>
          <p:nvPr/>
        </p:nvSpPr>
        <p:spPr>
          <a:xfrm>
            <a:off x="911318" y="2740401"/>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96CC866B-33E6-DE13-5ABD-458E4628A094}"/>
              </a:ext>
            </a:extLst>
          </p:cNvPr>
          <p:cNvSpPr/>
          <p:nvPr/>
        </p:nvSpPr>
        <p:spPr>
          <a:xfrm>
            <a:off x="911319" y="3154898"/>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59DC41C3-A8BE-E2FE-901F-46640B305DE4}"/>
              </a:ext>
            </a:extLst>
          </p:cNvPr>
          <p:cNvSpPr/>
          <p:nvPr/>
        </p:nvSpPr>
        <p:spPr>
          <a:xfrm>
            <a:off x="911318" y="3569395"/>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8D4F2122-DB0A-992B-98CE-18F29BDDD995}"/>
              </a:ext>
            </a:extLst>
          </p:cNvPr>
          <p:cNvSpPr/>
          <p:nvPr/>
        </p:nvSpPr>
        <p:spPr>
          <a:xfrm>
            <a:off x="911318" y="4008535"/>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2" name="Rounded Rectangle 21">
            <a:extLst>
              <a:ext uri="{FF2B5EF4-FFF2-40B4-BE49-F238E27FC236}">
                <a16:creationId xmlns:a16="http://schemas.microsoft.com/office/drawing/2014/main" id="{9FF07124-3676-F650-8B83-C9F6566E19F5}"/>
              </a:ext>
            </a:extLst>
          </p:cNvPr>
          <p:cNvSpPr/>
          <p:nvPr/>
        </p:nvSpPr>
        <p:spPr>
          <a:xfrm>
            <a:off x="911319" y="4423032"/>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3" name="Rounded Rectangle 22">
            <a:extLst>
              <a:ext uri="{FF2B5EF4-FFF2-40B4-BE49-F238E27FC236}">
                <a16:creationId xmlns:a16="http://schemas.microsoft.com/office/drawing/2014/main" id="{B6A7AECC-6D06-BA16-4311-32966AC30872}"/>
              </a:ext>
            </a:extLst>
          </p:cNvPr>
          <p:cNvSpPr/>
          <p:nvPr/>
        </p:nvSpPr>
        <p:spPr>
          <a:xfrm>
            <a:off x="911318" y="4837529"/>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4" name="Rounded Rectangle 23">
            <a:extLst>
              <a:ext uri="{FF2B5EF4-FFF2-40B4-BE49-F238E27FC236}">
                <a16:creationId xmlns:a16="http://schemas.microsoft.com/office/drawing/2014/main" id="{3CF21630-BD1E-5A06-CF97-A5A45FD61131}"/>
              </a:ext>
            </a:extLst>
          </p:cNvPr>
          <p:cNvSpPr/>
          <p:nvPr/>
        </p:nvSpPr>
        <p:spPr>
          <a:xfrm>
            <a:off x="911318" y="5276669"/>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5" name="Rounded Rectangle 24">
            <a:extLst>
              <a:ext uri="{FF2B5EF4-FFF2-40B4-BE49-F238E27FC236}">
                <a16:creationId xmlns:a16="http://schemas.microsoft.com/office/drawing/2014/main" id="{4AB481D8-923F-6E6B-D963-DACF07222B28}"/>
              </a:ext>
            </a:extLst>
          </p:cNvPr>
          <p:cNvSpPr/>
          <p:nvPr/>
        </p:nvSpPr>
        <p:spPr>
          <a:xfrm>
            <a:off x="911319" y="5691166"/>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6" name="Rounded Rectangle 25">
            <a:extLst>
              <a:ext uri="{FF2B5EF4-FFF2-40B4-BE49-F238E27FC236}">
                <a16:creationId xmlns:a16="http://schemas.microsoft.com/office/drawing/2014/main" id="{CD3BDB1E-CA9B-6D27-4D4A-14BBC7B9BB58}"/>
              </a:ext>
            </a:extLst>
          </p:cNvPr>
          <p:cNvSpPr/>
          <p:nvPr/>
        </p:nvSpPr>
        <p:spPr>
          <a:xfrm>
            <a:off x="911318" y="6105663"/>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pic>
        <p:nvPicPr>
          <p:cNvPr id="28" name="Graphic 27" descr="Marker with solid fill">
            <a:extLst>
              <a:ext uri="{FF2B5EF4-FFF2-40B4-BE49-F238E27FC236}">
                <a16:creationId xmlns:a16="http://schemas.microsoft.com/office/drawing/2014/main" id="{C6BB30C3-D175-5986-BC77-9BA70DEC4E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5883" y="6509929"/>
            <a:ext cx="481342" cy="481342"/>
          </a:xfrm>
          <a:prstGeom prst="rect">
            <a:avLst/>
          </a:prstGeom>
          <a:effectLst>
            <a:glow rad="50800">
              <a:schemeClr val="bg1">
                <a:alpha val="92000"/>
              </a:schemeClr>
            </a:glow>
          </a:effectLst>
        </p:spPr>
      </p:pic>
      <p:pic>
        <p:nvPicPr>
          <p:cNvPr id="29" name="Graphic 28" descr="Flag with solid fill">
            <a:extLst>
              <a:ext uri="{FF2B5EF4-FFF2-40B4-BE49-F238E27FC236}">
                <a16:creationId xmlns:a16="http://schemas.microsoft.com/office/drawing/2014/main" id="{EB36709D-6832-27C1-A427-4BC0FB7505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7535" y="6522000"/>
            <a:ext cx="457200" cy="457200"/>
          </a:xfrm>
          <a:prstGeom prst="rect">
            <a:avLst/>
          </a:prstGeom>
          <a:effectLst>
            <a:glow rad="50800">
              <a:schemeClr val="bg1">
                <a:alpha val="92000"/>
              </a:schemeClr>
            </a:glow>
          </a:effectLst>
        </p:spPr>
      </p:pic>
      <p:pic>
        <p:nvPicPr>
          <p:cNvPr id="30" name="Graphic 29" descr="Bookmark with solid fill">
            <a:extLst>
              <a:ext uri="{FF2B5EF4-FFF2-40B4-BE49-F238E27FC236}">
                <a16:creationId xmlns:a16="http://schemas.microsoft.com/office/drawing/2014/main" id="{CE8A9280-410D-800C-73AE-478B54D71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40029" y="6516693"/>
            <a:ext cx="467814" cy="467814"/>
          </a:xfrm>
          <a:prstGeom prst="rect">
            <a:avLst/>
          </a:prstGeom>
          <a:effectLst>
            <a:glow rad="50800">
              <a:schemeClr val="bg1">
                <a:alpha val="92000"/>
              </a:schemeClr>
            </a:glow>
          </a:effectLst>
        </p:spPr>
      </p:pic>
      <p:pic>
        <p:nvPicPr>
          <p:cNvPr id="31" name="Graphic 30" descr="Diamond Suit with solid fill">
            <a:extLst>
              <a:ext uri="{FF2B5EF4-FFF2-40B4-BE49-F238E27FC236}">
                <a16:creationId xmlns:a16="http://schemas.microsoft.com/office/drawing/2014/main" id="{ED409BBB-2964-9EAF-8E7F-DA2B8CA0B9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2519" y="6520739"/>
            <a:ext cx="459722" cy="459722"/>
          </a:xfrm>
          <a:prstGeom prst="rect">
            <a:avLst/>
          </a:prstGeom>
          <a:effectLst>
            <a:glow rad="50800">
              <a:schemeClr val="bg1">
                <a:alpha val="92000"/>
              </a:schemeClr>
            </a:glow>
          </a:effectLst>
        </p:spPr>
      </p:pic>
      <p:pic>
        <p:nvPicPr>
          <p:cNvPr id="32" name="Graphic 31" descr="Diamond with solid fill">
            <a:extLst>
              <a:ext uri="{FF2B5EF4-FFF2-40B4-BE49-F238E27FC236}">
                <a16:creationId xmlns:a16="http://schemas.microsoft.com/office/drawing/2014/main" id="{65E09741-293F-A77C-8BBD-B9B0A15A6C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73135" y="6527025"/>
            <a:ext cx="447151" cy="447151"/>
          </a:xfrm>
          <a:prstGeom prst="rect">
            <a:avLst/>
          </a:prstGeom>
          <a:effectLst>
            <a:glow rad="50800">
              <a:schemeClr val="bg1">
                <a:alpha val="92000"/>
              </a:schemeClr>
            </a:glow>
          </a:effectLst>
        </p:spPr>
      </p:pic>
      <p:pic>
        <p:nvPicPr>
          <p:cNvPr id="33" name="Graphic 32" descr="Hot air balloon with solid fill">
            <a:extLst>
              <a:ext uri="{FF2B5EF4-FFF2-40B4-BE49-F238E27FC236}">
                <a16:creationId xmlns:a16="http://schemas.microsoft.com/office/drawing/2014/main" id="{B5A65D73-E706-7021-0044-441C964736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3389" y="6522000"/>
            <a:ext cx="457200" cy="457200"/>
          </a:xfrm>
          <a:prstGeom prst="rect">
            <a:avLst/>
          </a:prstGeom>
          <a:effectLst>
            <a:glow rad="50800">
              <a:schemeClr val="bg1">
                <a:alpha val="92000"/>
              </a:schemeClr>
            </a:glow>
          </a:effectLst>
        </p:spPr>
      </p:pic>
    </p:spTree>
    <p:extLst>
      <p:ext uri="{BB962C8B-B14F-4D97-AF65-F5344CB8AC3E}">
        <p14:creationId xmlns:p14="http://schemas.microsoft.com/office/powerpoint/2010/main" val="158414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15319</TotalTime>
  <Words>287</Words>
  <Application>Microsoft Macintosh PowerPoint</Application>
  <PresentationFormat>Widescreen</PresentationFormat>
  <Paragraphs>64</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313</cp:revision>
  <cp:lastPrinted>2024-02-20T23:48:17Z</cp:lastPrinted>
  <dcterms:created xsi:type="dcterms:W3CDTF">2021-07-07T23:54:57Z</dcterms:created>
  <dcterms:modified xsi:type="dcterms:W3CDTF">2024-07-08T10:59:37Z</dcterms:modified>
</cp:coreProperties>
</file>