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99"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BA99"/>
    <a:srgbClr val="FF7D86"/>
    <a:srgbClr val="FF5964"/>
    <a:srgbClr val="000000"/>
    <a:srgbClr val="62A87C"/>
    <a:srgbClr val="4D7FB7"/>
    <a:srgbClr val="38618C"/>
    <a:srgbClr val="B7E9F9"/>
    <a:srgbClr val="BEECF9"/>
    <a:srgbClr val="001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3" autoAdjust="0"/>
    <p:restoredTop sz="94665"/>
  </p:normalViewPr>
  <p:slideViewPr>
    <p:cSldViewPr snapToGrid="0">
      <p:cViewPr varScale="1">
        <p:scale>
          <a:sx n="59" d="100"/>
          <a:sy n="59" d="100"/>
        </p:scale>
        <p:origin x="96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9C32A1-FB45-4D43-A6F0-74C2B2968C3D}" type="datetimeFigureOut">
              <a:rPr lang="en-US" smtClean="0"/>
              <a:t>8/12/2024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EA255-364E-45DD-81DF-5DD2DBD79D95}" type="slidenum">
              <a:rPr lang="en-US" smtClean="0"/>
              <a:t>‹#›</a:t>
            </a:fld>
            <a:endParaRPr lang="en-US"/>
          </a:p>
        </p:txBody>
      </p:sp>
    </p:spTree>
    <p:extLst>
      <p:ext uri="{BB962C8B-B14F-4D97-AF65-F5344CB8AC3E}">
        <p14:creationId xmlns:p14="http://schemas.microsoft.com/office/powerpoint/2010/main" val="4018532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CC3D-B375-EF1F-88B0-2BE92EF70E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0D66C5-3B95-7FEA-ED77-2F801444FE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E8D236-5979-4FA2-0118-9077C546B9A5}"/>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5" name="Footer Placeholder 4">
            <a:extLst>
              <a:ext uri="{FF2B5EF4-FFF2-40B4-BE49-F238E27FC236}">
                <a16:creationId xmlns:a16="http://schemas.microsoft.com/office/drawing/2014/main" id="{602A9BE9-E24D-9126-1E59-487D46A16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4AAA84-0E6B-D79D-1DC4-AB2D275348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9224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475F-2479-9CB0-2C52-57FBE144B3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9CB6D4-C7BB-75AD-C986-6F6464FBA8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63C913-503A-EBAF-4D10-DB742B2A3A00}"/>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5" name="Footer Placeholder 4">
            <a:extLst>
              <a:ext uri="{FF2B5EF4-FFF2-40B4-BE49-F238E27FC236}">
                <a16:creationId xmlns:a16="http://schemas.microsoft.com/office/drawing/2014/main" id="{D2151C42-24B8-9F09-555F-8259D73A38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BD6A46-EACD-4E7F-717C-C74F2B172724}"/>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86930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CF2068-AC5C-1014-C8B6-CDC5238BDA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78CC139-6ABA-681E-4C21-B27BE1D7A8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2CBD7-037A-6904-9D16-C8ABB0334EF9}"/>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5" name="Footer Placeholder 4">
            <a:extLst>
              <a:ext uri="{FF2B5EF4-FFF2-40B4-BE49-F238E27FC236}">
                <a16:creationId xmlns:a16="http://schemas.microsoft.com/office/drawing/2014/main" id="{3364D107-DC63-2D82-47D4-809CBB06D6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303A-CA2B-AFC3-40F3-F8CE0FDB7CF2}"/>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466024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9D065-F2AD-A004-25A8-8F02849040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A6497F-4D2D-37A5-3760-EFB63B2E44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284F-F3F5-A949-CBE2-FDAEB59F31FE}"/>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5" name="Footer Placeholder 4">
            <a:extLst>
              <a:ext uri="{FF2B5EF4-FFF2-40B4-BE49-F238E27FC236}">
                <a16:creationId xmlns:a16="http://schemas.microsoft.com/office/drawing/2014/main" id="{75E6B044-15E5-68AC-8A5D-DC782CF237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52724-5F86-9082-1B1B-DC1019C582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27632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4FA8B-6C6C-4918-96EE-2947CA1F88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5FBAFD-59F7-D33E-EFD0-DDA3D967009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103E5-B435-E991-1778-6466DB7C7A5A}"/>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5" name="Footer Placeholder 4">
            <a:extLst>
              <a:ext uri="{FF2B5EF4-FFF2-40B4-BE49-F238E27FC236}">
                <a16:creationId xmlns:a16="http://schemas.microsoft.com/office/drawing/2014/main" id="{78DD5AD4-22BB-03D0-AEEF-BCAF1BDD6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5413C-3EEE-B47A-2A22-DE5B10C8DADA}"/>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413074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D4BA0-9CE5-EBA4-56C9-8B5D220D51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787AC6-1CF9-91A5-2924-C39B3719B6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40A22F-1553-767F-2D5C-3931B6DDA8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D96DDC-2ECE-9952-6AF3-4EFA02D40FB5}"/>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6" name="Footer Placeholder 5">
            <a:extLst>
              <a:ext uri="{FF2B5EF4-FFF2-40B4-BE49-F238E27FC236}">
                <a16:creationId xmlns:a16="http://schemas.microsoft.com/office/drawing/2014/main" id="{480F34D7-B931-EC31-CFE2-3DB0F659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1BCE05-4D6B-D5E6-A4D8-A668BEC8F2FC}"/>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05102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7F2A-62A1-DDE4-16A5-124C7FE17F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BB576E-D2CE-130F-719F-E289A501A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9E96D5-DDBF-9C7C-9866-0A3B420133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60C345-EFA9-1BBA-DC44-0BF2844095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8D4AFC-1E32-5BD4-9DA8-CC9220A18D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5867C2-58F5-326E-200E-8671D731B28A}"/>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8" name="Footer Placeholder 7">
            <a:extLst>
              <a:ext uri="{FF2B5EF4-FFF2-40B4-BE49-F238E27FC236}">
                <a16:creationId xmlns:a16="http://schemas.microsoft.com/office/drawing/2014/main" id="{73943FC8-5665-F40D-BA2E-7FD1E93D4E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9F1F25-220D-076F-9DD0-7A959A9F79F0}"/>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162221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DE799-0BF7-033A-0003-86D457F1751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2F82F3-4551-FDA9-0B69-9E815F30B66C}"/>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4" name="Footer Placeholder 3">
            <a:extLst>
              <a:ext uri="{FF2B5EF4-FFF2-40B4-BE49-F238E27FC236}">
                <a16:creationId xmlns:a16="http://schemas.microsoft.com/office/drawing/2014/main" id="{4A3AFDB2-414C-302D-4E86-F5D98C27932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E111F4-82A1-D6E0-97A1-FF14D50D386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293582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0C1786-EFF5-63B9-7E68-05D4E66AAABE}"/>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3" name="Footer Placeholder 2">
            <a:extLst>
              <a:ext uri="{FF2B5EF4-FFF2-40B4-BE49-F238E27FC236}">
                <a16:creationId xmlns:a16="http://schemas.microsoft.com/office/drawing/2014/main" id="{FFC1A8B8-24F4-C50F-998A-7BA9BA7283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0844AF-B1C5-3850-F4B6-F469DB89B51F}"/>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974844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31550-095B-AB83-BF58-3654DCF42E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6BC03E-9053-0F59-4E58-B03D279EC7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E03672-612A-561E-6AEF-0F0A1933BA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24A4A-0EA1-1903-1A5E-FBAA5528C408}"/>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6" name="Footer Placeholder 5">
            <a:extLst>
              <a:ext uri="{FF2B5EF4-FFF2-40B4-BE49-F238E27FC236}">
                <a16:creationId xmlns:a16="http://schemas.microsoft.com/office/drawing/2014/main" id="{7C4FC98E-2084-7189-2D2B-28B8192BC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09F5F4-4DAA-0E3A-B489-1C53D2B1733D}"/>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3584111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A482C-3CC1-A2F8-4DBD-1B03F5361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9C22B2-532C-9470-D49E-FC4CC5339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FB5527-9F9B-AE65-F727-E81F30C52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1E249B-65C8-BB84-D6BC-961B99EB810D}"/>
              </a:ext>
            </a:extLst>
          </p:cNvPr>
          <p:cNvSpPr>
            <a:spLocks noGrp="1"/>
          </p:cNvSpPr>
          <p:nvPr>
            <p:ph type="dt" sz="half" idx="10"/>
          </p:nvPr>
        </p:nvSpPr>
        <p:spPr/>
        <p:txBody>
          <a:bodyPr/>
          <a:lstStyle/>
          <a:p>
            <a:fld id="{6D10CF6F-2BDD-476E-A975-B1486A6ADBFD}" type="datetimeFigureOut">
              <a:rPr lang="en-US" smtClean="0"/>
              <a:t>8/12/2024</a:t>
            </a:fld>
            <a:endParaRPr lang="en-US"/>
          </a:p>
        </p:txBody>
      </p:sp>
      <p:sp>
        <p:nvSpPr>
          <p:cNvPr id="6" name="Footer Placeholder 5">
            <a:extLst>
              <a:ext uri="{FF2B5EF4-FFF2-40B4-BE49-F238E27FC236}">
                <a16:creationId xmlns:a16="http://schemas.microsoft.com/office/drawing/2014/main" id="{CC30BB2D-93B1-325A-5D43-9FCD83456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20BA10-8DB3-8B8E-133E-0821BD723C1E}"/>
              </a:ext>
            </a:extLst>
          </p:cNvPr>
          <p:cNvSpPr>
            <a:spLocks noGrp="1"/>
          </p:cNvSpPr>
          <p:nvPr>
            <p:ph type="sldNum" sz="quarter" idx="12"/>
          </p:nvPr>
        </p:nvSpPr>
        <p:spPr/>
        <p:txBody>
          <a:bodyPr/>
          <a:lstStyle/>
          <a:p>
            <a:fld id="{44C980A8-BBA8-465B-B243-9C221E6A3A3C}" type="slidenum">
              <a:rPr lang="en-US" smtClean="0"/>
              <a:t>‹#›</a:t>
            </a:fld>
            <a:endParaRPr lang="en-US"/>
          </a:p>
        </p:txBody>
      </p:sp>
    </p:spTree>
    <p:extLst>
      <p:ext uri="{BB962C8B-B14F-4D97-AF65-F5344CB8AC3E}">
        <p14:creationId xmlns:p14="http://schemas.microsoft.com/office/powerpoint/2010/main" val="79013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schemeClr>
            </a:gs>
            <a:gs pos="100000">
              <a:schemeClr val="accent6">
                <a:lumMod val="20000"/>
                <a:lumOff val="80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498A90-2BF8-932D-64AF-3A9D9A77DE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A0B733-BB92-45FB-8F46-E7E194A8C5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3F3108-7B89-B034-BAD3-027A16040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10CF6F-2BDD-476E-A975-B1486A6ADBFD}" type="datetimeFigureOut">
              <a:rPr lang="en-US" smtClean="0"/>
              <a:t>8/12/2024</a:t>
            </a:fld>
            <a:endParaRPr lang="en-US"/>
          </a:p>
        </p:txBody>
      </p:sp>
      <p:sp>
        <p:nvSpPr>
          <p:cNvPr id="5" name="Footer Placeholder 4">
            <a:extLst>
              <a:ext uri="{FF2B5EF4-FFF2-40B4-BE49-F238E27FC236}">
                <a16:creationId xmlns:a16="http://schemas.microsoft.com/office/drawing/2014/main" id="{C17FF4C0-FF5C-6818-6A4B-9AEAB8B4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07C8BF4-6FCF-3C84-63B5-1AAB66B860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C980A8-BBA8-465B-B243-9C221E6A3A3C}" type="slidenum">
              <a:rPr lang="en-US" smtClean="0"/>
              <a:t>‹#›</a:t>
            </a:fld>
            <a:endParaRPr lang="en-US"/>
          </a:p>
        </p:txBody>
      </p:sp>
    </p:spTree>
    <p:extLst>
      <p:ext uri="{BB962C8B-B14F-4D97-AF65-F5344CB8AC3E}">
        <p14:creationId xmlns:p14="http://schemas.microsoft.com/office/powerpoint/2010/main" val="193343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7" y="1920471"/>
            <a:ext cx="6106248" cy="4262064"/>
          </a:xfrm>
          <a:prstGeom prst="rect">
            <a:avLst/>
          </a:prstGeom>
          <a:noFill/>
        </p:spPr>
        <p:txBody>
          <a:bodyPr wrap="square" rtlCol="0">
            <a:spAutoFit/>
          </a:bodyPr>
          <a:lstStyle/>
          <a:p>
            <a:pPr>
              <a:lnSpc>
                <a:spcPct val="150000"/>
              </a:lnSpc>
              <a:spcAft>
                <a:spcPts val="1200"/>
              </a:spcAft>
            </a:pPr>
            <a:r>
              <a:rPr lang="en-US" sz="1600" b="1" dirty="0">
                <a:solidFill>
                  <a:srgbClr val="000000"/>
                </a:solidFill>
                <a:latin typeface="Century Gothic" panose="020B0502020202020204" pitchFamily="34" charset="0"/>
              </a:rPr>
              <a:t>When To Use This Template: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Use this Agile retrospective DAKI template in sprint retrospectives to decide what practices or processes to drop, add, keep, and improve. It's effective for refining team workflows and enhancing performance.</a:t>
            </a:r>
          </a:p>
          <a:p>
            <a:pPr>
              <a:lnSpc>
                <a:spcPct val="150000"/>
              </a:lnSpc>
              <a:spcAft>
                <a:spcPts val="1200"/>
              </a:spcAft>
            </a:pPr>
            <a:r>
              <a:rPr lang="en-US" sz="1600" b="1" dirty="0">
                <a:solidFill>
                  <a:srgbClr val="000000"/>
                </a:solidFill>
                <a:latin typeface="Century Gothic" panose="020B0502020202020204" pitchFamily="34" charset="0"/>
              </a:rPr>
              <a:t>Notable Templates Features: </a:t>
            </a:r>
            <a:br>
              <a:rPr lang="en-US" sz="1600" b="1" dirty="0">
                <a:solidFill>
                  <a:srgbClr val="000000"/>
                </a:solidFill>
                <a:latin typeface="Century Gothic" panose="020B0502020202020204" pitchFamily="34" charset="0"/>
              </a:rPr>
            </a:br>
            <a:r>
              <a:rPr lang="en-US" sz="1600" dirty="0">
                <a:solidFill>
                  <a:srgbClr val="000000"/>
                </a:solidFill>
                <a:latin typeface="Century Gothic" panose="020B0502020202020204" pitchFamily="34" charset="0"/>
              </a:rPr>
              <a:t>The template includes sections to record what to drop, add, keep, and improve, facilitating structured discussions on eliminating ineffective practices, introducing new methods, maintaining successful processes, and enhancing areas needing improvement. </a:t>
            </a:r>
          </a:p>
        </p:txBody>
      </p:sp>
      <p:pic>
        <p:nvPicPr>
          <p:cNvPr id="90" name="Google Shape;90;p13"/>
          <p:cNvPicPr preferRelativeResize="0"/>
          <p:nvPr/>
        </p:nvPicPr>
        <p:blipFill>
          <a:blip r:embed="rId3">
            <a:alphaModFix/>
          </a:blip>
          <a:stretch>
            <a:fillRect/>
          </a:stretch>
        </p:blipFill>
        <p:spPr>
          <a:xfrm>
            <a:off x="7886047" y="395765"/>
            <a:ext cx="3744624" cy="744775"/>
          </a:xfrm>
          <a:prstGeom prst="rect">
            <a:avLst/>
          </a:prstGeom>
          <a:noFill/>
          <a:ln>
            <a:noFill/>
          </a:ln>
        </p:spPr>
      </p:pic>
      <p:sp>
        <p:nvSpPr>
          <p:cNvPr id="91" name="Google Shape;91;p13"/>
          <p:cNvSpPr txBox="1"/>
          <p:nvPr/>
        </p:nvSpPr>
        <p:spPr>
          <a:xfrm>
            <a:off x="361547" y="258508"/>
            <a:ext cx="6801253" cy="1569630"/>
          </a:xfrm>
          <a:prstGeom prst="rect">
            <a:avLst/>
          </a:prstGeom>
          <a:noFill/>
          <a:ln>
            <a:noFill/>
          </a:ln>
        </p:spPr>
        <p:txBody>
          <a:bodyPr spcFirstLastPara="1" wrap="square" lIns="91425" tIns="91425" rIns="91425" bIns="91425" anchor="t" anchorCtr="0">
            <a:spAutoFit/>
          </a:bodyPr>
          <a:lstStyle/>
          <a:p>
            <a:r>
              <a:rPr lang="en-US" sz="3000" b="1" dirty="0">
                <a:solidFill>
                  <a:srgbClr val="011033"/>
                </a:solidFill>
                <a:latin typeface="Century Gothic"/>
                <a:ea typeface="Century Gothic"/>
                <a:cs typeface="Century Gothic"/>
                <a:sym typeface="Century Gothic"/>
              </a:rPr>
              <a:t>Agile Retrospective DAKI </a:t>
            </a:r>
            <a:br>
              <a:rPr lang="en-US" sz="3000" b="1" dirty="0">
                <a:solidFill>
                  <a:srgbClr val="011033"/>
                </a:solidFill>
                <a:latin typeface="Century Gothic"/>
                <a:ea typeface="Century Gothic"/>
                <a:cs typeface="Century Gothic"/>
                <a:sym typeface="Century Gothic"/>
              </a:rPr>
            </a:br>
            <a:r>
              <a:rPr lang="en-US" sz="3000" b="1" dirty="0">
                <a:solidFill>
                  <a:srgbClr val="011033"/>
                </a:solidFill>
                <a:latin typeface="Century Gothic"/>
                <a:ea typeface="Century Gothic"/>
                <a:cs typeface="Century Gothic"/>
                <a:sym typeface="Century Gothic"/>
              </a:rPr>
              <a:t>(Drop, Add, Keep, Improve) </a:t>
            </a:r>
          </a:p>
          <a:p>
            <a:r>
              <a:rPr lang="en-US" sz="3000" b="1" dirty="0">
                <a:solidFill>
                  <a:srgbClr val="011033"/>
                </a:solidFill>
                <a:latin typeface="Century Gothic"/>
                <a:ea typeface="Century Gothic"/>
                <a:cs typeface="Century Gothic"/>
                <a:sym typeface="Century Gothic"/>
              </a:rPr>
              <a:t>Template Example</a:t>
            </a:r>
          </a:p>
        </p:txBody>
      </p:sp>
      <p:pic>
        <p:nvPicPr>
          <p:cNvPr id="5" name="Picture 4">
            <a:extLst>
              <a:ext uri="{FF2B5EF4-FFF2-40B4-BE49-F238E27FC236}">
                <a16:creationId xmlns:a16="http://schemas.microsoft.com/office/drawing/2014/main" id="{A25C22FD-643D-512A-D4C1-A14CD9C35482}"/>
              </a:ext>
            </a:extLst>
          </p:cNvPr>
          <p:cNvPicPr>
            <a:picLocks noChangeAspect="1"/>
          </p:cNvPicPr>
          <p:nvPr/>
        </p:nvPicPr>
        <p:blipFill>
          <a:blip r:embed="rId4"/>
          <a:stretch>
            <a:fillRect/>
          </a:stretch>
        </p:blipFill>
        <p:spPr>
          <a:xfrm>
            <a:off x="6760029" y="2590288"/>
            <a:ext cx="4870642" cy="2761037"/>
          </a:xfrm>
          <a:prstGeom prst="rect">
            <a:avLst/>
          </a:prstGeom>
          <a:effectLst>
            <a:outerShdw blurRad="190500" sx="105000" sy="105000" algn="c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CA09F2-3826-BB90-349F-9C52EDB42204}"/>
              </a:ext>
            </a:extLst>
          </p:cNvPr>
          <p:cNvSpPr txBox="1"/>
          <p:nvPr/>
        </p:nvSpPr>
        <p:spPr>
          <a:xfrm>
            <a:off x="0" y="37862"/>
            <a:ext cx="12192000" cy="492443"/>
          </a:xfrm>
          <a:prstGeom prst="rect">
            <a:avLst/>
          </a:prstGeom>
          <a:noFill/>
        </p:spPr>
        <p:txBody>
          <a:bodyPr wrap="square" rtlCol="0">
            <a:spAutoFit/>
          </a:bodyPr>
          <a:lstStyle/>
          <a:p>
            <a:r>
              <a:rPr lang="en-US" sz="2600" b="1" dirty="0">
                <a:solidFill>
                  <a:srgbClr val="011033"/>
                </a:solidFill>
                <a:latin typeface="Century Gothic"/>
                <a:ea typeface="Century Gothic"/>
                <a:cs typeface="Century Gothic"/>
                <a:sym typeface="Century Gothic"/>
              </a:rPr>
              <a:t>Agile Retrospective DAKI (Drop, Add, Keep, Improve) Template Example</a:t>
            </a:r>
          </a:p>
        </p:txBody>
      </p:sp>
      <p:sp>
        <p:nvSpPr>
          <p:cNvPr id="3" name="Rectangle: Rounded Corners 2">
            <a:extLst>
              <a:ext uri="{FF2B5EF4-FFF2-40B4-BE49-F238E27FC236}">
                <a16:creationId xmlns:a16="http://schemas.microsoft.com/office/drawing/2014/main" id="{555D1982-2848-2E5C-CF0E-0F6BDF7C61C0}"/>
              </a:ext>
            </a:extLst>
          </p:cNvPr>
          <p:cNvSpPr/>
          <p:nvPr/>
        </p:nvSpPr>
        <p:spPr>
          <a:xfrm>
            <a:off x="371378" y="743731"/>
            <a:ext cx="2743200" cy="5717453"/>
          </a:xfrm>
          <a:prstGeom prst="round2SameRect">
            <a:avLst/>
          </a:prstGeom>
          <a:solidFill>
            <a:srgbClr val="FF7D86">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sz="2000" b="1" dirty="0">
                <a:solidFill>
                  <a:schemeClr val="tx1"/>
                </a:solidFill>
                <a:latin typeface="Century Gothic" panose="020B0502020202020204" pitchFamily="34" charset="0"/>
              </a:rPr>
              <a:t>Drop</a:t>
            </a:r>
          </a:p>
        </p:txBody>
      </p:sp>
      <p:sp>
        <p:nvSpPr>
          <p:cNvPr id="7" name="Rectangle: Rounded Corners 6">
            <a:extLst>
              <a:ext uri="{FF2B5EF4-FFF2-40B4-BE49-F238E27FC236}">
                <a16:creationId xmlns:a16="http://schemas.microsoft.com/office/drawing/2014/main" id="{E9C39422-2DE2-394E-A326-AE77F455C590}"/>
              </a:ext>
            </a:extLst>
          </p:cNvPr>
          <p:cNvSpPr/>
          <p:nvPr/>
        </p:nvSpPr>
        <p:spPr>
          <a:xfrm>
            <a:off x="522214"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Unnecessary Meetings: </a:t>
            </a:r>
          </a:p>
          <a:p>
            <a:r>
              <a:rPr lang="en-US" sz="1100" b="0" i="0" u="none" strike="noStrike" dirty="0">
                <a:solidFill>
                  <a:schemeClr val="tx1"/>
                </a:solidFill>
                <a:effectLst/>
                <a:latin typeface="Century Gothic" panose="020B0502020202020204" pitchFamily="34" charset="0"/>
              </a:rPr>
              <a:t>Eliminate redundant meetings to free up more time for development.</a:t>
            </a:r>
            <a:endParaRPr lang="en-US" sz="1100" dirty="0">
              <a:solidFill>
                <a:schemeClr val="tx1"/>
              </a:solidFill>
              <a:latin typeface="Century Gothic" panose="020B0502020202020204" pitchFamily="34" charset="0"/>
            </a:endParaRPr>
          </a:p>
        </p:txBody>
      </p:sp>
      <p:sp>
        <p:nvSpPr>
          <p:cNvPr id="20" name="Rectangle: Rounded Corners 19">
            <a:extLst>
              <a:ext uri="{FF2B5EF4-FFF2-40B4-BE49-F238E27FC236}">
                <a16:creationId xmlns:a16="http://schemas.microsoft.com/office/drawing/2014/main" id="{A40F7E8F-4CE2-0752-E7ED-C5E582757A09}"/>
              </a:ext>
            </a:extLst>
          </p:cNvPr>
          <p:cNvSpPr/>
          <p:nvPr/>
        </p:nvSpPr>
        <p:spPr>
          <a:xfrm>
            <a:off x="522214"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Manual Testing: </a:t>
            </a:r>
          </a:p>
          <a:p>
            <a:r>
              <a:rPr lang="en-US" sz="1100" b="0" i="0" u="none" strike="noStrike" dirty="0">
                <a:solidFill>
                  <a:schemeClr val="tx1"/>
                </a:solidFill>
                <a:effectLst/>
                <a:latin typeface="Century Gothic" panose="020B0502020202020204" pitchFamily="34" charset="0"/>
              </a:rPr>
              <a:t>Discontinue reliance on manual testing in favor of automated testing tools.</a:t>
            </a:r>
            <a:endParaRPr lang="en-US" sz="1100" dirty="0">
              <a:solidFill>
                <a:schemeClr val="tx1"/>
              </a:solidFill>
              <a:latin typeface="Century Gothic" panose="020B0502020202020204" pitchFamily="34" charset="0"/>
            </a:endParaRPr>
          </a:p>
        </p:txBody>
      </p:sp>
      <p:sp>
        <p:nvSpPr>
          <p:cNvPr id="21" name="Rectangle: Rounded Corners 20">
            <a:extLst>
              <a:ext uri="{FF2B5EF4-FFF2-40B4-BE49-F238E27FC236}">
                <a16:creationId xmlns:a16="http://schemas.microsoft.com/office/drawing/2014/main" id="{86CF543D-0803-E2FE-D8FF-DC00B3C902EC}"/>
              </a:ext>
            </a:extLst>
          </p:cNvPr>
          <p:cNvSpPr/>
          <p:nvPr/>
        </p:nvSpPr>
        <p:spPr>
          <a:xfrm>
            <a:off x="522214"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Scope Creep: </a:t>
            </a:r>
          </a:p>
          <a:p>
            <a:r>
              <a:rPr lang="en-US" sz="1100" b="0" i="0" u="none" strike="noStrike" dirty="0">
                <a:solidFill>
                  <a:schemeClr val="tx1"/>
                </a:solidFill>
                <a:effectLst/>
                <a:latin typeface="Century Gothic" panose="020B0502020202020204" pitchFamily="34" charset="0"/>
              </a:rPr>
              <a:t>Stop allowing unplanned features to be added mid-sprint, causing delays.</a:t>
            </a:r>
            <a:endParaRPr lang="en-US" sz="1100" dirty="0">
              <a:solidFill>
                <a:schemeClr val="tx1"/>
              </a:solidFill>
              <a:latin typeface="Century Gothic" panose="020B0502020202020204" pitchFamily="34" charset="0"/>
            </a:endParaRPr>
          </a:p>
        </p:txBody>
      </p:sp>
      <p:sp>
        <p:nvSpPr>
          <p:cNvPr id="23" name="Rectangle: Rounded Corners 22">
            <a:extLst>
              <a:ext uri="{FF2B5EF4-FFF2-40B4-BE49-F238E27FC236}">
                <a16:creationId xmlns:a16="http://schemas.microsoft.com/office/drawing/2014/main" id="{BC7037D7-B00B-9907-3494-BD0ADC8239D8}"/>
              </a:ext>
            </a:extLst>
          </p:cNvPr>
          <p:cNvSpPr/>
          <p:nvPr/>
        </p:nvSpPr>
        <p:spPr>
          <a:xfrm>
            <a:off x="522214"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latin typeface="Century Gothic" panose="020B0502020202020204" pitchFamily="34" charset="0"/>
              </a:rPr>
              <a:t>Email Chains: </a:t>
            </a:r>
          </a:p>
          <a:p>
            <a:r>
              <a:rPr lang="en-US" sz="1100" dirty="0">
                <a:solidFill>
                  <a:schemeClr val="tx1"/>
                </a:solidFill>
                <a:latin typeface="Century Gothic" panose="020B0502020202020204" pitchFamily="34" charset="0"/>
              </a:rPr>
              <a:t>Reduce lengthy email chains by using more efficient communication tools.</a:t>
            </a:r>
          </a:p>
        </p:txBody>
      </p:sp>
      <p:sp>
        <p:nvSpPr>
          <p:cNvPr id="4" name="Rectangle: Rounded Corners 3">
            <a:extLst>
              <a:ext uri="{FF2B5EF4-FFF2-40B4-BE49-F238E27FC236}">
                <a16:creationId xmlns:a16="http://schemas.microsoft.com/office/drawing/2014/main" id="{91872C32-32FE-B450-186D-788FC06B6947}"/>
              </a:ext>
            </a:extLst>
          </p:cNvPr>
          <p:cNvSpPr/>
          <p:nvPr/>
        </p:nvSpPr>
        <p:spPr>
          <a:xfrm>
            <a:off x="6177402" y="732648"/>
            <a:ext cx="2743200" cy="5717453"/>
          </a:xfrm>
          <a:prstGeom prst="round2SameRect">
            <a:avLst/>
          </a:prstGeom>
          <a:solidFill>
            <a:srgbClr val="4D7FB7">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sz="2000" b="1" dirty="0">
                <a:solidFill>
                  <a:schemeClr val="tx1"/>
                </a:solidFill>
                <a:latin typeface="Century Gothic" panose="020B0502020202020204" pitchFamily="34" charset="0"/>
              </a:rPr>
              <a:t>Keep</a:t>
            </a:r>
          </a:p>
        </p:txBody>
      </p:sp>
      <p:sp>
        <p:nvSpPr>
          <p:cNvPr id="24" name="Rectangle: Rounded Corners 23">
            <a:extLst>
              <a:ext uri="{FF2B5EF4-FFF2-40B4-BE49-F238E27FC236}">
                <a16:creationId xmlns:a16="http://schemas.microsoft.com/office/drawing/2014/main" id="{1FBC0C34-E7C8-67AF-2576-7F61C6D7BF53}"/>
              </a:ext>
            </a:extLst>
          </p:cNvPr>
          <p:cNvSpPr/>
          <p:nvPr/>
        </p:nvSpPr>
        <p:spPr>
          <a:xfrm>
            <a:off x="6334223"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Agile Methodologies: </a:t>
            </a:r>
          </a:p>
          <a:p>
            <a:r>
              <a:rPr lang="en-US" sz="1100" b="0" i="0" u="none" strike="noStrike" dirty="0">
                <a:solidFill>
                  <a:schemeClr val="tx1"/>
                </a:solidFill>
                <a:effectLst/>
                <a:latin typeface="Century Gothic" panose="020B0502020202020204" pitchFamily="34" charset="0"/>
              </a:rPr>
              <a:t>Continue using Agile methodologies to manage and streamline our sprints.</a:t>
            </a:r>
            <a:endParaRPr lang="en-US" sz="1100" dirty="0">
              <a:solidFill>
                <a:schemeClr val="tx1"/>
              </a:solidFill>
              <a:latin typeface="Century Gothic" panose="020B0502020202020204" pitchFamily="34" charset="0"/>
            </a:endParaRPr>
          </a:p>
        </p:txBody>
      </p:sp>
      <p:sp>
        <p:nvSpPr>
          <p:cNvPr id="25" name="Rectangle: Rounded Corners 24">
            <a:extLst>
              <a:ext uri="{FF2B5EF4-FFF2-40B4-BE49-F238E27FC236}">
                <a16:creationId xmlns:a16="http://schemas.microsoft.com/office/drawing/2014/main" id="{4F165BD9-5201-44BB-F281-95CC3D05FCEF}"/>
              </a:ext>
            </a:extLst>
          </p:cNvPr>
          <p:cNvSpPr/>
          <p:nvPr/>
        </p:nvSpPr>
        <p:spPr>
          <a:xfrm>
            <a:off x="6334223"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Open Communication:</a:t>
            </a:r>
            <a:r>
              <a:rPr lang="en-US" sz="1100" b="0" i="0" u="none" strike="noStrike" dirty="0">
                <a:solidFill>
                  <a:schemeClr val="tx1"/>
                </a:solidFill>
                <a:effectLst/>
                <a:latin typeface="Century Gothic" panose="020B0502020202020204" pitchFamily="34" charset="0"/>
              </a:rPr>
              <a:t> </a:t>
            </a:r>
          </a:p>
          <a:p>
            <a:r>
              <a:rPr lang="en-US" sz="1100" b="0" i="0" u="none" strike="noStrike" dirty="0">
                <a:solidFill>
                  <a:schemeClr val="tx1"/>
                </a:solidFill>
                <a:effectLst/>
                <a:latin typeface="Century Gothic" panose="020B0502020202020204" pitchFamily="34" charset="0"/>
              </a:rPr>
              <a:t>Maintain the open communication culture that fosters transparency and collaboration.</a:t>
            </a:r>
            <a:endParaRPr lang="en-US" sz="1100" dirty="0">
              <a:solidFill>
                <a:schemeClr val="tx1"/>
              </a:solidFill>
              <a:latin typeface="Century Gothic" panose="020B0502020202020204" pitchFamily="34" charset="0"/>
            </a:endParaRPr>
          </a:p>
        </p:txBody>
      </p:sp>
      <p:sp>
        <p:nvSpPr>
          <p:cNvPr id="26" name="Rectangle: Rounded Corners 25">
            <a:extLst>
              <a:ext uri="{FF2B5EF4-FFF2-40B4-BE49-F238E27FC236}">
                <a16:creationId xmlns:a16="http://schemas.microsoft.com/office/drawing/2014/main" id="{5EEFD037-3A93-AD26-E836-168FFC0F0328}"/>
              </a:ext>
            </a:extLst>
          </p:cNvPr>
          <p:cNvSpPr/>
          <p:nvPr/>
        </p:nvSpPr>
        <p:spPr>
          <a:xfrm>
            <a:off x="6334223"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Team Collaboration:</a:t>
            </a:r>
            <a:r>
              <a:rPr lang="en-US" sz="1100" b="0" i="0" u="none" strike="noStrike" dirty="0">
                <a:solidFill>
                  <a:schemeClr val="tx1"/>
                </a:solidFill>
                <a:effectLst/>
                <a:latin typeface="Century Gothic" panose="020B0502020202020204" pitchFamily="34" charset="0"/>
              </a:rPr>
              <a:t> </a:t>
            </a:r>
          </a:p>
          <a:p>
            <a:r>
              <a:rPr lang="en-US" sz="1100" b="0" i="0" u="none" strike="noStrike" dirty="0">
                <a:solidFill>
                  <a:schemeClr val="tx1"/>
                </a:solidFill>
                <a:effectLst/>
                <a:latin typeface="Century Gothic" panose="020B0502020202020204" pitchFamily="34" charset="0"/>
              </a:rPr>
              <a:t>Keep up the strong team collaboration that leads to efficient problem-solving.</a:t>
            </a:r>
            <a:endParaRPr lang="en-US" sz="1100" dirty="0">
              <a:solidFill>
                <a:schemeClr val="tx1"/>
              </a:solidFill>
              <a:latin typeface="Century Gothic" panose="020B0502020202020204" pitchFamily="34" charset="0"/>
            </a:endParaRPr>
          </a:p>
        </p:txBody>
      </p:sp>
      <p:sp>
        <p:nvSpPr>
          <p:cNvPr id="27" name="Rectangle: Rounded Corners 26">
            <a:extLst>
              <a:ext uri="{FF2B5EF4-FFF2-40B4-BE49-F238E27FC236}">
                <a16:creationId xmlns:a16="http://schemas.microsoft.com/office/drawing/2014/main" id="{AD1087AA-662D-ADC8-EBAD-ACA98E664ED6}"/>
              </a:ext>
            </a:extLst>
          </p:cNvPr>
          <p:cNvSpPr/>
          <p:nvPr/>
        </p:nvSpPr>
        <p:spPr>
          <a:xfrm>
            <a:off x="6334223"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latin typeface="Century Gothic" panose="020B0502020202020204" pitchFamily="34" charset="0"/>
              </a:rPr>
              <a:t>Regular Retrospectives:</a:t>
            </a:r>
            <a:r>
              <a:rPr lang="en-US" sz="1100" dirty="0">
                <a:solidFill>
                  <a:schemeClr val="tx1"/>
                </a:solidFill>
                <a:latin typeface="Century Gothic" panose="020B0502020202020204" pitchFamily="34" charset="0"/>
              </a:rPr>
              <a:t> </a:t>
            </a:r>
          </a:p>
          <a:p>
            <a:r>
              <a:rPr lang="en-US" sz="1100" dirty="0">
                <a:solidFill>
                  <a:schemeClr val="tx1"/>
                </a:solidFill>
                <a:latin typeface="Century Gothic" panose="020B0502020202020204" pitchFamily="34" charset="0"/>
              </a:rPr>
              <a:t>Continue holding regular retrospectives to reflect on performance and identify areas for improvement.</a:t>
            </a:r>
          </a:p>
        </p:txBody>
      </p:sp>
      <p:sp>
        <p:nvSpPr>
          <p:cNvPr id="5" name="Rectangle: Rounded Corners 4">
            <a:extLst>
              <a:ext uri="{FF2B5EF4-FFF2-40B4-BE49-F238E27FC236}">
                <a16:creationId xmlns:a16="http://schemas.microsoft.com/office/drawing/2014/main" id="{4EA72596-9F5B-05BD-8AF5-CE4353FA28B1}"/>
              </a:ext>
            </a:extLst>
          </p:cNvPr>
          <p:cNvSpPr/>
          <p:nvPr/>
        </p:nvSpPr>
        <p:spPr>
          <a:xfrm>
            <a:off x="3277381" y="743731"/>
            <a:ext cx="2743200" cy="5717453"/>
          </a:xfrm>
          <a:prstGeom prst="round2SameRect">
            <a:avLst/>
          </a:prstGeom>
          <a:solidFill>
            <a:srgbClr val="84BA99">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tx1"/>
                </a:solidFill>
                <a:latin typeface="Century Gothic" panose="020B0502020202020204" pitchFamily="34" charset="0"/>
              </a:rPr>
              <a:t>Add</a:t>
            </a:r>
          </a:p>
        </p:txBody>
      </p:sp>
      <p:sp>
        <p:nvSpPr>
          <p:cNvPr id="28" name="Rectangle: Rounded Corners 27">
            <a:extLst>
              <a:ext uri="{FF2B5EF4-FFF2-40B4-BE49-F238E27FC236}">
                <a16:creationId xmlns:a16="http://schemas.microsoft.com/office/drawing/2014/main" id="{76C1EB77-4672-2B0E-35EB-EA2104B75B03}"/>
              </a:ext>
            </a:extLst>
          </p:cNvPr>
          <p:cNvSpPr/>
          <p:nvPr/>
        </p:nvSpPr>
        <p:spPr>
          <a:xfrm>
            <a:off x="3434202"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Automated Testing: </a:t>
            </a:r>
          </a:p>
          <a:p>
            <a:r>
              <a:rPr lang="en-US" sz="1100" b="0" i="0" u="none" strike="noStrike" dirty="0">
                <a:solidFill>
                  <a:schemeClr val="tx1"/>
                </a:solidFill>
                <a:effectLst/>
                <a:latin typeface="Century Gothic" panose="020B0502020202020204" pitchFamily="34" charset="0"/>
              </a:rPr>
              <a:t>Introduce automated testing tools to enhance efficiency and accuracy.</a:t>
            </a:r>
            <a:endParaRPr lang="en-US" sz="1100" dirty="0">
              <a:solidFill>
                <a:schemeClr val="tx1"/>
              </a:solidFill>
              <a:latin typeface="Century Gothic" panose="020B0502020202020204" pitchFamily="34" charset="0"/>
            </a:endParaRPr>
          </a:p>
        </p:txBody>
      </p:sp>
      <p:sp>
        <p:nvSpPr>
          <p:cNvPr id="29" name="Rectangle: Rounded Corners 28">
            <a:extLst>
              <a:ext uri="{FF2B5EF4-FFF2-40B4-BE49-F238E27FC236}">
                <a16:creationId xmlns:a16="http://schemas.microsoft.com/office/drawing/2014/main" id="{9BA02E52-97EC-FD2E-24A5-4660EBD6438D}"/>
              </a:ext>
            </a:extLst>
          </p:cNvPr>
          <p:cNvSpPr/>
          <p:nvPr/>
        </p:nvSpPr>
        <p:spPr>
          <a:xfrm>
            <a:off x="3434202"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Customer Feedback Sessions: </a:t>
            </a:r>
          </a:p>
          <a:p>
            <a:r>
              <a:rPr lang="en-US" sz="1100" b="0" i="0" u="none" strike="noStrike" dirty="0">
                <a:solidFill>
                  <a:schemeClr val="tx1"/>
                </a:solidFill>
                <a:effectLst/>
                <a:latin typeface="Century Gothic" panose="020B0502020202020204" pitchFamily="34" charset="0"/>
              </a:rPr>
              <a:t>Schedule regular sessions with customers to gather feedback on the app.</a:t>
            </a:r>
            <a:endParaRPr lang="en-US" sz="1100" dirty="0">
              <a:solidFill>
                <a:schemeClr val="tx1"/>
              </a:solidFill>
              <a:latin typeface="Century Gothic" panose="020B0502020202020204" pitchFamily="34" charset="0"/>
            </a:endParaRPr>
          </a:p>
        </p:txBody>
      </p:sp>
      <p:sp>
        <p:nvSpPr>
          <p:cNvPr id="30" name="Rectangle: Rounded Corners 29">
            <a:extLst>
              <a:ext uri="{FF2B5EF4-FFF2-40B4-BE49-F238E27FC236}">
                <a16:creationId xmlns:a16="http://schemas.microsoft.com/office/drawing/2014/main" id="{18A730C6-DCB4-4232-6B07-80682BF7B16F}"/>
              </a:ext>
            </a:extLst>
          </p:cNvPr>
          <p:cNvSpPr/>
          <p:nvPr/>
        </p:nvSpPr>
        <p:spPr>
          <a:xfrm>
            <a:off x="3434202"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Cross-Functional Meetings: </a:t>
            </a:r>
          </a:p>
          <a:p>
            <a:r>
              <a:rPr lang="en-US" sz="1100" b="0" i="0" u="none" strike="noStrike" dirty="0">
                <a:solidFill>
                  <a:schemeClr val="tx1"/>
                </a:solidFill>
                <a:effectLst/>
                <a:latin typeface="Century Gothic" panose="020B0502020202020204" pitchFamily="34" charset="0"/>
              </a:rPr>
              <a:t>Implement weekly cross-functional meetings to ensure alignment between teams.</a:t>
            </a:r>
            <a:endParaRPr lang="en-US" sz="1100" dirty="0">
              <a:solidFill>
                <a:schemeClr val="tx1"/>
              </a:solidFill>
              <a:latin typeface="Century Gothic" panose="020B0502020202020204" pitchFamily="34" charset="0"/>
            </a:endParaRPr>
          </a:p>
        </p:txBody>
      </p:sp>
      <p:sp>
        <p:nvSpPr>
          <p:cNvPr id="31" name="Rectangle: Rounded Corners 30">
            <a:extLst>
              <a:ext uri="{FF2B5EF4-FFF2-40B4-BE49-F238E27FC236}">
                <a16:creationId xmlns:a16="http://schemas.microsoft.com/office/drawing/2014/main" id="{9AD0EF59-8A81-EEB1-936D-8C45175B4C0B}"/>
              </a:ext>
            </a:extLst>
          </p:cNvPr>
          <p:cNvSpPr/>
          <p:nvPr/>
        </p:nvSpPr>
        <p:spPr>
          <a:xfrm>
            <a:off x="3434202"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latin typeface="Century Gothic" panose="020B0502020202020204" pitchFamily="34" charset="0"/>
              </a:rPr>
              <a:t>Skill Development Workshops: </a:t>
            </a:r>
          </a:p>
          <a:p>
            <a:r>
              <a:rPr lang="en-US" sz="1100" dirty="0">
                <a:solidFill>
                  <a:schemeClr val="tx1"/>
                </a:solidFill>
                <a:latin typeface="Century Gothic" panose="020B0502020202020204" pitchFamily="34" charset="0"/>
              </a:rPr>
              <a:t>Offer workshops for team members to learn new skills and stay updated on industry trends.</a:t>
            </a:r>
          </a:p>
        </p:txBody>
      </p:sp>
      <p:sp>
        <p:nvSpPr>
          <p:cNvPr id="11" name="Rectangle: Rounded Corners 4">
            <a:extLst>
              <a:ext uri="{FF2B5EF4-FFF2-40B4-BE49-F238E27FC236}">
                <a16:creationId xmlns:a16="http://schemas.microsoft.com/office/drawing/2014/main" id="{ADF15403-EF99-3764-2A3A-525A17371A93}"/>
              </a:ext>
            </a:extLst>
          </p:cNvPr>
          <p:cNvSpPr/>
          <p:nvPr/>
        </p:nvSpPr>
        <p:spPr>
          <a:xfrm>
            <a:off x="9077423" y="732648"/>
            <a:ext cx="2743200" cy="5717453"/>
          </a:xfrm>
          <a:prstGeom prst="round2SameRect">
            <a:avLst/>
          </a:prstGeom>
          <a:solidFill>
            <a:srgbClr val="FFC000">
              <a:alpha val="50000"/>
            </a:srgb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tIns="0" rtlCol="0" anchor="t"/>
          <a:lstStyle/>
          <a:p>
            <a:pPr algn="ctr"/>
            <a:r>
              <a:rPr lang="en-US" b="1" dirty="0">
                <a:solidFill>
                  <a:schemeClr val="tx1"/>
                </a:solidFill>
                <a:latin typeface="Century Gothic" panose="020B0502020202020204" pitchFamily="34" charset="0"/>
              </a:rPr>
              <a:t>Improve</a:t>
            </a:r>
          </a:p>
        </p:txBody>
      </p:sp>
      <p:sp>
        <p:nvSpPr>
          <p:cNvPr id="12" name="Rectangle: Rounded Corners 11">
            <a:extLst>
              <a:ext uri="{FF2B5EF4-FFF2-40B4-BE49-F238E27FC236}">
                <a16:creationId xmlns:a16="http://schemas.microsoft.com/office/drawing/2014/main" id="{304CF2F4-17FF-B095-BAD4-E73EEC35BB8E}"/>
              </a:ext>
            </a:extLst>
          </p:cNvPr>
          <p:cNvSpPr/>
          <p:nvPr/>
        </p:nvSpPr>
        <p:spPr>
          <a:xfrm>
            <a:off x="9234244" y="135918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Documentation: </a:t>
            </a:r>
          </a:p>
          <a:p>
            <a:r>
              <a:rPr lang="en-US" sz="1100" b="0" i="0" u="none" strike="noStrike" dirty="0">
                <a:solidFill>
                  <a:schemeClr val="tx1"/>
                </a:solidFill>
                <a:effectLst/>
                <a:latin typeface="Century Gothic" panose="020B0502020202020204" pitchFamily="34" charset="0"/>
              </a:rPr>
              <a:t>Enhance our documentation process to ensure clarity and avoid misunderstandings.</a:t>
            </a:r>
            <a:endParaRPr lang="en-US" sz="1100" dirty="0">
              <a:solidFill>
                <a:schemeClr val="tx1"/>
              </a:solidFill>
              <a:latin typeface="Century Gothic" panose="020B0502020202020204" pitchFamily="34" charset="0"/>
            </a:endParaRPr>
          </a:p>
        </p:txBody>
      </p:sp>
      <p:sp>
        <p:nvSpPr>
          <p:cNvPr id="13" name="Rectangle: Rounded Corners 12">
            <a:extLst>
              <a:ext uri="{FF2B5EF4-FFF2-40B4-BE49-F238E27FC236}">
                <a16:creationId xmlns:a16="http://schemas.microsoft.com/office/drawing/2014/main" id="{C4F6B18F-75EC-109E-5DA1-39F32177A947}"/>
              </a:ext>
            </a:extLst>
          </p:cNvPr>
          <p:cNvSpPr/>
          <p:nvPr/>
        </p:nvSpPr>
        <p:spPr>
          <a:xfrm>
            <a:off x="9234244" y="2624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Code Review Process: </a:t>
            </a:r>
          </a:p>
          <a:p>
            <a:r>
              <a:rPr lang="en-US" sz="1100" b="0" i="0" u="none" strike="noStrike" dirty="0">
                <a:solidFill>
                  <a:schemeClr val="tx1"/>
                </a:solidFill>
                <a:effectLst/>
                <a:latin typeface="Century Gothic" panose="020B0502020202020204" pitchFamily="34" charset="0"/>
              </a:rPr>
              <a:t>Improve the code review process to catch issues earlier and reduce technical debt.</a:t>
            </a:r>
            <a:endParaRPr lang="en-US" sz="1100" dirty="0">
              <a:solidFill>
                <a:schemeClr val="tx1"/>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CE82300D-0D13-7947-98F9-7A57E7CE1D53}"/>
              </a:ext>
            </a:extLst>
          </p:cNvPr>
          <p:cNvSpPr/>
          <p:nvPr/>
        </p:nvSpPr>
        <p:spPr>
          <a:xfrm>
            <a:off x="9234244" y="38869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i="0" u="none" strike="noStrike" dirty="0">
                <a:solidFill>
                  <a:schemeClr val="tx1"/>
                </a:solidFill>
                <a:effectLst/>
                <a:latin typeface="Century Gothic" panose="020B0502020202020204" pitchFamily="34" charset="0"/>
              </a:rPr>
              <a:t>Deployment Pipeline: </a:t>
            </a:r>
          </a:p>
          <a:p>
            <a:r>
              <a:rPr lang="en-US" sz="1100" b="0" i="0" u="none" strike="noStrike" dirty="0">
                <a:solidFill>
                  <a:schemeClr val="tx1"/>
                </a:solidFill>
                <a:effectLst/>
                <a:latin typeface="Century Gothic" panose="020B0502020202020204" pitchFamily="34" charset="0"/>
              </a:rPr>
              <a:t>Optimize the deployment pipeline to minimize downtime and deployment errors.</a:t>
            </a:r>
            <a:endParaRPr lang="en-US" sz="1100" dirty="0">
              <a:solidFill>
                <a:schemeClr val="tx1"/>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002D7197-8C58-9092-A82C-045C5720207B}"/>
              </a:ext>
            </a:extLst>
          </p:cNvPr>
          <p:cNvSpPr/>
          <p:nvPr/>
        </p:nvSpPr>
        <p:spPr>
          <a:xfrm>
            <a:off x="9234244" y="5149426"/>
            <a:ext cx="2429557" cy="1097280"/>
          </a:xfrm>
          <a:prstGeom prst="roundRect">
            <a:avLst/>
          </a:prstGeom>
          <a:noFill/>
          <a:ln w="635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chemeClr val="tx1"/>
                </a:solidFill>
                <a:latin typeface="Century Gothic" panose="020B0502020202020204" pitchFamily="34" charset="0"/>
              </a:rPr>
              <a:t>Resource Allocation: </a:t>
            </a:r>
          </a:p>
          <a:p>
            <a:r>
              <a:rPr lang="en-US" sz="1100" dirty="0">
                <a:solidFill>
                  <a:schemeClr val="tx1"/>
                </a:solidFill>
                <a:latin typeface="Century Gothic" panose="020B0502020202020204" pitchFamily="34" charset="0"/>
              </a:rPr>
              <a:t>Balance resource allocation to ensure reasonable workloads and prevent burnout.</a:t>
            </a:r>
          </a:p>
        </p:txBody>
      </p:sp>
    </p:spTree>
    <p:extLst>
      <p:ext uri="{BB962C8B-B14F-4D97-AF65-F5344CB8AC3E}">
        <p14:creationId xmlns:p14="http://schemas.microsoft.com/office/powerpoint/2010/main" val="2541307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2"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5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5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171</TotalTime>
  <Words>455</Words>
  <Application>Microsoft Office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Agustina Moschcovich</cp:lastModifiedBy>
  <cp:revision>70</cp:revision>
  <dcterms:created xsi:type="dcterms:W3CDTF">2024-08-04T17:37:47Z</dcterms:created>
  <dcterms:modified xsi:type="dcterms:W3CDTF">2024-08-13T01:11:00Z</dcterms:modified>
</cp:coreProperties>
</file>