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99"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FF7D86"/>
    <a:srgbClr val="FF5964"/>
    <a:srgbClr val="000000"/>
    <a:srgbClr val="62A87C"/>
    <a:srgbClr val="4D7FB7"/>
    <a:srgbClr val="38618C"/>
    <a:srgbClr val="B7E9F9"/>
    <a:srgbClr val="BEECF9"/>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3" autoAdjust="0"/>
    <p:restoredTop sz="94665"/>
  </p:normalViewPr>
  <p:slideViewPr>
    <p:cSldViewPr snapToGrid="0">
      <p:cViewPr varScale="1">
        <p:scale>
          <a:sx n="77" d="100"/>
          <a:sy n="77" d="100"/>
        </p:scale>
        <p:origin x="192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100000">
              <a:schemeClr val="accent6">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Blank+Agile+Retrospective+DAKI+Template-powerpoint-12151&amp;lpa=Blank+Agile+Retrospective+DAKI+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46311" y="1855760"/>
            <a:ext cx="6106248" cy="4262064"/>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Use this Agile retrospective DAKI template in sprint retrospectives to decide what practices or processes to drop, add, keep, and improve. It's effective for refining team workflows and enhancing performance.</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The template includes sections </a:t>
            </a:r>
            <a:r>
              <a:rPr lang="en-US" sz="1600">
                <a:solidFill>
                  <a:srgbClr val="000000"/>
                </a:solidFill>
                <a:latin typeface="Century Gothic" panose="020B0502020202020204" pitchFamily="34" charset="0"/>
              </a:rPr>
              <a:t>to record what </a:t>
            </a:r>
            <a:r>
              <a:rPr lang="en-US" sz="1600" dirty="0">
                <a:solidFill>
                  <a:srgbClr val="000000"/>
                </a:solidFill>
                <a:latin typeface="Century Gothic" panose="020B0502020202020204" pitchFamily="34" charset="0"/>
              </a:rPr>
              <a:t>to drop, add, keep, and improve, facilitating structured discussions on eliminating ineffective practices, introducing new methods, maintaining successful processes, and enhancing areas needing improvement.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801253" cy="1569630"/>
          </a:xfrm>
          <a:prstGeom prst="rect">
            <a:avLst/>
          </a:prstGeom>
          <a:noFill/>
          <a:ln>
            <a:noFill/>
          </a:ln>
        </p:spPr>
        <p:txBody>
          <a:bodyPr spcFirstLastPara="1" wrap="square" lIns="91425" tIns="91425" rIns="91425" bIns="91425" anchor="t" anchorCtr="0">
            <a:spAutoFit/>
          </a:bodyPr>
          <a:lstStyle/>
          <a:p>
            <a:r>
              <a:rPr lang="en-US" sz="3000" b="1" dirty="0">
                <a:solidFill>
                  <a:srgbClr val="011033"/>
                </a:solidFill>
                <a:latin typeface="Century Gothic"/>
                <a:ea typeface="Century Gothic"/>
                <a:cs typeface="Century Gothic"/>
                <a:sym typeface="Century Gothic"/>
              </a:rPr>
              <a:t>Agile Retrospective DAKI </a:t>
            </a:r>
            <a:br>
              <a:rPr lang="en-US" sz="3000" b="1" dirty="0">
                <a:solidFill>
                  <a:srgbClr val="011033"/>
                </a:solidFill>
                <a:latin typeface="Century Gothic"/>
                <a:ea typeface="Century Gothic"/>
                <a:cs typeface="Century Gothic"/>
                <a:sym typeface="Century Gothic"/>
              </a:rPr>
            </a:br>
            <a:r>
              <a:rPr lang="en-US" sz="3000" b="1" dirty="0">
                <a:solidFill>
                  <a:srgbClr val="011033"/>
                </a:solidFill>
                <a:latin typeface="Century Gothic"/>
                <a:ea typeface="Century Gothic"/>
                <a:cs typeface="Century Gothic"/>
                <a:sym typeface="Century Gothic"/>
              </a:rPr>
              <a:t>(Drop, Add, Keep, Improve) Template</a:t>
            </a:r>
          </a:p>
        </p:txBody>
      </p:sp>
      <p:pic>
        <p:nvPicPr>
          <p:cNvPr id="5" name="Picture 4">
            <a:extLst>
              <a:ext uri="{FF2B5EF4-FFF2-40B4-BE49-F238E27FC236}">
                <a16:creationId xmlns:a16="http://schemas.microsoft.com/office/drawing/2014/main" id="{A25C22FD-643D-512A-D4C1-A14CD9C35482}"/>
              </a:ext>
            </a:extLst>
          </p:cNvPr>
          <p:cNvPicPr>
            <a:picLocks noChangeAspect="1"/>
          </p:cNvPicPr>
          <p:nvPr/>
        </p:nvPicPr>
        <p:blipFill>
          <a:blip r:embed="rId5"/>
          <a:stretch>
            <a:fillRect/>
          </a:stretch>
        </p:blipFill>
        <p:spPr>
          <a:xfrm>
            <a:off x="6760029" y="2590288"/>
            <a:ext cx="4870642" cy="2761037"/>
          </a:xfrm>
          <a:prstGeom prst="rect">
            <a:avLst/>
          </a:prstGeom>
          <a:effectLst>
            <a:outerShdw blurRad="190500" sx="105000" sy="105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0" y="37862"/>
            <a:ext cx="1219200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Retrospective DAKI (Drop, Add, Keep, Improve) Template</a:t>
            </a:r>
          </a:p>
        </p:txBody>
      </p:sp>
      <p:sp>
        <p:nvSpPr>
          <p:cNvPr id="3" name="Rectangle: Rounded Corners 2">
            <a:extLst>
              <a:ext uri="{FF2B5EF4-FFF2-40B4-BE49-F238E27FC236}">
                <a16:creationId xmlns:a16="http://schemas.microsoft.com/office/drawing/2014/main" id="{555D1982-2848-2E5C-CF0E-0F6BDF7C61C0}"/>
              </a:ext>
            </a:extLst>
          </p:cNvPr>
          <p:cNvSpPr/>
          <p:nvPr/>
        </p:nvSpPr>
        <p:spPr>
          <a:xfrm>
            <a:off x="371378" y="743731"/>
            <a:ext cx="2743200" cy="5717453"/>
          </a:xfrm>
          <a:prstGeom prst="round2SameRect">
            <a:avLst/>
          </a:prstGeom>
          <a:solidFill>
            <a:srgbClr val="FF7D86">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sz="2000" b="1" dirty="0">
                <a:solidFill>
                  <a:schemeClr val="tx1"/>
                </a:solidFill>
                <a:latin typeface="Century Gothic" panose="020B0502020202020204" pitchFamily="34" charset="0"/>
              </a:rPr>
              <a:t>Drop</a:t>
            </a:r>
          </a:p>
        </p:txBody>
      </p:sp>
      <p:sp>
        <p:nvSpPr>
          <p:cNvPr id="7" name="Rectangle: Rounded Corners 6">
            <a:extLst>
              <a:ext uri="{FF2B5EF4-FFF2-40B4-BE49-F238E27FC236}">
                <a16:creationId xmlns:a16="http://schemas.microsoft.com/office/drawing/2014/main" id="{E9C39422-2DE2-394E-A326-AE77F455C590}"/>
              </a:ext>
            </a:extLst>
          </p:cNvPr>
          <p:cNvSpPr/>
          <p:nvPr/>
        </p:nvSpPr>
        <p:spPr>
          <a:xfrm>
            <a:off x="522214"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Drop 1</a:t>
            </a:r>
            <a:endParaRPr lang="en-US" sz="1100" dirty="0">
              <a:solidFill>
                <a:schemeClr val="tx1"/>
              </a:solidFill>
              <a:latin typeface="Century Gothic" panose="020B0502020202020204" pitchFamily="34" charset="0"/>
            </a:endParaRPr>
          </a:p>
        </p:txBody>
      </p:sp>
      <p:sp>
        <p:nvSpPr>
          <p:cNvPr id="20" name="Rectangle: Rounded Corners 19">
            <a:extLst>
              <a:ext uri="{FF2B5EF4-FFF2-40B4-BE49-F238E27FC236}">
                <a16:creationId xmlns:a16="http://schemas.microsoft.com/office/drawing/2014/main" id="{A40F7E8F-4CE2-0752-E7ED-C5E582757A09}"/>
              </a:ext>
            </a:extLst>
          </p:cNvPr>
          <p:cNvSpPr/>
          <p:nvPr/>
        </p:nvSpPr>
        <p:spPr>
          <a:xfrm>
            <a:off x="522214"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Drop 2</a:t>
            </a:r>
            <a:endParaRPr lang="en-US" sz="1100" dirty="0">
              <a:solidFill>
                <a:schemeClr val="tx1"/>
              </a:solidFill>
              <a:latin typeface="Century Gothic" panose="020B0502020202020204" pitchFamily="34" charset="0"/>
            </a:endParaRPr>
          </a:p>
        </p:txBody>
      </p:sp>
      <p:sp>
        <p:nvSpPr>
          <p:cNvPr id="21" name="Rectangle: Rounded Corners 20">
            <a:extLst>
              <a:ext uri="{FF2B5EF4-FFF2-40B4-BE49-F238E27FC236}">
                <a16:creationId xmlns:a16="http://schemas.microsoft.com/office/drawing/2014/main" id="{86CF543D-0803-E2FE-D8FF-DC00B3C902EC}"/>
              </a:ext>
            </a:extLst>
          </p:cNvPr>
          <p:cNvSpPr/>
          <p:nvPr/>
        </p:nvSpPr>
        <p:spPr>
          <a:xfrm>
            <a:off x="522214"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Drop 3</a:t>
            </a:r>
            <a:endParaRPr lang="en-US" sz="1100" dirty="0">
              <a:solidFill>
                <a:schemeClr val="tx1"/>
              </a:solidFill>
              <a:latin typeface="Century Gothic" panose="020B0502020202020204" pitchFamily="34" charset="0"/>
            </a:endParaRPr>
          </a:p>
        </p:txBody>
      </p:sp>
      <p:sp>
        <p:nvSpPr>
          <p:cNvPr id="23" name="Rectangle: Rounded Corners 22">
            <a:extLst>
              <a:ext uri="{FF2B5EF4-FFF2-40B4-BE49-F238E27FC236}">
                <a16:creationId xmlns:a16="http://schemas.microsoft.com/office/drawing/2014/main" id="{BC7037D7-B00B-9907-3494-BD0ADC8239D8}"/>
              </a:ext>
            </a:extLst>
          </p:cNvPr>
          <p:cNvSpPr/>
          <p:nvPr/>
        </p:nvSpPr>
        <p:spPr>
          <a:xfrm>
            <a:off x="522214"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Drop 4</a:t>
            </a:r>
            <a:endParaRPr lang="en-US" sz="1100" dirty="0">
              <a:solidFill>
                <a:schemeClr val="tx1"/>
              </a:solidFill>
              <a:latin typeface="Century Gothic" panose="020B0502020202020204" pitchFamily="34" charset="0"/>
            </a:endParaRPr>
          </a:p>
        </p:txBody>
      </p:sp>
      <p:sp>
        <p:nvSpPr>
          <p:cNvPr id="4" name="Rectangle: Rounded Corners 3">
            <a:extLst>
              <a:ext uri="{FF2B5EF4-FFF2-40B4-BE49-F238E27FC236}">
                <a16:creationId xmlns:a16="http://schemas.microsoft.com/office/drawing/2014/main" id="{91872C32-32FE-B450-186D-788FC06B6947}"/>
              </a:ext>
            </a:extLst>
          </p:cNvPr>
          <p:cNvSpPr/>
          <p:nvPr/>
        </p:nvSpPr>
        <p:spPr>
          <a:xfrm>
            <a:off x="6177402" y="732648"/>
            <a:ext cx="2743200" cy="5717453"/>
          </a:xfrm>
          <a:prstGeom prst="round2SameRect">
            <a:avLst/>
          </a:prstGeom>
          <a:solidFill>
            <a:srgbClr val="4D7FB7">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sz="2000" b="1" dirty="0">
                <a:solidFill>
                  <a:schemeClr val="tx1"/>
                </a:solidFill>
                <a:latin typeface="Century Gothic" panose="020B0502020202020204" pitchFamily="34" charset="0"/>
              </a:rPr>
              <a:t>Keep</a:t>
            </a:r>
          </a:p>
        </p:txBody>
      </p:sp>
      <p:sp>
        <p:nvSpPr>
          <p:cNvPr id="24" name="Rectangle: Rounded Corners 23">
            <a:extLst>
              <a:ext uri="{FF2B5EF4-FFF2-40B4-BE49-F238E27FC236}">
                <a16:creationId xmlns:a16="http://schemas.microsoft.com/office/drawing/2014/main" id="{1FBC0C34-E7C8-67AF-2576-7F61C6D7BF53}"/>
              </a:ext>
            </a:extLst>
          </p:cNvPr>
          <p:cNvSpPr/>
          <p:nvPr/>
        </p:nvSpPr>
        <p:spPr>
          <a:xfrm>
            <a:off x="6334223"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Keep 1</a:t>
            </a:r>
          </a:p>
        </p:txBody>
      </p:sp>
      <p:sp>
        <p:nvSpPr>
          <p:cNvPr id="25" name="Rectangle: Rounded Corners 24">
            <a:extLst>
              <a:ext uri="{FF2B5EF4-FFF2-40B4-BE49-F238E27FC236}">
                <a16:creationId xmlns:a16="http://schemas.microsoft.com/office/drawing/2014/main" id="{4F165BD9-5201-44BB-F281-95CC3D05FCEF}"/>
              </a:ext>
            </a:extLst>
          </p:cNvPr>
          <p:cNvSpPr/>
          <p:nvPr/>
        </p:nvSpPr>
        <p:spPr>
          <a:xfrm>
            <a:off x="6334223"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Keep 2</a:t>
            </a:r>
          </a:p>
        </p:txBody>
      </p:sp>
      <p:sp>
        <p:nvSpPr>
          <p:cNvPr id="26" name="Rectangle: Rounded Corners 25">
            <a:extLst>
              <a:ext uri="{FF2B5EF4-FFF2-40B4-BE49-F238E27FC236}">
                <a16:creationId xmlns:a16="http://schemas.microsoft.com/office/drawing/2014/main" id="{5EEFD037-3A93-AD26-E836-168FFC0F0328}"/>
              </a:ext>
            </a:extLst>
          </p:cNvPr>
          <p:cNvSpPr/>
          <p:nvPr/>
        </p:nvSpPr>
        <p:spPr>
          <a:xfrm>
            <a:off x="6334223"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Keep 3</a:t>
            </a:r>
          </a:p>
        </p:txBody>
      </p:sp>
      <p:sp>
        <p:nvSpPr>
          <p:cNvPr id="27" name="Rectangle: Rounded Corners 26">
            <a:extLst>
              <a:ext uri="{FF2B5EF4-FFF2-40B4-BE49-F238E27FC236}">
                <a16:creationId xmlns:a16="http://schemas.microsoft.com/office/drawing/2014/main" id="{AD1087AA-662D-ADC8-EBAD-ACA98E664ED6}"/>
              </a:ext>
            </a:extLst>
          </p:cNvPr>
          <p:cNvSpPr/>
          <p:nvPr/>
        </p:nvSpPr>
        <p:spPr>
          <a:xfrm>
            <a:off x="6334223"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Keep 4</a:t>
            </a:r>
          </a:p>
        </p:txBody>
      </p:sp>
      <p:sp>
        <p:nvSpPr>
          <p:cNvPr id="5" name="Rectangle: Rounded Corners 4">
            <a:extLst>
              <a:ext uri="{FF2B5EF4-FFF2-40B4-BE49-F238E27FC236}">
                <a16:creationId xmlns:a16="http://schemas.microsoft.com/office/drawing/2014/main" id="{4EA72596-9F5B-05BD-8AF5-CE4353FA28B1}"/>
              </a:ext>
            </a:extLst>
          </p:cNvPr>
          <p:cNvSpPr/>
          <p:nvPr/>
        </p:nvSpPr>
        <p:spPr>
          <a:xfrm>
            <a:off x="3277381" y="743731"/>
            <a:ext cx="2743200" cy="5717453"/>
          </a:xfrm>
          <a:prstGeom prst="round2SameRect">
            <a:avLst/>
          </a:prstGeom>
          <a:solidFill>
            <a:srgbClr val="84BA99">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tx1"/>
                </a:solidFill>
                <a:latin typeface="Century Gothic" panose="020B0502020202020204" pitchFamily="34" charset="0"/>
              </a:rPr>
              <a:t>Add</a:t>
            </a:r>
          </a:p>
        </p:txBody>
      </p:sp>
      <p:sp>
        <p:nvSpPr>
          <p:cNvPr id="28" name="Rectangle: Rounded Corners 27">
            <a:extLst>
              <a:ext uri="{FF2B5EF4-FFF2-40B4-BE49-F238E27FC236}">
                <a16:creationId xmlns:a16="http://schemas.microsoft.com/office/drawing/2014/main" id="{76C1EB77-4672-2B0E-35EB-EA2104B75B03}"/>
              </a:ext>
            </a:extLst>
          </p:cNvPr>
          <p:cNvSpPr/>
          <p:nvPr/>
        </p:nvSpPr>
        <p:spPr>
          <a:xfrm>
            <a:off x="3434202"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Add 1</a:t>
            </a:r>
          </a:p>
        </p:txBody>
      </p:sp>
      <p:sp>
        <p:nvSpPr>
          <p:cNvPr id="29" name="Rectangle: Rounded Corners 28">
            <a:extLst>
              <a:ext uri="{FF2B5EF4-FFF2-40B4-BE49-F238E27FC236}">
                <a16:creationId xmlns:a16="http://schemas.microsoft.com/office/drawing/2014/main" id="{9BA02E52-97EC-FD2E-24A5-4660EBD6438D}"/>
              </a:ext>
            </a:extLst>
          </p:cNvPr>
          <p:cNvSpPr/>
          <p:nvPr/>
        </p:nvSpPr>
        <p:spPr>
          <a:xfrm>
            <a:off x="3434202"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Add 2</a:t>
            </a:r>
          </a:p>
        </p:txBody>
      </p:sp>
      <p:sp>
        <p:nvSpPr>
          <p:cNvPr id="30" name="Rectangle: Rounded Corners 29">
            <a:extLst>
              <a:ext uri="{FF2B5EF4-FFF2-40B4-BE49-F238E27FC236}">
                <a16:creationId xmlns:a16="http://schemas.microsoft.com/office/drawing/2014/main" id="{18A730C6-DCB4-4232-6B07-80682BF7B16F}"/>
              </a:ext>
            </a:extLst>
          </p:cNvPr>
          <p:cNvSpPr/>
          <p:nvPr/>
        </p:nvSpPr>
        <p:spPr>
          <a:xfrm>
            <a:off x="3434202"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Add 3</a:t>
            </a:r>
          </a:p>
        </p:txBody>
      </p:sp>
      <p:sp>
        <p:nvSpPr>
          <p:cNvPr id="31" name="Rectangle: Rounded Corners 30">
            <a:extLst>
              <a:ext uri="{FF2B5EF4-FFF2-40B4-BE49-F238E27FC236}">
                <a16:creationId xmlns:a16="http://schemas.microsoft.com/office/drawing/2014/main" id="{9AD0EF59-8A81-EEB1-936D-8C45175B4C0B}"/>
              </a:ext>
            </a:extLst>
          </p:cNvPr>
          <p:cNvSpPr/>
          <p:nvPr/>
        </p:nvSpPr>
        <p:spPr>
          <a:xfrm>
            <a:off x="3434202"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Century Gothic" panose="020B0502020202020204" pitchFamily="34" charset="0"/>
              </a:rPr>
              <a:t>Add 4</a:t>
            </a:r>
          </a:p>
        </p:txBody>
      </p:sp>
      <p:sp>
        <p:nvSpPr>
          <p:cNvPr id="11" name="Rectangle: Rounded Corners 4">
            <a:extLst>
              <a:ext uri="{FF2B5EF4-FFF2-40B4-BE49-F238E27FC236}">
                <a16:creationId xmlns:a16="http://schemas.microsoft.com/office/drawing/2014/main" id="{ADF15403-EF99-3764-2A3A-525A17371A93}"/>
              </a:ext>
            </a:extLst>
          </p:cNvPr>
          <p:cNvSpPr/>
          <p:nvPr/>
        </p:nvSpPr>
        <p:spPr>
          <a:xfrm>
            <a:off x="9077423" y="732648"/>
            <a:ext cx="2743200" cy="5717453"/>
          </a:xfrm>
          <a:prstGeom prst="round2SameRect">
            <a:avLst/>
          </a:prstGeom>
          <a:solidFill>
            <a:srgbClr val="FFC000">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tx1"/>
                </a:solidFill>
                <a:latin typeface="Century Gothic" panose="020B0502020202020204" pitchFamily="34" charset="0"/>
              </a:rPr>
              <a:t>Improve</a:t>
            </a:r>
          </a:p>
        </p:txBody>
      </p:sp>
      <p:sp>
        <p:nvSpPr>
          <p:cNvPr id="12" name="Rectangle: Rounded Corners 11">
            <a:extLst>
              <a:ext uri="{FF2B5EF4-FFF2-40B4-BE49-F238E27FC236}">
                <a16:creationId xmlns:a16="http://schemas.microsoft.com/office/drawing/2014/main" id="{304CF2F4-17FF-B095-BAD4-E73EEC35BB8E}"/>
              </a:ext>
            </a:extLst>
          </p:cNvPr>
          <p:cNvSpPr/>
          <p:nvPr/>
        </p:nvSpPr>
        <p:spPr>
          <a:xfrm>
            <a:off x="9234244"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Improve 1</a:t>
            </a:r>
            <a:endParaRPr lang="en-US" sz="1100" dirty="0">
              <a:solidFill>
                <a:schemeClr val="tx1"/>
              </a:solidFill>
              <a:latin typeface="Century Gothic" panose="020B0502020202020204" pitchFamily="34" charset="0"/>
            </a:endParaRPr>
          </a:p>
        </p:txBody>
      </p:sp>
      <p:sp>
        <p:nvSpPr>
          <p:cNvPr id="13" name="Rectangle: Rounded Corners 12">
            <a:extLst>
              <a:ext uri="{FF2B5EF4-FFF2-40B4-BE49-F238E27FC236}">
                <a16:creationId xmlns:a16="http://schemas.microsoft.com/office/drawing/2014/main" id="{C4F6B18F-75EC-109E-5DA1-39F32177A947}"/>
              </a:ext>
            </a:extLst>
          </p:cNvPr>
          <p:cNvSpPr/>
          <p:nvPr/>
        </p:nvSpPr>
        <p:spPr>
          <a:xfrm>
            <a:off x="9234244"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Improve 2</a:t>
            </a:r>
            <a:endParaRPr lang="en-US" sz="1100" dirty="0">
              <a:solidFill>
                <a:schemeClr val="tx1"/>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CE82300D-0D13-7947-98F9-7A57E7CE1D53}"/>
              </a:ext>
            </a:extLst>
          </p:cNvPr>
          <p:cNvSpPr/>
          <p:nvPr/>
        </p:nvSpPr>
        <p:spPr>
          <a:xfrm>
            <a:off x="9234244"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Improve 3</a:t>
            </a:r>
            <a:endParaRPr lang="en-US" sz="1100" dirty="0">
              <a:solidFill>
                <a:schemeClr val="tx1"/>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002D7197-8C58-9092-A82C-045C5720207B}"/>
              </a:ext>
            </a:extLst>
          </p:cNvPr>
          <p:cNvSpPr/>
          <p:nvPr/>
        </p:nvSpPr>
        <p:spPr>
          <a:xfrm>
            <a:off x="9234244"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i="0" u="none" strike="noStrike" dirty="0">
                <a:solidFill>
                  <a:schemeClr val="tx1"/>
                </a:solidFill>
                <a:effectLst/>
                <a:latin typeface="Century Gothic" panose="020B0502020202020204" pitchFamily="34" charset="0"/>
              </a:rPr>
              <a:t>Improve 4</a:t>
            </a:r>
            <a:endParaRPr lang="en-US" sz="11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541307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174</TotalTime>
  <Words>246</Words>
  <Application>Microsoft Office PowerPoint</Application>
  <PresentationFormat>Widescreen</PresentationFormat>
  <Paragraphs>29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71</cp:revision>
  <dcterms:created xsi:type="dcterms:W3CDTF">2024-08-04T17:37:47Z</dcterms:created>
  <dcterms:modified xsi:type="dcterms:W3CDTF">2024-08-25T23:16:10Z</dcterms:modified>
</cp:coreProperties>
</file>