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
                <a:lumOff val="95000"/>
              </a:schemeClr>
            </a:gs>
            <a:gs pos="0">
              <a:schemeClr val="accent1">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Blank+Agile+Retrospective+Sailboat+Template-powerpoint-12151&amp;lpa=Blank+Agile+Retrospective+Sailboat+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783322"/>
            <a:ext cx="6383203" cy="4083234"/>
          </a:xfrm>
          <a:prstGeom prst="rect">
            <a:avLst/>
          </a:prstGeom>
          <a:noFill/>
        </p:spPr>
        <p:txBody>
          <a:bodyPr wrap="square" rtlCol="0">
            <a:spAutoFit/>
          </a:bodyPr>
          <a:lstStyle/>
          <a:p>
            <a:pPr>
              <a:lnSpc>
                <a:spcPct val="150000"/>
              </a:lnSpc>
              <a:spcAft>
                <a:spcPts val="1200"/>
              </a:spcAft>
            </a:pPr>
            <a:r>
              <a:rPr lang="en-US" sz="1400" b="1" dirty="0">
                <a:solidFill>
                  <a:srgbClr val="000000"/>
                </a:solidFill>
                <a:latin typeface="Century Gothic" panose="020B0502020202020204" pitchFamily="34" charset="0"/>
              </a:rPr>
              <a:t>When To Use This Template: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Use this Agile retrospective sailboat template during sprint retrospectives to assess what is helping the team (Wind), the team's status (Sailboat), the team's goals (Island), obstacles (Anchor), and potential risks (Rocks). It's perfect for visualizing team dynamics and understanding both positive and negative influences.</a:t>
            </a:r>
          </a:p>
          <a:p>
            <a:pPr>
              <a:lnSpc>
                <a:spcPct val="150000"/>
              </a:lnSpc>
              <a:spcAft>
                <a:spcPts val="1200"/>
              </a:spcAft>
            </a:pPr>
            <a:r>
              <a:rPr lang="en-US" sz="1400" b="1" dirty="0">
                <a:solidFill>
                  <a:srgbClr val="000000"/>
                </a:solidFill>
                <a:latin typeface="Century Gothic" panose="020B0502020202020204" pitchFamily="34" charset="0"/>
              </a:rPr>
              <a:t>Notable Templates Features: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Features five interactive sections: Wind, Sailboat, Island, Anchor, and Rocks, providing a comprehensive view of team performance and challenges. This template aids in collaboratively identifying strengths, goals, impediments, and risks, fostering actionable insights for continuous improvement.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Agile Retrospective Sailboat Template</a:t>
            </a:r>
          </a:p>
        </p:txBody>
      </p:sp>
      <p:pic>
        <p:nvPicPr>
          <p:cNvPr id="4" name="Picture 3">
            <a:extLst>
              <a:ext uri="{FF2B5EF4-FFF2-40B4-BE49-F238E27FC236}">
                <a16:creationId xmlns:a16="http://schemas.microsoft.com/office/drawing/2014/main" id="{CEE65D5D-B8D4-63F3-4F3F-FF1723933441}"/>
              </a:ext>
            </a:extLst>
          </p:cNvPr>
          <p:cNvPicPr>
            <a:picLocks noChangeAspect="1"/>
          </p:cNvPicPr>
          <p:nvPr/>
        </p:nvPicPr>
        <p:blipFill>
          <a:blip r:embed="rId5"/>
          <a:stretch>
            <a:fillRect/>
          </a:stretch>
        </p:blipFill>
        <p:spPr>
          <a:xfrm>
            <a:off x="7295273" y="2599074"/>
            <a:ext cx="4335398" cy="2455526"/>
          </a:xfrm>
          <a:prstGeom prst="rect">
            <a:avLst/>
          </a:prstGeom>
          <a:effectLst>
            <a:outerShdw blurRad="114300" sx="104000" sy="104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914400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Retrospective Sailboat Template</a:t>
            </a:r>
          </a:p>
        </p:txBody>
      </p:sp>
      <p:pic>
        <p:nvPicPr>
          <p:cNvPr id="2050" name="Picture 4" descr="A picture containing bed, table, room&#10;&#10;Description automatically generated">
            <a:extLst>
              <a:ext uri="{FF2B5EF4-FFF2-40B4-BE49-F238E27FC236}">
                <a16:creationId xmlns:a16="http://schemas.microsoft.com/office/drawing/2014/main" id="{045364B2-E79D-2CEA-F92A-7A888780F0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328" b="45135"/>
          <a:stretch>
            <a:fillRect/>
          </a:stretch>
        </p:blipFill>
        <p:spPr bwMode="auto">
          <a:xfrm>
            <a:off x="1543050" y="964734"/>
            <a:ext cx="9124950" cy="30583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a:extLst>
              <a:ext uri="{FF2B5EF4-FFF2-40B4-BE49-F238E27FC236}">
                <a16:creationId xmlns:a16="http://schemas.microsoft.com/office/drawing/2014/main" id="{8181CEF3-29EF-71EF-EFBD-C7D856F9AE91}"/>
              </a:ext>
            </a:extLst>
          </p:cNvPr>
          <p:cNvGraphicFramePr>
            <a:graphicFrameLocks noGrp="1"/>
          </p:cNvGraphicFramePr>
          <p:nvPr>
            <p:extLst>
              <p:ext uri="{D42A27DB-BD31-4B8C-83A1-F6EECF244321}">
                <p14:modId xmlns:p14="http://schemas.microsoft.com/office/powerpoint/2010/main" val="2787027040"/>
              </p:ext>
            </p:extLst>
          </p:nvPr>
        </p:nvGraphicFramePr>
        <p:xfrm>
          <a:off x="1533525" y="713149"/>
          <a:ext cx="9144000" cy="3309936"/>
        </p:xfrm>
        <a:graphic>
          <a:graphicData uri="http://schemas.openxmlformats.org/drawingml/2006/table">
            <a:tbl>
              <a:tblPr firstRow="1" firstCol="1" bandRow="1"/>
              <a:tblGrid>
                <a:gridCol w="3047792">
                  <a:extLst>
                    <a:ext uri="{9D8B030D-6E8A-4147-A177-3AD203B41FA5}">
                      <a16:colId xmlns:a16="http://schemas.microsoft.com/office/drawing/2014/main" val="4156993762"/>
                    </a:ext>
                  </a:extLst>
                </a:gridCol>
                <a:gridCol w="3048416">
                  <a:extLst>
                    <a:ext uri="{9D8B030D-6E8A-4147-A177-3AD203B41FA5}">
                      <a16:colId xmlns:a16="http://schemas.microsoft.com/office/drawing/2014/main" val="836217352"/>
                    </a:ext>
                  </a:extLst>
                </a:gridCol>
                <a:gridCol w="3047792">
                  <a:extLst>
                    <a:ext uri="{9D8B030D-6E8A-4147-A177-3AD203B41FA5}">
                      <a16:colId xmlns:a16="http://schemas.microsoft.com/office/drawing/2014/main" val="1484600253"/>
                    </a:ext>
                  </a:extLst>
                </a:gridCol>
              </a:tblGrid>
              <a:tr h="268372">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WIND: What is helping the team?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A5C9EB"/>
                    </a:solidFill>
                  </a:tcPr>
                </a:tc>
                <a:tc>
                  <a:txBody>
                    <a:bodyPr/>
                    <a:lstStyle/>
                    <a:p>
                      <a:pPr marL="0" marR="0" algn="ctr">
                        <a:spcBef>
                          <a:spcPts val="0"/>
                        </a:spcBef>
                        <a:spcAft>
                          <a:spcPts val="0"/>
                        </a:spcAft>
                      </a:pPr>
                      <a:r>
                        <a:rPr lang="en-US" sz="1200" b="1">
                          <a:solidFill>
                            <a:srgbClr val="000000"/>
                          </a:solidFill>
                          <a:effectLst/>
                          <a:latin typeface="Century Gothic" panose="020B0502020202020204" pitchFamily="34" charset="0"/>
                          <a:ea typeface="Arial" panose="020B0604020202020204" pitchFamily="34" charset="0"/>
                          <a:cs typeface="Arial" panose="020B0604020202020204" pitchFamily="34" charset="0"/>
                        </a:rPr>
                        <a:t>SAILBOAT: Our team</a:t>
                      </a:r>
                      <a:endParaRPr lang="en-US" sz="10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CE757B"/>
                    </a:solidFill>
                  </a:tcPr>
                </a:tc>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ISLAND: What is our goal?</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FBE3D6"/>
                    </a:solidFill>
                  </a:tcPr>
                </a:tc>
                <a:extLst>
                  <a:ext uri="{0D108BD9-81ED-4DB2-BD59-A6C34878D82A}">
                    <a16:rowId xmlns:a16="http://schemas.microsoft.com/office/drawing/2014/main" val="1181761664"/>
                  </a:ext>
                </a:extLst>
              </a:tr>
              <a:tr h="3041564">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endParaRPr lang="en-US" sz="11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pPr>
                      <a:endParaRPr lang="en-US" sz="11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27250433"/>
                  </a:ext>
                </a:extLst>
              </a:tr>
            </a:tbl>
          </a:graphicData>
        </a:graphic>
      </p:graphicFrame>
      <p:pic>
        <p:nvPicPr>
          <p:cNvPr id="11" name="Picture 10" descr="A picture containing bed, table, room&#10;&#10;Description automatically generated">
            <a:extLst>
              <a:ext uri="{FF2B5EF4-FFF2-40B4-BE49-F238E27FC236}">
                <a16:creationId xmlns:a16="http://schemas.microsoft.com/office/drawing/2014/main" id="{46F4D221-785A-437F-AAA1-8DD4E91D0E56}"/>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63334" r="3328"/>
          <a:stretch/>
        </p:blipFill>
        <p:spPr>
          <a:xfrm>
            <a:off x="1526381" y="4388830"/>
            <a:ext cx="9134475" cy="2244090"/>
          </a:xfrm>
          <a:prstGeom prst="rect">
            <a:avLst/>
          </a:prstGeom>
        </p:spPr>
      </p:pic>
      <p:graphicFrame>
        <p:nvGraphicFramePr>
          <p:cNvPr id="10" name="Table 9">
            <a:extLst>
              <a:ext uri="{FF2B5EF4-FFF2-40B4-BE49-F238E27FC236}">
                <a16:creationId xmlns:a16="http://schemas.microsoft.com/office/drawing/2014/main" id="{D5D39E6E-9CEF-038D-1BEA-78B2682147B2}"/>
              </a:ext>
            </a:extLst>
          </p:cNvPr>
          <p:cNvGraphicFramePr>
            <a:graphicFrameLocks noGrp="1"/>
          </p:cNvGraphicFramePr>
          <p:nvPr>
            <p:extLst>
              <p:ext uri="{D42A27DB-BD31-4B8C-83A1-F6EECF244321}">
                <p14:modId xmlns:p14="http://schemas.microsoft.com/office/powerpoint/2010/main" val="798441216"/>
              </p:ext>
            </p:extLst>
          </p:nvPr>
        </p:nvGraphicFramePr>
        <p:xfrm>
          <a:off x="1526380" y="4255480"/>
          <a:ext cx="9134476" cy="2377440"/>
        </p:xfrm>
        <a:graphic>
          <a:graphicData uri="http://schemas.openxmlformats.org/drawingml/2006/table">
            <a:tbl>
              <a:tblPr firstRow="1" firstCol="1" bandRow="1"/>
              <a:tblGrid>
                <a:gridCol w="4567238">
                  <a:extLst>
                    <a:ext uri="{9D8B030D-6E8A-4147-A177-3AD203B41FA5}">
                      <a16:colId xmlns:a16="http://schemas.microsoft.com/office/drawing/2014/main" val="1128797274"/>
                    </a:ext>
                  </a:extLst>
                </a:gridCol>
                <a:gridCol w="4567238">
                  <a:extLst>
                    <a:ext uri="{9D8B030D-6E8A-4147-A177-3AD203B41FA5}">
                      <a16:colId xmlns:a16="http://schemas.microsoft.com/office/drawing/2014/main" val="1637492866"/>
                    </a:ext>
                  </a:extLst>
                </a:gridCol>
              </a:tblGrid>
              <a:tr h="274320">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ANCHOR: What is holding us back?</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BFBFBF"/>
                    </a:solidFill>
                  </a:tcPr>
                </a:tc>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ROCKS: What risks are involved?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C75E41"/>
                    </a:solidFill>
                  </a:tcPr>
                </a:tc>
                <a:extLst>
                  <a:ext uri="{0D108BD9-81ED-4DB2-BD59-A6C34878D82A}">
                    <a16:rowId xmlns:a16="http://schemas.microsoft.com/office/drawing/2014/main" val="2800329121"/>
                  </a:ext>
                </a:extLst>
              </a:tr>
              <a:tr h="2103120">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49513534"/>
                  </a:ext>
                </a:extLst>
              </a:tr>
            </a:tbl>
          </a:graphicData>
        </a:graphic>
      </p:graphicFrame>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270</TotalTime>
  <Words>254</Words>
  <Application>Microsoft Office PowerPoint</Application>
  <PresentationFormat>Widescreen</PresentationFormat>
  <Paragraphs>14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119</cp:revision>
  <dcterms:created xsi:type="dcterms:W3CDTF">2024-08-04T17:37:47Z</dcterms:created>
  <dcterms:modified xsi:type="dcterms:W3CDTF">2024-08-25T18:29:32Z</dcterms:modified>
</cp:coreProperties>
</file>