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7" r:id="rId2"/>
    <p:sldId id="302"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BA99"/>
    <a:srgbClr val="62A87C"/>
    <a:srgbClr val="FF5964"/>
    <a:srgbClr val="FF7D86"/>
    <a:srgbClr val="BEA670"/>
    <a:srgbClr val="CF5417"/>
    <a:srgbClr val="968440"/>
    <a:srgbClr val="766732"/>
    <a:srgbClr val="000000"/>
    <a:srgbClr val="4D7F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12" autoAdjust="0"/>
    <p:restoredTop sz="94650"/>
  </p:normalViewPr>
  <p:slideViewPr>
    <p:cSldViewPr snapToGrid="0">
      <p:cViewPr varScale="1">
        <p:scale>
          <a:sx n="77" d="100"/>
          <a:sy n="77" d="100"/>
        </p:scale>
        <p:origin x="19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9C32A1-FB45-4D43-A6F0-74C2B2968C3D}" type="datetimeFigureOut">
              <a:rPr lang="en-US" smtClean="0"/>
              <a:t>8/25/2024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1EA255-364E-45DD-81DF-5DD2DBD79D95}" type="slidenum">
              <a:rPr lang="en-US" smtClean="0"/>
              <a:t>‹#›</a:t>
            </a:fld>
            <a:endParaRPr lang="en-US"/>
          </a:p>
        </p:txBody>
      </p:sp>
    </p:spTree>
    <p:extLst>
      <p:ext uri="{BB962C8B-B14F-4D97-AF65-F5344CB8AC3E}">
        <p14:creationId xmlns:p14="http://schemas.microsoft.com/office/powerpoint/2010/main" val="4018532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e79d9e627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e79d9e627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g2e79d9e6279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7CC3D-B375-EF1F-88B0-2BE92EF70E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0D66C5-3B95-7FEA-ED77-2F801444FE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0E8D236-5979-4FA2-0118-9077C546B9A5}"/>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602A9BE9-E24D-9126-1E59-487D46A168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4AAA84-0E6B-D79D-1DC4-AB2D275348FC}"/>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4192246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6475F-2479-9CB0-2C52-57FBE144B30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9CB6D4-C7BB-75AD-C986-6F6464FBA8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63C913-503A-EBAF-4D10-DB742B2A3A00}"/>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D2151C42-24B8-9F09-555F-8259D73A38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BD6A46-EACD-4E7F-717C-C74F2B172724}"/>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869305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CF2068-AC5C-1014-C8B6-CDC5238BDA0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78CC139-6ABA-681E-4C21-B27BE1D7A8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E2CBD7-037A-6904-9D16-C8ABB0334EF9}"/>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3364D107-DC63-2D82-47D4-809CBB06D6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3D303A-CA2B-AFC3-40F3-F8CE0FDB7CF2}"/>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2466024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9D065-F2AD-A004-25A8-8F02849040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A6497F-4D2D-37A5-3760-EFB63B2E44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67284F-F3F5-A949-CBE2-FDAEB59F31FE}"/>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75E6B044-15E5-68AC-8A5D-DC782CF237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052724-5F86-9082-1B1B-DC1019C5821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276322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4FA8B-6C6C-4918-96EE-2947CA1F88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5FBAFD-59F7-D33E-EFD0-DDA3D967009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1103E5-B435-E991-1778-6466DB7C7A5A}"/>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78DD5AD4-22BB-03D0-AEEF-BCAF1BDD6F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85413C-3EEE-B47A-2A22-DE5B10C8DADA}"/>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413074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D4BA0-9CE5-EBA4-56C9-8B5D220D51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787AC6-1CF9-91A5-2924-C39B3719B6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140A22F-1553-767F-2D5C-3931B6DDA8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D96DDC-2ECE-9952-6AF3-4EFA02D40FB5}"/>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480F34D7-B931-EC31-CFE2-3DB0F659D6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1BCE05-4D6B-D5E6-A4D8-A668BEC8F2FC}"/>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605102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B7F2A-62A1-DDE4-16A5-124C7FE17FC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7BB576E-D2CE-130F-719F-E289A501A7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9E96D5-DDBF-9C7C-9866-0A3B4201331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60C345-EFA9-1BBA-DC44-0BF2844095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8D4AFC-1E32-5BD4-9DA8-CC9220A18DF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5867C2-58F5-326E-200E-8671D731B28A}"/>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8" name="Footer Placeholder 7">
            <a:extLst>
              <a:ext uri="{FF2B5EF4-FFF2-40B4-BE49-F238E27FC236}">
                <a16:creationId xmlns:a16="http://schemas.microsoft.com/office/drawing/2014/main" id="{73943FC8-5665-F40D-BA2E-7FD1E93D4E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A9F1F25-220D-076F-9DD0-7A959A9F79F0}"/>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622215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DE799-0BF7-033A-0003-86D457F175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72F82F3-4551-FDA9-0B69-9E815F30B66C}"/>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4" name="Footer Placeholder 3">
            <a:extLst>
              <a:ext uri="{FF2B5EF4-FFF2-40B4-BE49-F238E27FC236}">
                <a16:creationId xmlns:a16="http://schemas.microsoft.com/office/drawing/2014/main" id="{4A3AFDB2-414C-302D-4E86-F5D98C27932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E111F4-82A1-D6E0-97A1-FF14D50D386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293582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0C1786-EFF5-63B9-7E68-05D4E66AAABE}"/>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3" name="Footer Placeholder 2">
            <a:extLst>
              <a:ext uri="{FF2B5EF4-FFF2-40B4-BE49-F238E27FC236}">
                <a16:creationId xmlns:a16="http://schemas.microsoft.com/office/drawing/2014/main" id="{FFC1A8B8-24F4-C50F-998A-7BA9BA7283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0844AF-B1C5-3850-F4B6-F469DB89B51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3974844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31550-095B-AB83-BF58-3654DCF42E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6BC03E-9053-0F59-4E58-B03D279EC7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E03672-612A-561E-6AEF-0F0A1933BA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124A4A-0EA1-1903-1A5E-FBAA5528C408}"/>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7C4FC98E-2084-7189-2D2B-28B8192BC9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09F5F4-4DAA-0E3A-B489-1C53D2B1733D}"/>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3584111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A482C-3CC1-A2F8-4DBD-1B03F53611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F9C22B2-532C-9470-D49E-FC4CC5339F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FB5527-9F9B-AE65-F727-E81F30C529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1E249B-65C8-BB84-D6BC-961B99EB810D}"/>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CC30BB2D-93B1-325A-5D43-9FCD834568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20BA10-8DB3-8B8E-133E-0821BD723C1E}"/>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790131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accent1">
                <a:lumMod val="5000"/>
                <a:lumOff val="95000"/>
              </a:schemeClr>
            </a:gs>
            <a:gs pos="0">
              <a:schemeClr val="accent1">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498A90-2BF8-932D-64AF-3A9D9A77DE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BA0B733-BB92-45FB-8F46-E7E194A8C5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3F3108-7B89-B034-BAD3-027A16040F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C17FF4C0-FF5C-6818-6A4B-9AEAB8B408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07C8BF4-6FCF-3C84-63B5-1AAB66B860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4C980A8-BBA8-465B-B243-9C221E6A3A3C}" type="slidenum">
              <a:rPr lang="en-US" smtClean="0"/>
              <a:t>‹#›</a:t>
            </a:fld>
            <a:endParaRPr lang="en-US"/>
          </a:p>
        </p:txBody>
      </p:sp>
    </p:spTree>
    <p:extLst>
      <p:ext uri="{BB962C8B-B14F-4D97-AF65-F5344CB8AC3E}">
        <p14:creationId xmlns:p14="http://schemas.microsoft.com/office/powerpoint/2010/main" val="1933435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51&amp;utm_source=template-powerpoint&amp;utm_medium=content&amp;utm_campaign=Sample+Agile+Retrospective+Sailboat+Template-powerpoint-12151&amp;lpa=Sample+Agile+Retrospective+Sailboat+Template+powerpoint+1215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2" name="TextBox 1">
            <a:extLst>
              <a:ext uri="{FF2B5EF4-FFF2-40B4-BE49-F238E27FC236}">
                <a16:creationId xmlns:a16="http://schemas.microsoft.com/office/drawing/2014/main" id="{EDC4AD65-1A1A-5D38-30AC-4EF78B2D8807}"/>
              </a:ext>
            </a:extLst>
          </p:cNvPr>
          <p:cNvSpPr txBox="1"/>
          <p:nvPr/>
        </p:nvSpPr>
        <p:spPr>
          <a:xfrm>
            <a:off x="361547" y="1783322"/>
            <a:ext cx="6383203" cy="4083234"/>
          </a:xfrm>
          <a:prstGeom prst="rect">
            <a:avLst/>
          </a:prstGeom>
          <a:noFill/>
        </p:spPr>
        <p:txBody>
          <a:bodyPr wrap="square" rtlCol="0">
            <a:spAutoFit/>
          </a:bodyPr>
          <a:lstStyle/>
          <a:p>
            <a:pPr>
              <a:lnSpc>
                <a:spcPct val="150000"/>
              </a:lnSpc>
              <a:spcAft>
                <a:spcPts val="1200"/>
              </a:spcAft>
            </a:pPr>
            <a:r>
              <a:rPr lang="en-US" sz="1400" b="1" dirty="0">
                <a:solidFill>
                  <a:srgbClr val="000000"/>
                </a:solidFill>
                <a:latin typeface="Century Gothic" panose="020B0502020202020204" pitchFamily="34" charset="0"/>
              </a:rPr>
              <a:t>When To Use This Template: </a:t>
            </a:r>
            <a:br>
              <a:rPr lang="en-US" sz="1400" b="1" dirty="0">
                <a:solidFill>
                  <a:srgbClr val="000000"/>
                </a:solidFill>
                <a:latin typeface="Century Gothic" panose="020B0502020202020204" pitchFamily="34" charset="0"/>
              </a:rPr>
            </a:br>
            <a:r>
              <a:rPr lang="en-US" sz="1400" dirty="0">
                <a:solidFill>
                  <a:srgbClr val="000000"/>
                </a:solidFill>
                <a:latin typeface="Century Gothic" panose="020B0502020202020204" pitchFamily="34" charset="0"/>
              </a:rPr>
              <a:t>Use this Agile retrospective sailboat template during sprint retrospectives to assess what is helping the team (Wind), the team's status (Sailboat), the team's goals (Island), obstacles (Anchor), and potential risks (Rocks). It's perfect for visualizing team dynamics and understanding both positive and negative influences.</a:t>
            </a:r>
          </a:p>
          <a:p>
            <a:pPr>
              <a:lnSpc>
                <a:spcPct val="150000"/>
              </a:lnSpc>
              <a:spcAft>
                <a:spcPts val="1200"/>
              </a:spcAft>
            </a:pPr>
            <a:r>
              <a:rPr lang="en-US" sz="1400" b="1" dirty="0">
                <a:solidFill>
                  <a:srgbClr val="000000"/>
                </a:solidFill>
                <a:latin typeface="Century Gothic" panose="020B0502020202020204" pitchFamily="34" charset="0"/>
              </a:rPr>
              <a:t>Notable Templates Features: </a:t>
            </a:r>
            <a:br>
              <a:rPr lang="en-US" sz="1400" b="1" dirty="0">
                <a:solidFill>
                  <a:srgbClr val="000000"/>
                </a:solidFill>
                <a:latin typeface="Century Gothic" panose="020B0502020202020204" pitchFamily="34" charset="0"/>
              </a:rPr>
            </a:br>
            <a:r>
              <a:rPr lang="en-US" sz="1400" dirty="0">
                <a:solidFill>
                  <a:srgbClr val="000000"/>
                </a:solidFill>
                <a:latin typeface="Century Gothic" panose="020B0502020202020204" pitchFamily="34" charset="0"/>
              </a:rPr>
              <a:t>Features five interactive sections: Wind, Sailboat, Island, Anchor, and Rocks, providing a comprehensive view of team performance and challenges. This template aids in collaboratively identifying strengths, goals, impediments, and risks, fostering actionable insights for continuous improvement. </a:t>
            </a:r>
          </a:p>
        </p:txBody>
      </p:sp>
      <p:pic>
        <p:nvPicPr>
          <p:cNvPr id="90" name="Google Shape;90;p13">
            <a:hlinkClick r:id="rId3"/>
          </p:cNvPr>
          <p:cNvPicPr preferRelativeResize="0"/>
          <p:nvPr/>
        </p:nvPicPr>
        <p:blipFill>
          <a:blip r:embed="rId4">
            <a:alphaModFix/>
          </a:blip>
          <a:stretch>
            <a:fillRect/>
          </a:stretch>
        </p:blipFill>
        <p:spPr>
          <a:xfrm>
            <a:off x="7886047" y="395765"/>
            <a:ext cx="3744624" cy="744775"/>
          </a:xfrm>
          <a:prstGeom prst="rect">
            <a:avLst/>
          </a:prstGeom>
          <a:noFill/>
          <a:ln>
            <a:noFill/>
          </a:ln>
        </p:spPr>
      </p:pic>
      <p:sp>
        <p:nvSpPr>
          <p:cNvPr id="91" name="Google Shape;91;p13"/>
          <p:cNvSpPr txBox="1"/>
          <p:nvPr/>
        </p:nvSpPr>
        <p:spPr>
          <a:xfrm>
            <a:off x="361547" y="258508"/>
            <a:ext cx="6743928" cy="1169521"/>
          </a:xfrm>
          <a:prstGeom prst="rect">
            <a:avLst/>
          </a:prstGeom>
          <a:noFill/>
          <a:ln>
            <a:noFill/>
          </a:ln>
        </p:spPr>
        <p:txBody>
          <a:bodyPr spcFirstLastPara="1" wrap="square" lIns="91425" tIns="91425" rIns="91425" bIns="91425" anchor="t" anchorCtr="0">
            <a:spAutoFit/>
          </a:bodyPr>
          <a:lstStyle/>
          <a:p>
            <a:r>
              <a:rPr lang="en-US" sz="3200" b="1" dirty="0">
                <a:solidFill>
                  <a:srgbClr val="011033"/>
                </a:solidFill>
                <a:latin typeface="Century Gothic"/>
                <a:ea typeface="Century Gothic"/>
                <a:cs typeface="Century Gothic"/>
                <a:sym typeface="Century Gothic"/>
              </a:rPr>
              <a:t>Agile Retrospective Sailboat Template Example</a:t>
            </a:r>
          </a:p>
        </p:txBody>
      </p:sp>
      <p:pic>
        <p:nvPicPr>
          <p:cNvPr id="4" name="Picture 3">
            <a:extLst>
              <a:ext uri="{FF2B5EF4-FFF2-40B4-BE49-F238E27FC236}">
                <a16:creationId xmlns:a16="http://schemas.microsoft.com/office/drawing/2014/main" id="{CEE65D5D-B8D4-63F3-4F3F-FF1723933441}"/>
              </a:ext>
            </a:extLst>
          </p:cNvPr>
          <p:cNvPicPr>
            <a:picLocks noChangeAspect="1"/>
          </p:cNvPicPr>
          <p:nvPr/>
        </p:nvPicPr>
        <p:blipFill>
          <a:blip r:embed="rId5"/>
          <a:stretch>
            <a:fillRect/>
          </a:stretch>
        </p:blipFill>
        <p:spPr>
          <a:xfrm>
            <a:off x="7295273" y="2599074"/>
            <a:ext cx="4335398" cy="2455526"/>
          </a:xfrm>
          <a:prstGeom prst="rect">
            <a:avLst/>
          </a:prstGeom>
          <a:effectLst>
            <a:outerShdw blurRad="114300" sx="104000" sy="104000" algn="ctr"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CA09F2-3826-BB90-349F-9C52EDB42204}"/>
              </a:ext>
            </a:extLst>
          </p:cNvPr>
          <p:cNvSpPr txBox="1"/>
          <p:nvPr/>
        </p:nvSpPr>
        <p:spPr>
          <a:xfrm>
            <a:off x="67112" y="37862"/>
            <a:ext cx="9144000" cy="523220"/>
          </a:xfrm>
          <a:prstGeom prst="rect">
            <a:avLst/>
          </a:prstGeom>
          <a:noFill/>
        </p:spPr>
        <p:txBody>
          <a:bodyPr wrap="square" rtlCol="0">
            <a:spAutoFit/>
          </a:bodyPr>
          <a:lstStyle/>
          <a:p>
            <a:r>
              <a:rPr lang="en-US" sz="2800" b="1" dirty="0">
                <a:solidFill>
                  <a:srgbClr val="011033"/>
                </a:solidFill>
                <a:latin typeface="Century Gothic"/>
                <a:ea typeface="Century Gothic"/>
                <a:cs typeface="Century Gothic"/>
                <a:sym typeface="Century Gothic"/>
              </a:rPr>
              <a:t>Agile Retrospective Sailboat Template Example</a:t>
            </a:r>
          </a:p>
        </p:txBody>
      </p:sp>
      <p:pic>
        <p:nvPicPr>
          <p:cNvPr id="2050" name="Picture 4" descr="A picture containing bed, table, room&#10;&#10;Description automatically generated">
            <a:extLst>
              <a:ext uri="{FF2B5EF4-FFF2-40B4-BE49-F238E27FC236}">
                <a16:creationId xmlns:a16="http://schemas.microsoft.com/office/drawing/2014/main" id="{045364B2-E79D-2CEA-F92A-7A888780F0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3328" b="45135"/>
          <a:stretch>
            <a:fillRect/>
          </a:stretch>
        </p:blipFill>
        <p:spPr bwMode="auto">
          <a:xfrm>
            <a:off x="1543050" y="964734"/>
            <a:ext cx="9124950" cy="305835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 name="Table 7">
            <a:extLst>
              <a:ext uri="{FF2B5EF4-FFF2-40B4-BE49-F238E27FC236}">
                <a16:creationId xmlns:a16="http://schemas.microsoft.com/office/drawing/2014/main" id="{8181CEF3-29EF-71EF-EFBD-C7D856F9AE91}"/>
              </a:ext>
            </a:extLst>
          </p:cNvPr>
          <p:cNvGraphicFramePr>
            <a:graphicFrameLocks noGrp="1"/>
          </p:cNvGraphicFramePr>
          <p:nvPr>
            <p:extLst>
              <p:ext uri="{D42A27DB-BD31-4B8C-83A1-F6EECF244321}">
                <p14:modId xmlns:p14="http://schemas.microsoft.com/office/powerpoint/2010/main" val="1097008499"/>
              </p:ext>
            </p:extLst>
          </p:nvPr>
        </p:nvGraphicFramePr>
        <p:xfrm>
          <a:off x="1533525" y="713149"/>
          <a:ext cx="9144000" cy="3309936"/>
        </p:xfrm>
        <a:graphic>
          <a:graphicData uri="http://schemas.openxmlformats.org/drawingml/2006/table">
            <a:tbl>
              <a:tblPr firstRow="1" firstCol="1" bandRow="1"/>
              <a:tblGrid>
                <a:gridCol w="3047792">
                  <a:extLst>
                    <a:ext uri="{9D8B030D-6E8A-4147-A177-3AD203B41FA5}">
                      <a16:colId xmlns:a16="http://schemas.microsoft.com/office/drawing/2014/main" val="4156993762"/>
                    </a:ext>
                  </a:extLst>
                </a:gridCol>
                <a:gridCol w="3048416">
                  <a:extLst>
                    <a:ext uri="{9D8B030D-6E8A-4147-A177-3AD203B41FA5}">
                      <a16:colId xmlns:a16="http://schemas.microsoft.com/office/drawing/2014/main" val="836217352"/>
                    </a:ext>
                  </a:extLst>
                </a:gridCol>
                <a:gridCol w="3047792">
                  <a:extLst>
                    <a:ext uri="{9D8B030D-6E8A-4147-A177-3AD203B41FA5}">
                      <a16:colId xmlns:a16="http://schemas.microsoft.com/office/drawing/2014/main" val="1484600253"/>
                    </a:ext>
                  </a:extLst>
                </a:gridCol>
              </a:tblGrid>
              <a:tr h="268372">
                <a:tc>
                  <a:txBody>
                    <a:bodyPr/>
                    <a:lstStyle/>
                    <a:p>
                      <a:pPr marL="0" marR="0" algn="ctr">
                        <a:spcBef>
                          <a:spcPts val="0"/>
                        </a:spcBef>
                        <a:spcAft>
                          <a:spcPts val="0"/>
                        </a:spcAft>
                      </a:pPr>
                      <a:r>
                        <a:rPr lang="en-US"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WIND: What is helping the team? </a:t>
                      </a:r>
                      <a:endParaRPr lang="en-US" sz="10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dot"/>
                      <a:round/>
                      <a:headEnd type="none" w="med" len="med"/>
                      <a:tailEnd type="none" w="med" len="med"/>
                    </a:lnB>
                    <a:solidFill>
                      <a:srgbClr val="A5C9EB"/>
                    </a:solidFill>
                  </a:tcPr>
                </a:tc>
                <a:tc>
                  <a:txBody>
                    <a:bodyPr/>
                    <a:lstStyle/>
                    <a:p>
                      <a:pPr marL="0" marR="0" algn="ctr">
                        <a:spcBef>
                          <a:spcPts val="0"/>
                        </a:spcBef>
                        <a:spcAft>
                          <a:spcPts val="0"/>
                        </a:spcAft>
                      </a:pPr>
                      <a:r>
                        <a:rPr lang="en-US" sz="1200" b="1">
                          <a:solidFill>
                            <a:srgbClr val="000000"/>
                          </a:solidFill>
                          <a:effectLst/>
                          <a:latin typeface="Century Gothic" panose="020B0502020202020204" pitchFamily="34" charset="0"/>
                          <a:ea typeface="Arial" panose="020B0604020202020204" pitchFamily="34" charset="0"/>
                          <a:cs typeface="Arial" panose="020B0604020202020204" pitchFamily="34" charset="0"/>
                        </a:rPr>
                        <a:t>SAILBOAT: Our team</a:t>
                      </a:r>
                      <a:endParaRPr lang="en-US" sz="10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dot"/>
                      <a:round/>
                      <a:headEnd type="none" w="med" len="med"/>
                      <a:tailEnd type="none" w="med" len="med"/>
                    </a:lnB>
                    <a:solidFill>
                      <a:srgbClr val="CE757B"/>
                    </a:solidFill>
                  </a:tcPr>
                </a:tc>
                <a:tc>
                  <a:txBody>
                    <a:bodyPr/>
                    <a:lstStyle/>
                    <a:p>
                      <a:pPr marL="0" marR="0" algn="ctr">
                        <a:spcBef>
                          <a:spcPts val="0"/>
                        </a:spcBef>
                        <a:spcAft>
                          <a:spcPts val="0"/>
                        </a:spcAft>
                      </a:pPr>
                      <a:r>
                        <a:rPr lang="en-US"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ISLAND: What is our goal?</a:t>
                      </a:r>
                      <a:endParaRPr lang="en-US" sz="10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dot"/>
                      <a:round/>
                      <a:headEnd type="none" w="med" len="med"/>
                      <a:tailEnd type="none" w="med" len="med"/>
                    </a:lnB>
                    <a:solidFill>
                      <a:srgbClr val="FBE3D6"/>
                    </a:solidFill>
                  </a:tcPr>
                </a:tc>
                <a:extLst>
                  <a:ext uri="{0D108BD9-81ED-4DB2-BD59-A6C34878D82A}">
                    <a16:rowId xmlns:a16="http://schemas.microsoft.com/office/drawing/2014/main" val="1181761664"/>
                  </a:ext>
                </a:extLst>
              </a:tr>
              <a:tr h="3041564">
                <a:tc>
                  <a:txBody>
                    <a:bodyPr/>
                    <a:lstStyle/>
                    <a:p>
                      <a:pPr marL="171450" marR="0" lvl="0" indent="-171450">
                        <a:lnSpc>
                          <a:spcPct val="115000"/>
                        </a:lnSpc>
                        <a:spcBef>
                          <a:spcPts val="0"/>
                        </a:spcBef>
                        <a:spcAft>
                          <a:spcPts val="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Strong team collaboration and mutual support</a:t>
                      </a:r>
                      <a:endParaRPr lang="en-US" sz="105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lnSpc>
                          <a:spcPct val="115000"/>
                        </a:lnSpc>
                        <a:spcBef>
                          <a:spcPts val="0"/>
                        </a:spcBef>
                        <a:spcAft>
                          <a:spcPts val="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Clear communication and transparency in processes</a:t>
                      </a:r>
                      <a:endParaRPr lang="en-US" sz="105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lnSpc>
                          <a:spcPct val="115000"/>
                        </a:lnSpc>
                        <a:spcBef>
                          <a:spcPts val="0"/>
                        </a:spcBef>
                        <a:spcAft>
                          <a:spcPts val="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Regular customer feedback guiding our improvements</a:t>
                      </a:r>
                      <a:endParaRPr lang="en-US" sz="105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lnSpc>
                          <a:spcPct val="115000"/>
                        </a:lnSpc>
                        <a:spcBef>
                          <a:spcPts val="0"/>
                        </a:spcBef>
                        <a:spcAft>
                          <a:spcPts val="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Effective use of Agile methodologies and tools</a:t>
                      </a:r>
                      <a:endParaRPr lang="en-US" sz="105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lnSpc>
                          <a:spcPct val="115000"/>
                        </a:lnSpc>
                        <a:spcBef>
                          <a:spcPts val="0"/>
                        </a:spcBef>
                        <a:spcAft>
                          <a:spcPts val="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Continuous learning and adaptation</a:t>
                      </a:r>
                      <a:endParaRPr lang="en-US" sz="105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228600" marR="0">
                        <a:lnSpc>
                          <a:spcPct val="115000"/>
                        </a:lnSpc>
                        <a:spcBef>
                          <a:spcPts val="0"/>
                        </a:spcBef>
                        <a:spcAft>
                          <a:spcPts val="0"/>
                        </a:spcAft>
                      </a:pPr>
                      <a:r>
                        <a:rPr lang="en-US"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a:t>
                      </a:r>
                      <a:endParaRPr lang="en-US" sz="105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73025" marR="73025" marT="10033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dot"/>
                      <a:round/>
                      <a:headEnd type="none" w="med" len="med"/>
                      <a:tailEnd type="none" w="med" len="med"/>
                    </a:lnT>
                    <a:lnB w="28575" cap="flat" cmpd="sng" algn="ctr">
                      <a:solidFill>
                        <a:srgbClr val="BFBFBF"/>
                      </a:solidFill>
                      <a:prstDash val="solid"/>
                      <a:round/>
                      <a:headEnd type="none" w="med" len="med"/>
                      <a:tailEnd type="none" w="med" len="med"/>
                    </a:lnB>
                    <a:noFill/>
                  </a:tcPr>
                </a:tc>
                <a:tc>
                  <a:txBody>
                    <a:bodyPr/>
                    <a:lstStyle/>
                    <a:p>
                      <a:pPr marL="171450" marR="0" lvl="0" indent="-171450">
                        <a:lnSpc>
                          <a:spcPct val="115000"/>
                        </a:lnSpc>
                        <a:spcBef>
                          <a:spcPts val="0"/>
                        </a:spcBef>
                        <a:spcAft>
                          <a:spcPts val="0"/>
                        </a:spcAft>
                        <a:buFont typeface="Arial" panose="020B0604020202020204" pitchFamily="34" charset="0"/>
                        <a:buChar char="•"/>
                        <a:tabLst>
                          <a:tab pos="2743200" algn="l"/>
                        </a:tabLst>
                      </a:pPr>
                      <a:r>
                        <a:rPr lang="en-US"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A dedicated group of developers, testers, and project managers focused on delivering high-quality software for EV-charging solutions</a:t>
                      </a:r>
                      <a:endParaRPr lang="en-US" sz="105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lnSpc>
                          <a:spcPct val="115000"/>
                        </a:lnSpc>
                        <a:spcBef>
                          <a:spcPts val="0"/>
                        </a:spcBef>
                        <a:spcAft>
                          <a:spcPts val="0"/>
                        </a:spcAft>
                        <a:buFont typeface="Arial" panose="020B0604020202020204" pitchFamily="34" charset="0"/>
                        <a:buChar char="•"/>
                        <a:tabLst>
                          <a:tab pos="2743200" algn="l"/>
                        </a:tabLst>
                      </a:pPr>
                      <a:r>
                        <a:rPr lang="en-US"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A cross-functional team with diverse skills and expertise</a:t>
                      </a:r>
                      <a:endParaRPr lang="en-US" sz="105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lnSpc>
                          <a:spcPct val="115000"/>
                        </a:lnSpc>
                        <a:spcBef>
                          <a:spcPts val="0"/>
                        </a:spcBef>
                        <a:spcAft>
                          <a:spcPts val="0"/>
                        </a:spcAft>
                        <a:buFont typeface="Arial" panose="020B0604020202020204" pitchFamily="34" charset="0"/>
                        <a:buChar char="•"/>
                      </a:pPr>
                      <a:r>
                        <a:rPr lang="en-US"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Strong commitment to innovation and continuous improvement</a:t>
                      </a:r>
                      <a:endParaRPr lang="en-US" sz="105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73025" marR="73025" marT="10033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dot"/>
                      <a:round/>
                      <a:headEnd type="none" w="med" len="med"/>
                      <a:tailEnd type="none" w="med" len="med"/>
                    </a:lnT>
                    <a:lnB w="28575" cap="flat" cmpd="sng" algn="ctr">
                      <a:solidFill>
                        <a:srgbClr val="BFBFBF"/>
                      </a:solidFill>
                      <a:prstDash val="solid"/>
                      <a:round/>
                      <a:headEnd type="none" w="med" len="med"/>
                      <a:tailEnd type="none" w="med" len="med"/>
                    </a:lnB>
                    <a:noFill/>
                  </a:tcPr>
                </a:tc>
                <a:tc>
                  <a:txBody>
                    <a:bodyPr/>
                    <a:lstStyle/>
                    <a:p>
                      <a:pPr marL="171450" marR="0" lvl="0" indent="-171450">
                        <a:lnSpc>
                          <a:spcPct val="115000"/>
                        </a:lnSpc>
                        <a:spcBef>
                          <a:spcPts val="0"/>
                        </a:spcBef>
                        <a:spcAft>
                          <a:spcPts val="0"/>
                        </a:spcAft>
                        <a:buFont typeface="Arial" panose="020B0604020202020204" pitchFamily="34" charset="0"/>
                        <a:buChar char="•"/>
                      </a:pPr>
                      <a:r>
                        <a:rPr lang="en-US"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To provide a seamless and reliable EV charging experience for our users</a:t>
                      </a:r>
                      <a:endParaRPr lang="en-US" sz="105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lnSpc>
                          <a:spcPct val="115000"/>
                        </a:lnSpc>
                        <a:spcBef>
                          <a:spcPts val="0"/>
                        </a:spcBef>
                        <a:spcAft>
                          <a:spcPts val="0"/>
                        </a:spcAft>
                        <a:buFont typeface="Arial" panose="020B0604020202020204" pitchFamily="34" charset="0"/>
                        <a:buChar char="•"/>
                      </a:pPr>
                      <a:r>
                        <a:rPr lang="en-US"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To achieve a significant increase in user satisfaction and app performance</a:t>
                      </a:r>
                      <a:endParaRPr lang="en-US" sz="105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lnSpc>
                          <a:spcPct val="115000"/>
                        </a:lnSpc>
                        <a:spcBef>
                          <a:spcPts val="0"/>
                        </a:spcBef>
                        <a:spcAft>
                          <a:spcPts val="0"/>
                        </a:spcAft>
                        <a:buFont typeface="Arial" panose="020B0604020202020204" pitchFamily="34" charset="0"/>
                        <a:buChar char="•"/>
                      </a:pPr>
                      <a:r>
                        <a:rPr lang="en-US"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To ensure timely and efficient delivery of new features and updates</a:t>
                      </a:r>
                      <a:endParaRPr lang="en-US" sz="105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lnSpc>
                          <a:spcPct val="115000"/>
                        </a:lnSpc>
                        <a:spcBef>
                          <a:spcPts val="0"/>
                        </a:spcBef>
                        <a:spcAft>
                          <a:spcPts val="0"/>
                        </a:spcAft>
                        <a:buFont typeface="Arial" panose="020B0604020202020204" pitchFamily="34" charset="0"/>
                        <a:buChar char="•"/>
                      </a:pPr>
                      <a:r>
                        <a:rPr lang="en-US"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To be a leading provider in the EV charging and logistics industry</a:t>
                      </a:r>
                      <a:endParaRPr lang="en-US" sz="105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73025" marR="73025" marT="10033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dot"/>
                      <a:round/>
                      <a:headEnd type="none" w="med" len="med"/>
                      <a:tailEnd type="none" w="med" len="med"/>
                    </a:lnT>
                    <a:lnB w="2857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27250433"/>
                  </a:ext>
                </a:extLst>
              </a:tr>
            </a:tbl>
          </a:graphicData>
        </a:graphic>
      </p:graphicFrame>
      <p:pic>
        <p:nvPicPr>
          <p:cNvPr id="11" name="Picture 10" descr="A picture containing bed, table, room&#10;&#10;Description automatically generated">
            <a:extLst>
              <a:ext uri="{FF2B5EF4-FFF2-40B4-BE49-F238E27FC236}">
                <a16:creationId xmlns:a16="http://schemas.microsoft.com/office/drawing/2014/main" id="{46F4D221-785A-437F-AAA1-8DD4E91D0E56}"/>
              </a:ext>
            </a:extLst>
          </p:cNvPr>
          <p:cNvPicPr>
            <a:picLocks noChangeAspect="1"/>
          </p:cNvPicPr>
          <p:nvPr/>
        </p:nvPicPr>
        <p:blipFill rotWithShape="1">
          <a:blip r:embed="rId2">
            <a:alphaModFix amt="50000"/>
            <a:extLst>
              <a:ext uri="{28A0092B-C50C-407E-A947-70E740481C1C}">
                <a14:useLocalDpi xmlns:a14="http://schemas.microsoft.com/office/drawing/2010/main" val="0"/>
              </a:ext>
            </a:extLst>
          </a:blip>
          <a:srcRect t="63334" r="3328"/>
          <a:stretch/>
        </p:blipFill>
        <p:spPr>
          <a:xfrm>
            <a:off x="1526381" y="4388830"/>
            <a:ext cx="9134475" cy="2244090"/>
          </a:xfrm>
          <a:prstGeom prst="rect">
            <a:avLst/>
          </a:prstGeom>
        </p:spPr>
      </p:pic>
      <p:graphicFrame>
        <p:nvGraphicFramePr>
          <p:cNvPr id="10" name="Table 9">
            <a:extLst>
              <a:ext uri="{FF2B5EF4-FFF2-40B4-BE49-F238E27FC236}">
                <a16:creationId xmlns:a16="http://schemas.microsoft.com/office/drawing/2014/main" id="{D5D39E6E-9CEF-038D-1BEA-78B2682147B2}"/>
              </a:ext>
            </a:extLst>
          </p:cNvPr>
          <p:cNvGraphicFramePr>
            <a:graphicFrameLocks noGrp="1"/>
          </p:cNvGraphicFramePr>
          <p:nvPr>
            <p:extLst>
              <p:ext uri="{D42A27DB-BD31-4B8C-83A1-F6EECF244321}">
                <p14:modId xmlns:p14="http://schemas.microsoft.com/office/powerpoint/2010/main" val="3703357179"/>
              </p:ext>
            </p:extLst>
          </p:nvPr>
        </p:nvGraphicFramePr>
        <p:xfrm>
          <a:off x="1526380" y="4255480"/>
          <a:ext cx="9134476" cy="2377440"/>
        </p:xfrm>
        <a:graphic>
          <a:graphicData uri="http://schemas.openxmlformats.org/drawingml/2006/table">
            <a:tbl>
              <a:tblPr firstRow="1" firstCol="1" bandRow="1"/>
              <a:tblGrid>
                <a:gridCol w="4567238">
                  <a:extLst>
                    <a:ext uri="{9D8B030D-6E8A-4147-A177-3AD203B41FA5}">
                      <a16:colId xmlns:a16="http://schemas.microsoft.com/office/drawing/2014/main" val="1128797274"/>
                    </a:ext>
                  </a:extLst>
                </a:gridCol>
                <a:gridCol w="4567238">
                  <a:extLst>
                    <a:ext uri="{9D8B030D-6E8A-4147-A177-3AD203B41FA5}">
                      <a16:colId xmlns:a16="http://schemas.microsoft.com/office/drawing/2014/main" val="1637492866"/>
                    </a:ext>
                  </a:extLst>
                </a:gridCol>
              </a:tblGrid>
              <a:tr h="274320">
                <a:tc>
                  <a:txBody>
                    <a:bodyPr/>
                    <a:lstStyle/>
                    <a:p>
                      <a:pPr marL="0" marR="0" algn="ctr">
                        <a:spcBef>
                          <a:spcPts val="0"/>
                        </a:spcBef>
                        <a:spcAft>
                          <a:spcPts val="0"/>
                        </a:spcAft>
                      </a:pPr>
                      <a:r>
                        <a:rPr lang="en-US"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ANCHOR: What is holding us back?</a:t>
                      </a:r>
                      <a:endParaRPr lang="en-US" sz="10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dot"/>
                      <a:round/>
                      <a:headEnd type="none" w="med" len="med"/>
                      <a:tailEnd type="none" w="med" len="med"/>
                    </a:lnB>
                    <a:solidFill>
                      <a:srgbClr val="BFBFBF"/>
                    </a:solidFill>
                  </a:tcPr>
                </a:tc>
                <a:tc>
                  <a:txBody>
                    <a:bodyPr/>
                    <a:lstStyle/>
                    <a:p>
                      <a:pPr marL="0" marR="0" algn="ctr">
                        <a:spcBef>
                          <a:spcPts val="0"/>
                        </a:spcBef>
                        <a:spcAft>
                          <a:spcPts val="0"/>
                        </a:spcAft>
                      </a:pPr>
                      <a:r>
                        <a:rPr lang="en-US"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ROCKS: What risks are involved? </a:t>
                      </a:r>
                      <a:endParaRPr lang="en-US" sz="10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dot"/>
                      <a:round/>
                      <a:headEnd type="none" w="med" len="med"/>
                      <a:tailEnd type="none" w="med" len="med"/>
                    </a:lnB>
                    <a:solidFill>
                      <a:srgbClr val="C75E41"/>
                    </a:solidFill>
                  </a:tcPr>
                </a:tc>
                <a:extLst>
                  <a:ext uri="{0D108BD9-81ED-4DB2-BD59-A6C34878D82A}">
                    <a16:rowId xmlns:a16="http://schemas.microsoft.com/office/drawing/2014/main" val="2800329121"/>
                  </a:ext>
                </a:extLst>
              </a:tr>
              <a:tr h="2103120">
                <a:tc>
                  <a:txBody>
                    <a:bodyPr/>
                    <a:lstStyle/>
                    <a:p>
                      <a:pPr marL="171450" marR="0" lvl="0" indent="-171450">
                        <a:lnSpc>
                          <a:spcPct val="115000"/>
                        </a:lnSpc>
                        <a:spcBef>
                          <a:spcPts val="0"/>
                        </a:spcBef>
                        <a:spcAft>
                          <a:spcPts val="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Incomplete documentation for some new features</a:t>
                      </a:r>
                      <a:endParaRPr lang="en-US" sz="105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lnSpc>
                          <a:spcPct val="115000"/>
                        </a:lnSpc>
                        <a:spcBef>
                          <a:spcPts val="0"/>
                        </a:spcBef>
                        <a:spcAft>
                          <a:spcPts val="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Occasional delays due to dependency on external vendors</a:t>
                      </a:r>
                      <a:endParaRPr lang="en-US" sz="105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lnSpc>
                          <a:spcPct val="115000"/>
                        </a:lnSpc>
                        <a:spcBef>
                          <a:spcPts val="0"/>
                        </a:spcBef>
                        <a:spcAft>
                          <a:spcPts val="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Limited access to advanced development tools and resources</a:t>
                      </a:r>
                      <a:endParaRPr lang="en-US" sz="105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lnSpc>
                          <a:spcPct val="115000"/>
                        </a:lnSpc>
                        <a:spcBef>
                          <a:spcPts val="0"/>
                        </a:spcBef>
                        <a:spcAft>
                          <a:spcPts val="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Technical debt from rushed code reviews</a:t>
                      </a:r>
                      <a:endParaRPr lang="en-US" sz="105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73025" marR="73025" marT="10033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dot"/>
                      <a:round/>
                      <a:headEnd type="none" w="med" len="med"/>
                      <a:tailEnd type="none" w="med" len="med"/>
                    </a:lnT>
                    <a:lnB w="28575" cap="flat" cmpd="sng" algn="ctr">
                      <a:solidFill>
                        <a:srgbClr val="BFBFBF"/>
                      </a:solidFill>
                      <a:prstDash val="solid"/>
                      <a:round/>
                      <a:headEnd type="none" w="med" len="med"/>
                      <a:tailEnd type="none" w="med" len="med"/>
                    </a:lnB>
                    <a:noFill/>
                  </a:tcPr>
                </a:tc>
                <a:tc>
                  <a:txBody>
                    <a:bodyPr/>
                    <a:lstStyle/>
                    <a:p>
                      <a:pPr marL="171450" marR="0" lvl="0" indent="-171450">
                        <a:lnSpc>
                          <a:spcPct val="115000"/>
                        </a:lnSpc>
                        <a:spcBef>
                          <a:spcPts val="0"/>
                        </a:spcBef>
                        <a:spcAft>
                          <a:spcPts val="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Potential security vulnerabilities in the software</a:t>
                      </a:r>
                      <a:endParaRPr lang="en-US" sz="105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lnSpc>
                          <a:spcPct val="115000"/>
                        </a:lnSpc>
                        <a:spcBef>
                          <a:spcPts val="0"/>
                        </a:spcBef>
                        <a:spcAft>
                          <a:spcPts val="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Unforeseen technical challenges that could delay releases</a:t>
                      </a:r>
                      <a:endParaRPr lang="en-US" sz="105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lnSpc>
                          <a:spcPct val="115000"/>
                        </a:lnSpc>
                        <a:spcBef>
                          <a:spcPts val="0"/>
                        </a:spcBef>
                        <a:spcAft>
                          <a:spcPts val="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Dependence on third-party services for critical functionalities</a:t>
                      </a:r>
                      <a:endParaRPr lang="en-US" sz="105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lvl="0" indent="-171450">
                        <a:lnSpc>
                          <a:spcPct val="115000"/>
                        </a:lnSpc>
                        <a:spcBef>
                          <a:spcPts val="0"/>
                        </a:spcBef>
                        <a:spcAft>
                          <a:spcPts val="0"/>
                        </a:spcAft>
                        <a:buFont typeface="Arial" panose="020B0604020202020204" pitchFamily="34" charset="0"/>
                        <a:buChar char="•"/>
                        <a:tabLst>
                          <a:tab pos="2743200" algn="l"/>
                        </a:tabLst>
                      </a:pP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User dissatisfaction if key features are delayed or malfunction</a:t>
                      </a:r>
                      <a:endParaRPr lang="en-US" sz="105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73025" marR="73025" marT="10033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dot"/>
                      <a:round/>
                      <a:headEnd type="none" w="med" len="med"/>
                      <a:tailEnd type="none" w="med" len="med"/>
                    </a:lnT>
                    <a:lnB w="28575"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349513534"/>
                  </a:ext>
                </a:extLst>
              </a:tr>
            </a:tbl>
          </a:graphicData>
        </a:graphic>
      </p:graphicFrame>
    </p:spTree>
    <p:extLst>
      <p:ext uri="{BB962C8B-B14F-4D97-AF65-F5344CB8AC3E}">
        <p14:creationId xmlns:p14="http://schemas.microsoft.com/office/powerpoint/2010/main" val="103544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2"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5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5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269</TotalTime>
  <Words>423</Words>
  <Application>Microsoft Office PowerPoint</Application>
  <PresentationFormat>Widescreen</PresentationFormat>
  <Paragraphs>35</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Agustina Moschcovich</dc:creator>
  <cp:lastModifiedBy>Kayla Franssen</cp:lastModifiedBy>
  <cp:revision>118</cp:revision>
  <dcterms:created xsi:type="dcterms:W3CDTF">2024-08-04T17:37:47Z</dcterms:created>
  <dcterms:modified xsi:type="dcterms:W3CDTF">2024-08-25T18:33:35Z</dcterms:modified>
</cp:coreProperties>
</file>