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Sample+Agile+Retrospective+Start,+Stop,+Continue+Template-powerpoint-12151&amp;lpa=Sample+Agile+Retrospective+Start,+Stop,+Continu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598764"/>
            <a:ext cx="6106248" cy="4631396"/>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Agile retrospective start, stop, continue template during sprint retrospectives to discuss new actions to start, activities to stop, and practices to continue. It helps the team identify actionable steps for continuous improvement.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three columns for easy Agile retrospectives: Start, Stop, and Continue, facilitating focused discussions on new initiatives, areas to cease, and ongoing practices that add value. This template promotes clear, actionable feedback and fosters team alignment on improvements.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Agile Retrospective Start, Stop, Continue Template Example</a:t>
            </a:r>
          </a:p>
        </p:txBody>
      </p:sp>
      <p:pic>
        <p:nvPicPr>
          <p:cNvPr id="4" name="Picture 3">
            <a:extLst>
              <a:ext uri="{FF2B5EF4-FFF2-40B4-BE49-F238E27FC236}">
                <a16:creationId xmlns:a16="http://schemas.microsoft.com/office/drawing/2014/main" id="{A8412A46-C5A4-F225-CC5D-62DFEF2CB0B1}"/>
              </a:ext>
            </a:extLst>
          </p:cNvPr>
          <p:cNvPicPr>
            <a:picLocks noChangeAspect="1"/>
          </p:cNvPicPr>
          <p:nvPr/>
        </p:nvPicPr>
        <p:blipFill>
          <a:blip r:embed="rId5"/>
          <a:stretch>
            <a:fillRect/>
          </a:stretch>
        </p:blipFill>
        <p:spPr>
          <a:xfrm>
            <a:off x="6789985" y="2542934"/>
            <a:ext cx="4840686" cy="2743055"/>
          </a:xfrm>
          <a:prstGeom prst="rect">
            <a:avLst/>
          </a:prstGeom>
          <a:effectLst>
            <a:outerShdw blurRad="127000" sx="105000" sy="105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1080502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Retrospective Start, Stop, Continue Template Example</a:t>
            </a:r>
          </a:p>
        </p:txBody>
      </p:sp>
      <p:graphicFrame>
        <p:nvGraphicFramePr>
          <p:cNvPr id="8" name="Table 7">
            <a:extLst>
              <a:ext uri="{FF2B5EF4-FFF2-40B4-BE49-F238E27FC236}">
                <a16:creationId xmlns:a16="http://schemas.microsoft.com/office/drawing/2014/main" id="{11F7AF4E-D318-2578-948D-53FF7019CCE5}"/>
              </a:ext>
            </a:extLst>
          </p:cNvPr>
          <p:cNvGraphicFramePr>
            <a:graphicFrameLocks noGrp="1"/>
          </p:cNvGraphicFramePr>
          <p:nvPr>
            <p:extLst>
              <p:ext uri="{D42A27DB-BD31-4B8C-83A1-F6EECF244321}">
                <p14:modId xmlns:p14="http://schemas.microsoft.com/office/powerpoint/2010/main" val="1639010120"/>
              </p:ext>
            </p:extLst>
          </p:nvPr>
        </p:nvGraphicFramePr>
        <p:xfrm>
          <a:off x="550333" y="811846"/>
          <a:ext cx="11065932" cy="5538153"/>
        </p:xfrm>
        <a:graphic>
          <a:graphicData uri="http://schemas.openxmlformats.org/drawingml/2006/table">
            <a:tbl>
              <a:tblPr firstRow="1" firstCol="1" bandRow="1"/>
              <a:tblGrid>
                <a:gridCol w="3688644">
                  <a:extLst>
                    <a:ext uri="{9D8B030D-6E8A-4147-A177-3AD203B41FA5}">
                      <a16:colId xmlns:a16="http://schemas.microsoft.com/office/drawing/2014/main" val="4129340137"/>
                    </a:ext>
                  </a:extLst>
                </a:gridCol>
                <a:gridCol w="3688644">
                  <a:extLst>
                    <a:ext uri="{9D8B030D-6E8A-4147-A177-3AD203B41FA5}">
                      <a16:colId xmlns:a16="http://schemas.microsoft.com/office/drawing/2014/main" val="4197762204"/>
                    </a:ext>
                  </a:extLst>
                </a:gridCol>
                <a:gridCol w="3688644">
                  <a:extLst>
                    <a:ext uri="{9D8B030D-6E8A-4147-A177-3AD203B41FA5}">
                      <a16:colId xmlns:a16="http://schemas.microsoft.com/office/drawing/2014/main" val="3367760372"/>
                    </a:ext>
                  </a:extLst>
                </a:gridCol>
              </a:tblGrid>
              <a:tr h="631483">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START</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start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STOP</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stop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05C4F"/>
                    </a:solidFill>
                  </a:tcPr>
                </a:tc>
                <a:tc>
                  <a:txBody>
                    <a:bodyPr/>
                    <a:lstStyle/>
                    <a:p>
                      <a:pPr marL="0" marR="0" algn="ctr">
                        <a:lnSpc>
                          <a:spcPct val="115000"/>
                        </a:lnSpc>
                        <a:spcBef>
                          <a:spcPts val="0"/>
                        </a:spcBef>
                        <a:spcAft>
                          <a:spcPts val="0"/>
                        </a:spcAft>
                      </a:pPr>
                      <a:r>
                        <a:rPr lang="en-US" sz="16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a:t>
                      </a:r>
                    </a:p>
                    <a:p>
                      <a:pPr marL="0" marR="0" algn="ctr">
                        <a:lnSpc>
                          <a:spcPct val="115000"/>
                        </a:lnSpc>
                        <a:spcBef>
                          <a:spcPts val="0"/>
                        </a:spcBef>
                        <a:spcAft>
                          <a:spcPts val="0"/>
                        </a:spcAft>
                      </a:pPr>
                      <a:r>
                        <a:rPr lang="en-US" sz="1200" i="1" kern="0" dirty="0">
                          <a:solidFill>
                            <a:srgbClr val="000000"/>
                          </a:solidFill>
                          <a:effectLst/>
                          <a:latin typeface="Century Gothic" panose="020B0502020202020204" pitchFamily="34" charset="0"/>
                          <a:cs typeface="Times New Roman" panose="02020603050405020304" pitchFamily="18" charset="0"/>
                        </a:rPr>
                        <a:t>What should we continue doing?</a:t>
                      </a:r>
                      <a:endParaRPr lang="en-US" sz="1400" kern="100" dirty="0">
                        <a:effectLst/>
                        <a:latin typeface="Aptos" panose="020B000402020202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C000"/>
                    </a:solidFill>
                  </a:tcPr>
                </a:tc>
                <a:extLst>
                  <a:ext uri="{0D108BD9-81ED-4DB2-BD59-A6C34878D82A}">
                    <a16:rowId xmlns:a16="http://schemas.microsoft.com/office/drawing/2014/main" val="2413988523"/>
                  </a:ext>
                </a:extLst>
              </a:tr>
              <a:tr h="4906670">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Implement automated testing to improve efficiency and accuracy.</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regular customer feedback sessions to better understand user needs.</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Schedule weekly cross-functional meetings to ensure alignment between teams.	</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Overload team members with too many tasks, leading to burnout.</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Rely solely on manual testing, which is time-consuming and error-prone.</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Delay code reviews until the end of the sprint, causing bottlenecks.	</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Encourage open communication and collaboration among team members.</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Use Agile methodologies to manage our sprints effectively.	</a:t>
                      </a:r>
                    </a:p>
                    <a:p>
                      <a:pPr marL="285750" marR="0" lvl="0" indent="-285750">
                        <a:lnSpc>
                          <a:spcPct val="130000"/>
                        </a:lnSpc>
                        <a:spcBef>
                          <a:spcPts val="0"/>
                        </a:spcBef>
                        <a:spcAft>
                          <a:spcPts val="0"/>
                        </a:spcAft>
                        <a:buFont typeface="Arial" panose="020B0604020202020204" pitchFamily="34" charset="0"/>
                        <a:buChar char="•"/>
                      </a:pPr>
                      <a:r>
                        <a:rPr lang="en-US" sz="1300"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Provide regular training and development opportunities to stay updated with industry trends.	</a:t>
                      </a:r>
                    </a:p>
                  </a:txBody>
                  <a:tcPr marL="68580" marR="68580" marT="91440" marB="9144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010375707"/>
                  </a:ext>
                </a:extLst>
              </a:tr>
            </a:tbl>
          </a:graphicData>
        </a:graphic>
      </p:graphicFrame>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267</TotalTime>
  <Words>339</Words>
  <Application>Microsoft Office PowerPoint</Application>
  <PresentationFormat>Widescreen</PresentationFormat>
  <Paragraphs>24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116</cp:revision>
  <dcterms:created xsi:type="dcterms:W3CDTF">2024-08-04T17:37:47Z</dcterms:created>
  <dcterms:modified xsi:type="dcterms:W3CDTF">2024-08-25T19:59:56Z</dcterms:modified>
</cp:coreProperties>
</file>