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28" r:id="rId3"/>
    <p:sldId id="429" r:id="rId4"/>
    <p:sldId id="427"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78B1DB"/>
    <a:srgbClr val="78B155"/>
    <a:srgbClr val="C4F0C7"/>
    <a:srgbClr val="E77E00"/>
    <a:srgbClr val="E86C01"/>
    <a:srgbClr val="D43807"/>
    <a:srgbClr val="FF00BA"/>
    <a:srgbClr val="FF7600"/>
    <a:srgbClr val="FB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6058"/>
  </p:normalViewPr>
  <p:slideViewPr>
    <p:cSldViewPr snapToGrid="0" snapToObjects="1">
      <p:cViewPr varScale="1">
        <p:scale>
          <a:sx n="127" d="100"/>
          <a:sy n="127" d="100"/>
        </p:scale>
        <p:origin x="44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37&amp;utm_source=template-powerpoint&amp;utm_medium=content&amp;utm_campaign=Blank+Agile+Scrum+Project+Charter-powerpoint-12137&amp;lpa=Blank+Agile+Scrum+Project+Charter+powerpoint+121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C4F0C7">
                  <a:alpha val="77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Scrum Project Charter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35657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establish an Agile Scrum team to define roles, values, and success criteria. Doing so will help ensure clarity and alignment for effective Scrum practices.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for purpose, roles and responsibilities, Definition of Done, and Agile methods/events. This provides a structured framework to support Scrum processes and facilitate continuous improvement and effective communication within the team.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6705" y="1878405"/>
            <a:ext cx="6812805" cy="385606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the fundamental reason for the team's existence and what the project aims to achieve.</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List the core values the team agrees to uphold (e.g., commitment, courage, focus, openness, and respect) and any team-specific agreements to enhance collaboration.</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Establish a shared understanding of what it means for work to be completed, including the necessary criteria that must be met to consider a product increment finished.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all critical stakeholders involved or affected by the project, outlining their interest and influence regarding the project's outcomes.</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Specify the Agile methodologies (e.g., Scrum, Kanban) and key events (e.g., Daily Stand-ups, Sprint Planning, Reviews, and Retrospectives) the team will utilize during the project.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essential dependencies between this team and other projects or organizational functions, including any external dependencies that could impact deliverables.</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Outline how the team will communicate, detailing the channels, frequency, and formats used for communication within the team and with stakeholders.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clear, specific, and measurable criteria for success to evaluate the project's progress and completion effectively.</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potential risks and the strategies for mitigating them, ensuring the team is prepared to handle uncertainties effectively.</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3748578938"/>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Clearly delineate the roles within the Scrum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such as Scrum Master, Product Owner, and Developers, </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Etc.</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and describe the responsibilities associated with each role.</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the process for regularly reviewing and improving the team’s workflow, techniques, and interactions to enhance productivity and product quality.</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9215176"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 / Instructional</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300150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2589447"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88162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OBJECTIVE: To develop and launch a user-friendly mobile app that allows EV drivers to locate and reserve charging stations efficiently.</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569660"/>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VALUES: Commitment, courage, focus, openness, and respect.</a:t>
            </a:r>
          </a:p>
          <a:p>
            <a:pPr>
              <a:spcAft>
                <a:spcPts val="600"/>
              </a:spcAft>
            </a:pPr>
            <a:r>
              <a:rPr lang="en-US" sz="1300" dirty="0">
                <a:latin typeface="Century Gothic" panose="020B0502020202020204" pitchFamily="34" charset="0"/>
              </a:rPr>
              <a:t>AGREEMENTS: All team members agree to be punctual for meetings, respect each other’s ideas, and provide constructive feedback.</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A sprint is not complete until the code has been peer-reviewed, passes all tests, meets quality standards, and is documented.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End users, product marketing team, customer service department, and senior management.</a:t>
            </a:r>
          </a:p>
          <a:p>
            <a:pPr>
              <a:spcAft>
                <a:spcPts val="600"/>
              </a:spcAft>
            </a:pPr>
            <a:r>
              <a:rPr lang="en-US" sz="1300" dirty="0">
                <a:latin typeface="Century Gothic" panose="020B0502020202020204" pitchFamily="34" charset="0"/>
              </a:rPr>
              <a:t>INTERESTS: Stakeholders are primarily interested in the app's ease of use, functionality, and reliability.</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36960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METHODOLOGIES: Utilizing Scrum framework.</a:t>
            </a:r>
          </a:p>
          <a:p>
            <a:pPr>
              <a:spcAft>
                <a:spcPts val="600"/>
              </a:spcAft>
            </a:pPr>
            <a:r>
              <a:rPr lang="en-US" sz="1300" dirty="0">
                <a:latin typeface="Century Gothic" panose="020B0502020202020204" pitchFamily="34" charset="0"/>
              </a:rPr>
              <a:t>EVENTS: Daily stand-ups, bi-weekly sprint planning, sprint reviews, and retrospectives at the end of each sprint.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Relies on data from the infrastructure team for real-time charging station availability and the marketing team for promotional content.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INTERNAL: Daily stand-ups for team sync, Slack for day-to-day, and monthly town-hall meetings with all stakeholders.</a:t>
            </a:r>
          </a:p>
          <a:p>
            <a:pPr>
              <a:spcAft>
                <a:spcPts val="600"/>
              </a:spcAft>
            </a:pPr>
            <a:r>
              <a:rPr lang="en-US" sz="1300" dirty="0">
                <a:latin typeface="Century Gothic" panose="020B0502020202020204" pitchFamily="34" charset="0"/>
              </a:rPr>
              <a:t>EXTERNAL: Monthly newsletters to keep all external stakeholders informed of progress and any changes.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Success will be measured by user adoption rates, customer satisfaction scores, and the achievement of a set application download target within the first six months post-launch.</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RISKS: Potential delays due to unavailability of key team members or technical difficulties with third-party APIs.</a:t>
            </a:r>
          </a:p>
          <a:p>
            <a:pPr>
              <a:spcAft>
                <a:spcPts val="600"/>
              </a:spcAft>
            </a:pPr>
            <a:r>
              <a:rPr lang="en-US" sz="1300" dirty="0">
                <a:latin typeface="Century Gothic" panose="020B0502020202020204" pitchFamily="34" charset="0"/>
              </a:rPr>
              <a:t>MITIGATION: Cross-training team members and establishing agreements with multiple API providers.</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2765198226"/>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Facilitates team meetings and ensures Agile practices are followed.</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Defines project goals, prioritizes the backlog, </a:t>
                      </a:r>
                      <a:br>
                        <a:rPr lang="en-US" sz="1300" dirty="0">
                          <a:latin typeface="Century Gothic" panose="020B0502020202020204" pitchFamily="34" charset="0"/>
                        </a:rPr>
                      </a:br>
                      <a:r>
                        <a:rPr lang="en-US" sz="1300" dirty="0">
                          <a:latin typeface="Century Gothic" panose="020B0502020202020204" pitchFamily="34" charset="0"/>
                        </a:rPr>
                        <a:t>and represents the customer's interests.</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Development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Designs, develops, and tests the software product.</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Regularly scheduled retrospectives to discuss what went well, what did not, and action items for process improvement to increase efficiency and effectiveness in future sprints.</a:t>
            </a:r>
          </a:p>
        </p:txBody>
      </p:sp>
      <p:sp>
        <p:nvSpPr>
          <p:cNvPr id="8" name="TextBox 7">
            <a:extLst>
              <a:ext uri="{FF2B5EF4-FFF2-40B4-BE49-F238E27FC236}">
                <a16:creationId xmlns:a16="http://schemas.microsoft.com/office/drawing/2014/main" id="{EA82ADFB-BBE4-2563-646B-A325C3155646}"/>
              </a:ext>
            </a:extLst>
          </p:cNvPr>
          <p:cNvSpPr txBox="1"/>
          <p:nvPr/>
        </p:nvSpPr>
        <p:spPr>
          <a:xfrm>
            <a:off x="83053" y="1495560"/>
            <a:ext cx="2964945" cy="769441"/>
          </a:xfrm>
          <a:prstGeom prst="rect">
            <a:avLst/>
          </a:prstGeom>
          <a:noFill/>
          <a:effectLst/>
        </p:spPr>
        <p:txBody>
          <a:bodyPr wrap="square" tIns="0" bIns="0" rtlCol="0">
            <a:spAutoFit/>
          </a:bodyPr>
          <a:lstStyle/>
          <a:p>
            <a:r>
              <a:rPr lang="en-US" sz="5000" dirty="0">
                <a:solidFill>
                  <a:schemeClr val="bg1"/>
                </a:solidFill>
                <a:latin typeface="Courier" pitchFamily="2" charset="0"/>
              </a:rPr>
              <a:t>Example</a:t>
            </a:r>
            <a:endParaRPr lang="en-US" sz="5000" spc="300" dirty="0">
              <a:solidFill>
                <a:schemeClr val="bg1"/>
              </a:solidFill>
              <a:latin typeface="Courier" pitchFamily="2" charset="0"/>
            </a:endParaRPr>
          </a:p>
        </p:txBody>
      </p:sp>
      <p:sp>
        <p:nvSpPr>
          <p:cNvPr id="12" name="TextBox 11">
            <a:extLst>
              <a:ext uri="{FF2B5EF4-FFF2-40B4-BE49-F238E27FC236}">
                <a16:creationId xmlns:a16="http://schemas.microsoft.com/office/drawing/2014/main" id="{4F79CC9E-9A73-BD9F-FED6-3EB78B3C5FE7}"/>
              </a:ext>
            </a:extLst>
          </p:cNvPr>
          <p:cNvSpPr txBox="1"/>
          <p:nvPr/>
        </p:nvSpPr>
        <p:spPr>
          <a:xfrm>
            <a:off x="-43955" y="-763130"/>
            <a:ext cx="2964945"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Example</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272421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23924</TotalTime>
  <Words>972</Words>
  <Application>Microsoft Macintosh PowerPoint</Application>
  <PresentationFormat>Widescreen</PresentationFormat>
  <Paragraphs>91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436</cp:revision>
  <cp:lastPrinted>2024-02-20T23:48:17Z</cp:lastPrinted>
  <dcterms:created xsi:type="dcterms:W3CDTF">2021-07-07T23:54:57Z</dcterms:created>
  <dcterms:modified xsi:type="dcterms:W3CDTF">2024-08-09T17:24:53Z</dcterms:modified>
</cp:coreProperties>
</file>