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243" r:id="rId2"/>
    <p:sldId id="2246" r:id="rId3"/>
    <p:sldId id="2248" r:id="rId4"/>
    <p:sldId id="2250" r:id="rId5"/>
    <p:sldId id="2251"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A5C3"/>
    <a:srgbClr val="BF8F00"/>
    <a:srgbClr val="FFD966"/>
    <a:srgbClr val="E0EA88"/>
    <a:srgbClr val="9CF0F0"/>
    <a:srgbClr val="D9D9D9"/>
    <a:srgbClr val="E3E4E5"/>
    <a:srgbClr val="E9EBF5"/>
    <a:srgbClr val="001033"/>
    <a:srgbClr val="F0B6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08" autoAdjust="0"/>
    <p:restoredTop sz="86447"/>
  </p:normalViewPr>
  <p:slideViewPr>
    <p:cSldViewPr snapToGrid="0" snapToObjects="1">
      <p:cViewPr varScale="1">
        <p:scale>
          <a:sx n="81" d="100"/>
          <a:sy n="81" d="100"/>
        </p:scale>
        <p:origin x="1500" y="9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8/25/2024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8/25/2024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69000">
              <a:schemeClr val="accent6">
                <a:lumMod val="20000"/>
                <a:lumOff val="80000"/>
              </a:schemeClr>
            </a:gs>
          </a:gsLst>
          <a:lin ang="108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8/25/2024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51&amp;utm_source=template-powerpoint&amp;utm_medium=content&amp;utm_campaign=Blank+Agile+Sprint+Retrospective+Meeting+Agenda+Template-powerpoint-12151&amp;lpa=Blank+Agile+Sprint+Retrospective+Meeting+Agenda+Template+powerpoint+12151"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02B78E2-B9D6-78A4-57CD-A429E136C580}"/>
              </a:ext>
            </a:extLst>
          </p:cNvPr>
          <p:cNvSpPr txBox="1"/>
          <p:nvPr/>
        </p:nvSpPr>
        <p:spPr>
          <a:xfrm>
            <a:off x="361547" y="1695634"/>
            <a:ext cx="5734453" cy="4083234"/>
          </a:xfrm>
          <a:prstGeom prst="rect">
            <a:avLst/>
          </a:prstGeom>
          <a:noFill/>
        </p:spPr>
        <p:txBody>
          <a:bodyPr wrap="square" rtlCol="0">
            <a:spAutoFit/>
          </a:bodyPr>
          <a:lstStyle/>
          <a:p>
            <a:pPr>
              <a:lnSpc>
                <a:spcPct val="150000"/>
              </a:lnSpc>
              <a:spcAft>
                <a:spcPts val="1200"/>
              </a:spcAft>
            </a:pPr>
            <a:r>
              <a:rPr lang="en-US" sz="1400" b="1" dirty="0">
                <a:solidFill>
                  <a:srgbClr val="000000"/>
                </a:solidFill>
                <a:latin typeface="Century Gothic" panose="020B0502020202020204" pitchFamily="34" charset="0"/>
              </a:rPr>
              <a:t>When To Use This Template: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Use this Agile sprint retrospective meeting agenda template to structure your sprint retrospective meetings. Doing so will help ensure that all participants engage and that the meeting covers essential topics like what went well, areas for improvement, brainstorming, and action planning.</a:t>
            </a:r>
          </a:p>
          <a:p>
            <a:pPr>
              <a:lnSpc>
                <a:spcPct val="150000"/>
              </a:lnSpc>
              <a:spcAft>
                <a:spcPts val="1200"/>
              </a:spcAft>
            </a:pPr>
            <a:r>
              <a:rPr lang="en-US" sz="1400" b="1" dirty="0">
                <a:solidFill>
                  <a:srgbClr val="000000"/>
                </a:solidFill>
                <a:latin typeface="Century Gothic" panose="020B0502020202020204" pitchFamily="34" charset="0"/>
              </a:rPr>
              <a:t>Notable Templates Features: </a:t>
            </a:r>
            <a:br>
              <a:rPr lang="en-US" sz="1400" b="1" dirty="0">
                <a:solidFill>
                  <a:srgbClr val="000000"/>
                </a:solidFill>
                <a:latin typeface="Century Gothic" panose="020B0502020202020204" pitchFamily="34" charset="0"/>
              </a:rPr>
            </a:br>
            <a:r>
              <a:rPr lang="en-US" sz="1400" dirty="0">
                <a:solidFill>
                  <a:srgbClr val="000000"/>
                </a:solidFill>
                <a:latin typeface="Century Gothic" panose="020B0502020202020204" pitchFamily="34" charset="0"/>
              </a:rPr>
              <a:t>The template Includes sections for Welcome (including acknowledging </a:t>
            </a:r>
            <a:r>
              <a:rPr lang="en-US" sz="1400" i="1" dirty="0">
                <a:solidFill>
                  <a:srgbClr val="000000"/>
                </a:solidFill>
                <a:latin typeface="Century Gothic" panose="020B0502020202020204" pitchFamily="34" charset="0"/>
              </a:rPr>
              <a:t>Participants</a:t>
            </a:r>
            <a:r>
              <a:rPr lang="en-US" sz="1400" dirty="0">
                <a:solidFill>
                  <a:srgbClr val="000000"/>
                </a:solidFill>
                <a:latin typeface="Century Gothic" panose="020B0502020202020204" pitchFamily="34" charset="0"/>
              </a:rPr>
              <a:t>, </a:t>
            </a:r>
            <a:r>
              <a:rPr lang="en-US" sz="1400" i="1" dirty="0">
                <a:solidFill>
                  <a:srgbClr val="000000"/>
                </a:solidFill>
                <a:latin typeface="Century Gothic" panose="020B0502020202020204" pitchFamily="34" charset="0"/>
              </a:rPr>
              <a:t>Ground Rules</a:t>
            </a:r>
            <a:r>
              <a:rPr lang="en-US" sz="1400" dirty="0">
                <a:solidFill>
                  <a:srgbClr val="000000"/>
                </a:solidFill>
                <a:latin typeface="Century Gothic" panose="020B0502020202020204" pitchFamily="34" charset="0"/>
              </a:rPr>
              <a:t>, </a:t>
            </a:r>
            <a:r>
              <a:rPr lang="en-US" sz="1400" i="1" dirty="0">
                <a:solidFill>
                  <a:srgbClr val="000000"/>
                </a:solidFill>
                <a:latin typeface="Century Gothic" panose="020B0502020202020204" pitchFamily="34" charset="0"/>
              </a:rPr>
              <a:t>Safety/Mood Check</a:t>
            </a:r>
            <a:r>
              <a:rPr lang="en-US" sz="1400" dirty="0">
                <a:solidFill>
                  <a:srgbClr val="000000"/>
                </a:solidFill>
                <a:latin typeface="Century Gothic" panose="020B0502020202020204" pitchFamily="34" charset="0"/>
              </a:rPr>
              <a:t>, and playing an </a:t>
            </a:r>
            <a:r>
              <a:rPr lang="en-US" sz="1400" i="1" dirty="0">
                <a:solidFill>
                  <a:srgbClr val="000000"/>
                </a:solidFill>
                <a:latin typeface="Century Gothic" panose="020B0502020202020204" pitchFamily="34" charset="0"/>
              </a:rPr>
              <a:t>Icebreaker</a:t>
            </a:r>
            <a:r>
              <a:rPr lang="en-US" sz="1400" dirty="0">
                <a:solidFill>
                  <a:srgbClr val="000000"/>
                </a:solidFill>
                <a:latin typeface="Century Gothic" panose="020B0502020202020204" pitchFamily="34" charset="0"/>
              </a:rPr>
              <a:t>), a </a:t>
            </a:r>
            <a:r>
              <a:rPr lang="en-US" sz="1400" i="1" dirty="0">
                <a:solidFill>
                  <a:srgbClr val="000000"/>
                </a:solidFill>
                <a:latin typeface="Century Gothic" panose="020B0502020202020204" pitchFamily="34" charset="0"/>
              </a:rPr>
              <a:t>Review of the sprint</a:t>
            </a:r>
            <a:r>
              <a:rPr lang="en-US" sz="1400" dirty="0">
                <a:solidFill>
                  <a:srgbClr val="000000"/>
                </a:solidFill>
                <a:latin typeface="Century Gothic" panose="020B0502020202020204" pitchFamily="34" charset="0"/>
              </a:rPr>
              <a:t>, </a:t>
            </a:r>
            <a:r>
              <a:rPr lang="en-US" sz="1400" i="1" dirty="0">
                <a:solidFill>
                  <a:srgbClr val="000000"/>
                </a:solidFill>
                <a:latin typeface="Century Gothic" panose="020B0502020202020204" pitchFamily="34" charset="0"/>
              </a:rPr>
              <a:t>Brainstorming</a:t>
            </a:r>
            <a:r>
              <a:rPr lang="en-US" sz="1400" dirty="0">
                <a:solidFill>
                  <a:srgbClr val="000000"/>
                </a:solidFill>
                <a:latin typeface="Century Gothic" panose="020B0502020202020204" pitchFamily="34" charset="0"/>
              </a:rPr>
              <a:t>, a section to </a:t>
            </a:r>
            <a:r>
              <a:rPr lang="en-US" sz="1400" i="1" dirty="0">
                <a:solidFill>
                  <a:srgbClr val="000000"/>
                </a:solidFill>
                <a:latin typeface="Century Gothic" panose="020B0502020202020204" pitchFamily="34" charset="0"/>
              </a:rPr>
              <a:t>Prioritize</a:t>
            </a:r>
            <a:r>
              <a:rPr lang="en-US" sz="1400" dirty="0">
                <a:solidFill>
                  <a:srgbClr val="000000"/>
                </a:solidFill>
                <a:latin typeface="Century Gothic" panose="020B0502020202020204" pitchFamily="34" charset="0"/>
              </a:rPr>
              <a:t> ideas, </a:t>
            </a:r>
            <a:r>
              <a:rPr lang="en-US" sz="1400" i="1" dirty="0">
                <a:solidFill>
                  <a:srgbClr val="000000"/>
                </a:solidFill>
                <a:latin typeface="Century Gothic" panose="020B0502020202020204" pitchFamily="34" charset="0"/>
              </a:rPr>
              <a:t>Action Planning</a:t>
            </a:r>
            <a:r>
              <a:rPr lang="en-US" sz="1400" dirty="0">
                <a:solidFill>
                  <a:srgbClr val="000000"/>
                </a:solidFill>
                <a:latin typeface="Century Gothic" panose="020B0502020202020204" pitchFamily="34" charset="0"/>
              </a:rPr>
              <a:t>, and a meeting </a:t>
            </a:r>
            <a:r>
              <a:rPr lang="en-US" sz="1400" i="1" dirty="0">
                <a:solidFill>
                  <a:srgbClr val="000000"/>
                </a:solidFill>
                <a:latin typeface="Century Gothic" panose="020B0502020202020204" pitchFamily="34" charset="0"/>
              </a:rPr>
              <a:t>Closing</a:t>
            </a:r>
            <a:r>
              <a:rPr lang="en-US" sz="1400" dirty="0">
                <a:solidFill>
                  <a:srgbClr val="000000"/>
                </a:solidFill>
                <a:latin typeface="Century Gothic" panose="020B0502020202020204" pitchFamily="34" charset="0"/>
              </a:rPr>
              <a:t> activity.</a:t>
            </a:r>
          </a:p>
        </p:txBody>
      </p:sp>
      <p:pic>
        <p:nvPicPr>
          <p:cNvPr id="5" name="Google Shape;90;p13">
            <a:hlinkClick r:id="rId2"/>
            <a:extLst>
              <a:ext uri="{FF2B5EF4-FFF2-40B4-BE49-F238E27FC236}">
                <a16:creationId xmlns:a16="http://schemas.microsoft.com/office/drawing/2014/main" id="{7C7799BB-FBDD-FC6C-E092-AF6689AC805C}"/>
              </a:ext>
            </a:extLst>
          </p:cNvPr>
          <p:cNvPicPr preferRelativeResize="0"/>
          <p:nvPr/>
        </p:nvPicPr>
        <p:blipFill>
          <a:blip r:embed="rId3">
            <a:alphaModFix/>
          </a:blip>
          <a:stretch>
            <a:fillRect/>
          </a:stretch>
        </p:blipFill>
        <p:spPr>
          <a:xfrm>
            <a:off x="7886047" y="395765"/>
            <a:ext cx="3744624" cy="744775"/>
          </a:xfrm>
          <a:prstGeom prst="rect">
            <a:avLst/>
          </a:prstGeom>
          <a:noFill/>
          <a:ln>
            <a:noFill/>
          </a:ln>
        </p:spPr>
      </p:pic>
      <p:sp>
        <p:nvSpPr>
          <p:cNvPr id="6" name="Google Shape;91;p13">
            <a:extLst>
              <a:ext uri="{FF2B5EF4-FFF2-40B4-BE49-F238E27FC236}">
                <a16:creationId xmlns:a16="http://schemas.microsoft.com/office/drawing/2014/main" id="{FFB883B9-67A2-3187-AA70-327CF469A150}"/>
              </a:ext>
            </a:extLst>
          </p:cNvPr>
          <p:cNvSpPr txBox="1"/>
          <p:nvPr/>
        </p:nvSpPr>
        <p:spPr>
          <a:xfrm>
            <a:off x="361547" y="258508"/>
            <a:ext cx="6743928" cy="1046410"/>
          </a:xfrm>
          <a:prstGeom prst="rect">
            <a:avLst/>
          </a:prstGeom>
          <a:noFill/>
          <a:ln>
            <a:noFill/>
          </a:ln>
        </p:spPr>
        <p:txBody>
          <a:bodyPr spcFirstLastPara="1" wrap="square" lIns="91425" tIns="91425" rIns="91425" bIns="91425" anchor="t" anchorCtr="0">
            <a:spAutoFit/>
          </a:bodyPr>
          <a:lstStyle/>
          <a:p>
            <a:r>
              <a:rPr lang="en-US" sz="2800" b="1" dirty="0">
                <a:solidFill>
                  <a:srgbClr val="001033"/>
                </a:solidFill>
                <a:latin typeface="Century Gothic" panose="020B0502020202020204" pitchFamily="34" charset="0"/>
              </a:rPr>
              <a:t>Agile Sprint Retrospective Meeting Agenda Template</a:t>
            </a:r>
          </a:p>
        </p:txBody>
      </p:sp>
      <p:pic>
        <p:nvPicPr>
          <p:cNvPr id="11" name="Picture 10">
            <a:extLst>
              <a:ext uri="{FF2B5EF4-FFF2-40B4-BE49-F238E27FC236}">
                <a16:creationId xmlns:a16="http://schemas.microsoft.com/office/drawing/2014/main" id="{CD6B2A8A-907A-6E3F-3058-40DE66A17B64}"/>
              </a:ext>
            </a:extLst>
          </p:cNvPr>
          <p:cNvPicPr>
            <a:picLocks noChangeAspect="1"/>
          </p:cNvPicPr>
          <p:nvPr/>
        </p:nvPicPr>
        <p:blipFill>
          <a:blip r:embed="rId4"/>
          <a:stretch>
            <a:fillRect/>
          </a:stretch>
        </p:blipFill>
        <p:spPr>
          <a:xfrm>
            <a:off x="6738876" y="1695634"/>
            <a:ext cx="4891795" cy="4083234"/>
          </a:xfrm>
          <a:prstGeom prst="rect">
            <a:avLst/>
          </a:prstGeom>
          <a:effectLst>
            <a:outerShdw blurRad="127000" dist="25400" sx="103000" sy="103000" algn="ctr" rotWithShape="0">
              <a:prstClr val="black">
                <a:alpha val="40000"/>
              </a:prstClr>
            </a:outerShdw>
          </a:effectLst>
        </p:spPr>
      </p:pic>
    </p:spTree>
    <p:extLst>
      <p:ext uri="{BB962C8B-B14F-4D97-AF65-F5344CB8AC3E}">
        <p14:creationId xmlns:p14="http://schemas.microsoft.com/office/powerpoint/2010/main" val="3575058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5AE17801-D318-B4E5-CF25-A32F90189857}"/>
              </a:ext>
            </a:extLst>
          </p:cNvPr>
          <p:cNvGraphicFramePr>
            <a:graphicFrameLocks noGrp="1"/>
          </p:cNvGraphicFramePr>
          <p:nvPr>
            <p:extLst>
              <p:ext uri="{D42A27DB-BD31-4B8C-83A1-F6EECF244321}">
                <p14:modId xmlns:p14="http://schemas.microsoft.com/office/powerpoint/2010/main" val="1598726430"/>
              </p:ext>
            </p:extLst>
          </p:nvPr>
        </p:nvGraphicFramePr>
        <p:xfrm>
          <a:off x="566058" y="1909351"/>
          <a:ext cx="11059885" cy="1402188"/>
        </p:xfrm>
        <a:graphic>
          <a:graphicData uri="http://schemas.openxmlformats.org/drawingml/2006/table">
            <a:tbl>
              <a:tblPr firstRow="1" firstCol="1" bandRow="1"/>
              <a:tblGrid>
                <a:gridCol w="11059885">
                  <a:extLst>
                    <a:ext uri="{9D8B030D-6E8A-4147-A177-3AD203B41FA5}">
                      <a16:colId xmlns:a16="http://schemas.microsoft.com/office/drawing/2014/main" val="1366534661"/>
                    </a:ext>
                  </a:extLst>
                </a:gridCol>
              </a:tblGrid>
              <a:tr h="1402188">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List participants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945654324"/>
                  </a:ext>
                </a:extLst>
              </a:tr>
            </a:tbl>
          </a:graphicData>
        </a:graphic>
      </p:graphicFrame>
      <p:graphicFrame>
        <p:nvGraphicFramePr>
          <p:cNvPr id="8" name="Table 7">
            <a:extLst>
              <a:ext uri="{FF2B5EF4-FFF2-40B4-BE49-F238E27FC236}">
                <a16:creationId xmlns:a16="http://schemas.microsoft.com/office/drawing/2014/main" id="{EC4F16F9-9540-3F7B-6866-717EDB711E3E}"/>
              </a:ext>
            </a:extLst>
          </p:cNvPr>
          <p:cNvGraphicFramePr>
            <a:graphicFrameLocks noGrp="1"/>
          </p:cNvGraphicFramePr>
          <p:nvPr>
            <p:extLst>
              <p:ext uri="{D42A27DB-BD31-4B8C-83A1-F6EECF244321}">
                <p14:modId xmlns:p14="http://schemas.microsoft.com/office/powerpoint/2010/main" val="1969772017"/>
              </p:ext>
            </p:extLst>
          </p:nvPr>
        </p:nvGraphicFramePr>
        <p:xfrm>
          <a:off x="566059" y="3625107"/>
          <a:ext cx="11059883" cy="2584861"/>
        </p:xfrm>
        <a:graphic>
          <a:graphicData uri="http://schemas.openxmlformats.org/drawingml/2006/table">
            <a:tbl>
              <a:tblPr firstRow="1" firstCol="1" bandRow="1"/>
              <a:tblGrid>
                <a:gridCol w="2255518">
                  <a:extLst>
                    <a:ext uri="{9D8B030D-6E8A-4147-A177-3AD203B41FA5}">
                      <a16:colId xmlns:a16="http://schemas.microsoft.com/office/drawing/2014/main" val="1929869112"/>
                    </a:ext>
                  </a:extLst>
                </a:gridCol>
                <a:gridCol w="8804365">
                  <a:extLst>
                    <a:ext uri="{9D8B030D-6E8A-4147-A177-3AD203B41FA5}">
                      <a16:colId xmlns:a16="http://schemas.microsoft.com/office/drawing/2014/main" val="939091386"/>
                    </a:ext>
                  </a:extLst>
                </a:gridCol>
              </a:tblGrid>
              <a:tr h="1033945">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GROUND RULES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ground rules</a:t>
                      </a:r>
                      <a:endPar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614305518"/>
                  </a:ext>
                </a:extLst>
              </a:tr>
              <a:tr h="775458">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SAFETY / MOOD CHECK</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lnSpc>
                          <a:spcPts val="1800"/>
                        </a:lnSpc>
                        <a:spcBef>
                          <a:spcPts val="0"/>
                        </a:spcBef>
                        <a:spcAft>
                          <a:spcPts val="0"/>
                        </a:spcAft>
                        <a:tabLst>
                          <a:tab pos="2971800" algn="ctr"/>
                          <a:tab pos="5943600" algn="r"/>
                        </a:tabLst>
                      </a:pPr>
                      <a:r>
                        <a:rPr lang="en-US" sz="1200" b="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text</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983554776"/>
                  </a:ext>
                </a:extLst>
              </a:tr>
              <a:tr h="775458">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ICEBREAKER</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F2F2F2"/>
                    </a:solidFill>
                  </a:tcPr>
                </a:tc>
                <a:tc>
                  <a:txBody>
                    <a:bodyPr/>
                    <a:lstStyle/>
                    <a:p>
                      <a:pPr marL="0" marR="0">
                        <a:lnSpc>
                          <a:spcPts val="1800"/>
                        </a:lnSpc>
                        <a:spcBef>
                          <a:spcPts val="0"/>
                        </a:spcBef>
                        <a:spcAft>
                          <a:spcPts val="0"/>
                        </a:spcAft>
                        <a:tabLst>
                          <a:tab pos="2971800" algn="ctr"/>
                          <a:tab pos="5943600" algn="r"/>
                        </a:tabLst>
                      </a:pPr>
                      <a:r>
                        <a:rPr lang="en-US" sz="1200" b="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text</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474400152"/>
                  </a:ext>
                </a:extLst>
              </a:tr>
            </a:tbl>
          </a:graphicData>
        </a:graphic>
      </p:graphicFrame>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70262" y="1082158"/>
            <a:ext cx="841248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971800" algn="ctr"/>
                <a:tab pos="5943600" algn="r"/>
              </a:tabLst>
            </a:pPr>
            <a:r>
              <a:rPr kumimoji="0" lang="en-US" altLang="en-US" sz="1400" b="0" i="0" u="none" strike="noStrike" cap="none" normalizeH="0" baseline="0" dirty="0">
                <a:ln>
                  <a:noFill/>
                </a:ln>
                <a:solidFill>
                  <a:srgbClr val="595959"/>
                </a:solidFill>
                <a:effectLst/>
                <a:latin typeface="Century Gothic" panose="020B0502020202020204" pitchFamily="34" charset="0"/>
                <a:ea typeface="Calibri" panose="020F0502020204030204" pitchFamily="34" charset="0"/>
                <a:cs typeface="Arial" panose="020B0604020202020204" pitchFamily="34" charset="0"/>
              </a:rPr>
              <a:t>Enter participants, ground rules, a safety/mood check activity, and an icebreaker. </a:t>
            </a:r>
            <a:endParaRPr kumimoji="0" lang="en-US" altLang="en-US" sz="1200" b="0" i="0" u="none" strike="noStrike" cap="none" normalizeH="0" baseline="0" dirty="0">
              <a:ln>
                <a:noFill/>
              </a:ln>
              <a:solidFill>
                <a:schemeClr val="tx1"/>
              </a:solidFill>
              <a:effectLst/>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70262" y="553147"/>
            <a:ext cx="2411238" cy="523220"/>
          </a:xfrm>
          <a:prstGeom prst="rect">
            <a:avLst/>
          </a:prstGeom>
          <a:noFill/>
        </p:spPr>
        <p:txBody>
          <a:bodyPr wrap="none" rtlCol="0">
            <a:spAutoFit/>
          </a:bodyPr>
          <a:lstStyle/>
          <a:p>
            <a:r>
              <a:rPr lang="en-US" sz="2800" dirty="0">
                <a:solidFill>
                  <a:srgbClr val="BF8F00"/>
                </a:solidFill>
                <a:latin typeface="Century Gothic" panose="020B0502020202020204" pitchFamily="34" charset="0"/>
              </a:rPr>
              <a:t>1. WELCOME</a:t>
            </a:r>
          </a:p>
        </p:txBody>
      </p:sp>
      <p:sp>
        <p:nvSpPr>
          <p:cNvPr id="11" name="Google Shape;91;p13">
            <a:extLst>
              <a:ext uri="{FF2B5EF4-FFF2-40B4-BE49-F238E27FC236}">
                <a16:creationId xmlns:a16="http://schemas.microsoft.com/office/drawing/2014/main" id="{4C25E96F-B5FE-3E31-5140-A739A29BD0B0}"/>
              </a:ext>
            </a:extLst>
          </p:cNvPr>
          <p:cNvSpPr txBox="1"/>
          <p:nvPr/>
        </p:nvSpPr>
        <p:spPr>
          <a:xfrm>
            <a:off x="0" y="0"/>
            <a:ext cx="11059886" cy="492412"/>
          </a:xfrm>
          <a:prstGeom prst="rect">
            <a:avLst/>
          </a:prstGeom>
          <a:noFill/>
          <a:ln>
            <a:noFill/>
          </a:ln>
        </p:spPr>
        <p:txBody>
          <a:bodyPr spcFirstLastPara="1" wrap="square" lIns="91425" tIns="91425" rIns="91425" bIns="91425" anchor="t" anchorCtr="0">
            <a:spAutoFit/>
          </a:bodyPr>
          <a:lstStyle/>
          <a:p>
            <a:r>
              <a:rPr lang="en-US" sz="2000" b="1" dirty="0">
                <a:solidFill>
                  <a:srgbClr val="001033"/>
                </a:solidFill>
                <a:latin typeface="Century Gothic" panose="020B0502020202020204" pitchFamily="34" charset="0"/>
              </a:rPr>
              <a:t>Agile Sprint Retrospective Meeting Agenda Template</a:t>
            </a:r>
          </a:p>
        </p:txBody>
      </p:sp>
      <p:sp>
        <p:nvSpPr>
          <p:cNvPr id="12" name="TextBox 11">
            <a:extLst>
              <a:ext uri="{FF2B5EF4-FFF2-40B4-BE49-F238E27FC236}">
                <a16:creationId xmlns:a16="http://schemas.microsoft.com/office/drawing/2014/main" id="{13869094-91C6-E01F-DA32-46A7A46A7BF3}"/>
              </a:ext>
            </a:extLst>
          </p:cNvPr>
          <p:cNvSpPr txBox="1"/>
          <p:nvPr/>
        </p:nvSpPr>
        <p:spPr>
          <a:xfrm>
            <a:off x="470262" y="1539195"/>
            <a:ext cx="1715534" cy="369332"/>
          </a:xfrm>
          <a:prstGeom prst="rect">
            <a:avLst/>
          </a:prstGeom>
          <a:noFill/>
        </p:spPr>
        <p:txBody>
          <a:bodyPr wrap="none" rtlCol="0">
            <a:spAutoFit/>
          </a:bodyPr>
          <a:lstStyle/>
          <a:p>
            <a:r>
              <a:rPr lang="en-US" dirty="0">
                <a:solidFill>
                  <a:srgbClr val="BF8F00"/>
                </a:solidFill>
                <a:latin typeface="Century Gothic" panose="020B0502020202020204" pitchFamily="34" charset="0"/>
              </a:rPr>
              <a:t>PARTICIPANTS</a:t>
            </a:r>
          </a:p>
        </p:txBody>
      </p:sp>
    </p:spTree>
    <p:extLst>
      <p:ext uri="{BB962C8B-B14F-4D97-AF65-F5344CB8AC3E}">
        <p14:creationId xmlns:p14="http://schemas.microsoft.com/office/powerpoint/2010/main" val="263091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44135" y="907637"/>
            <a:ext cx="1117686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List the objective sources of data about the project that you will use. If you are using a specific format, list it here along with the supplies you will need. Write down any questions specific to the team or the work that you want to ask.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44135" y="352100"/>
            <a:ext cx="1863011"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rgbClr val="61A5C3"/>
                </a:solidFill>
                <a:effectLst/>
                <a:latin typeface="Century Gothic" panose="020B0502020202020204" pitchFamily="34" charset="0"/>
                <a:ea typeface="Calibri" panose="020F0502020204030204" pitchFamily="34" charset="0"/>
                <a:cs typeface="Arial" panose="020B0604020202020204" pitchFamily="34" charset="0"/>
              </a:rPr>
              <a:t>2. REVIEW</a:t>
            </a:r>
            <a:endParaRPr lang="en-US" sz="1800" dirty="0">
              <a:solidFill>
                <a:srgbClr val="61A5C3"/>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824A08CC-4D99-1219-E4AB-BBF3D877EA9F}"/>
              </a:ext>
            </a:extLst>
          </p:cNvPr>
          <p:cNvGraphicFramePr>
            <a:graphicFrameLocks noGrp="1"/>
          </p:cNvGraphicFramePr>
          <p:nvPr>
            <p:extLst>
              <p:ext uri="{D42A27DB-BD31-4B8C-83A1-F6EECF244321}">
                <p14:modId xmlns:p14="http://schemas.microsoft.com/office/powerpoint/2010/main" val="1069561455"/>
              </p:ext>
            </p:extLst>
          </p:nvPr>
        </p:nvGraphicFramePr>
        <p:xfrm>
          <a:off x="528749" y="1535116"/>
          <a:ext cx="11059885" cy="4656678"/>
        </p:xfrm>
        <a:graphic>
          <a:graphicData uri="http://schemas.openxmlformats.org/drawingml/2006/table">
            <a:tbl>
              <a:tblPr firstRow="1" firstCol="1" bandRow="1"/>
              <a:tblGrid>
                <a:gridCol w="3294314">
                  <a:extLst>
                    <a:ext uri="{9D8B030D-6E8A-4147-A177-3AD203B41FA5}">
                      <a16:colId xmlns:a16="http://schemas.microsoft.com/office/drawing/2014/main" val="2252522311"/>
                    </a:ext>
                  </a:extLst>
                </a:gridCol>
                <a:gridCol w="7765571">
                  <a:extLst>
                    <a:ext uri="{9D8B030D-6E8A-4147-A177-3AD203B41FA5}">
                      <a16:colId xmlns:a16="http://schemas.microsoft.com/office/drawing/2014/main" val="2434657315"/>
                    </a:ext>
                  </a:extLst>
                </a:gridCol>
              </a:tblGrid>
              <a:tr h="1757580">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OBJECTIVE SOURCES OF DATA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objective sources of data</a:t>
                      </a:r>
                      <a:endParaRPr lang="en-US"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370597545"/>
                  </a:ext>
                </a:extLst>
              </a:tr>
              <a:tr h="1449549">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FORMAT AND SUPPLIES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formats and supplies</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2661372376"/>
                  </a:ext>
                </a:extLst>
              </a:tr>
              <a:tr h="1449549">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QUESTIONS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F2F2F2"/>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questions</a:t>
                      </a:r>
                      <a:endParaRPr lang="en-US" sz="1200" b="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28575"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623213728"/>
                  </a:ext>
                </a:extLst>
              </a:tr>
            </a:tbl>
          </a:graphicData>
        </a:graphic>
      </p:graphicFrame>
    </p:spTree>
    <p:extLst>
      <p:ext uri="{BB962C8B-B14F-4D97-AF65-F5344CB8AC3E}">
        <p14:creationId xmlns:p14="http://schemas.microsoft.com/office/powerpoint/2010/main" val="118338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6FC6C8B6-B506-0AFD-8774-0136B08F7932}"/>
              </a:ext>
            </a:extLst>
          </p:cNvPr>
          <p:cNvGraphicFramePr>
            <a:graphicFrameLocks noGrp="1"/>
          </p:cNvGraphicFramePr>
          <p:nvPr>
            <p:extLst>
              <p:ext uri="{D42A27DB-BD31-4B8C-83A1-F6EECF244321}">
                <p14:modId xmlns:p14="http://schemas.microsoft.com/office/powerpoint/2010/main" val="920023352"/>
              </p:ext>
            </p:extLst>
          </p:nvPr>
        </p:nvGraphicFramePr>
        <p:xfrm>
          <a:off x="566057" y="1307102"/>
          <a:ext cx="11059885" cy="1698037"/>
        </p:xfrm>
        <a:graphic>
          <a:graphicData uri="http://schemas.openxmlformats.org/drawingml/2006/table">
            <a:tbl>
              <a:tblPr firstRow="1" firstCol="1" bandRow="1"/>
              <a:tblGrid>
                <a:gridCol w="11059885">
                  <a:extLst>
                    <a:ext uri="{9D8B030D-6E8A-4147-A177-3AD203B41FA5}">
                      <a16:colId xmlns:a16="http://schemas.microsoft.com/office/drawing/2014/main" val="677339930"/>
                    </a:ext>
                  </a:extLst>
                </a:gridCol>
              </a:tblGrid>
              <a:tr h="1698037">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0" dirty="0">
                          <a:solidFill>
                            <a:srgbClr val="000000"/>
                          </a:solidFill>
                          <a:effectLst/>
                          <a:highlight>
                            <a:srgbClr val="EFF9FB"/>
                          </a:highlight>
                          <a:latin typeface="Century Gothic" panose="020B0502020202020204" pitchFamily="34" charset="0"/>
                          <a:ea typeface="Calibri" panose="020F0502020204030204" pitchFamily="34" charset="0"/>
                          <a:cs typeface="Arial" panose="020B0604020202020204" pitchFamily="34" charset="0"/>
                        </a:rPr>
                        <a:t>Enter text</a:t>
                      </a:r>
                      <a:endParaRPr lang="en-US" sz="1200" b="0" dirty="0">
                        <a:effectLst/>
                        <a:highlight>
                          <a:srgbClr val="EFF9FB"/>
                        </a:highligh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3531699014"/>
                  </a:ext>
                </a:extLst>
              </a:tr>
            </a:tbl>
          </a:graphicData>
        </a:graphic>
      </p:graphicFrame>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70260" y="905525"/>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Describe your plan to encourage participation from everyone and generate new ideas.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70260" y="352100"/>
            <a:ext cx="2813591"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rgbClr val="00BD32"/>
                </a:solidFill>
                <a:effectLst/>
                <a:latin typeface="Century Gothic" panose="020B0502020202020204" pitchFamily="34" charset="0"/>
                <a:ea typeface="Calibri" panose="020F0502020204030204" pitchFamily="34" charset="0"/>
                <a:cs typeface="Arial" panose="020B0604020202020204" pitchFamily="34" charset="0"/>
              </a:rPr>
              <a:t>3. BRAINSTORM</a:t>
            </a:r>
            <a:endParaRPr lang="en-US" sz="1800" dirty="0">
              <a:solidFill>
                <a:srgbClr val="61A5C3"/>
              </a:solidFill>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CC4F0ADA-D3CB-4888-F657-A82B14867F35}"/>
              </a:ext>
            </a:extLst>
          </p:cNvPr>
          <p:cNvGraphicFramePr>
            <a:graphicFrameLocks noGrp="1"/>
          </p:cNvGraphicFramePr>
          <p:nvPr>
            <p:extLst>
              <p:ext uri="{D42A27DB-BD31-4B8C-83A1-F6EECF244321}">
                <p14:modId xmlns:p14="http://schemas.microsoft.com/office/powerpoint/2010/main" val="3186836821"/>
              </p:ext>
            </p:extLst>
          </p:nvPr>
        </p:nvGraphicFramePr>
        <p:xfrm>
          <a:off x="566057" y="4369396"/>
          <a:ext cx="11059885" cy="1698037"/>
        </p:xfrm>
        <a:graphic>
          <a:graphicData uri="http://schemas.openxmlformats.org/drawingml/2006/table">
            <a:tbl>
              <a:tblPr firstRow="1" firstCol="1" bandRow="1"/>
              <a:tblGrid>
                <a:gridCol w="11059885">
                  <a:extLst>
                    <a:ext uri="{9D8B030D-6E8A-4147-A177-3AD203B41FA5}">
                      <a16:colId xmlns:a16="http://schemas.microsoft.com/office/drawing/2014/main" val="677339930"/>
                    </a:ext>
                  </a:extLst>
                </a:gridCol>
              </a:tblGrid>
              <a:tr h="1698037">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0" dirty="0">
                          <a:solidFill>
                            <a:srgbClr val="000000"/>
                          </a:solidFill>
                          <a:effectLst/>
                          <a:highlight>
                            <a:srgbClr val="EFF9FB"/>
                          </a:highlight>
                          <a:latin typeface="Century Gothic" panose="020B0502020202020204" pitchFamily="34" charset="0"/>
                          <a:ea typeface="Calibri" panose="020F0502020204030204" pitchFamily="34" charset="0"/>
                          <a:cs typeface="Arial" panose="020B0604020202020204" pitchFamily="34" charset="0"/>
                        </a:rPr>
                        <a:t>Enter text</a:t>
                      </a:r>
                      <a:endParaRPr lang="en-US" sz="1200" b="0" dirty="0">
                        <a:effectLst/>
                        <a:highlight>
                          <a:srgbClr val="EFF9FB"/>
                        </a:highligh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3531699014"/>
                  </a:ext>
                </a:extLst>
              </a:tr>
            </a:tbl>
          </a:graphicData>
        </a:graphic>
      </p:graphicFrame>
      <p:sp>
        <p:nvSpPr>
          <p:cNvPr id="5" name="Rectangle 2">
            <a:extLst>
              <a:ext uri="{FF2B5EF4-FFF2-40B4-BE49-F238E27FC236}">
                <a16:creationId xmlns:a16="http://schemas.microsoft.com/office/drawing/2014/main" id="{7A3C8D99-1393-F1CA-6171-B016CC394586}"/>
              </a:ext>
            </a:extLst>
          </p:cNvPr>
          <p:cNvSpPr>
            <a:spLocks noChangeArrowheads="1"/>
          </p:cNvSpPr>
          <p:nvPr/>
        </p:nvSpPr>
        <p:spPr bwMode="auto">
          <a:xfrm>
            <a:off x="470260" y="3973960"/>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Write down the technique you will use to help the group identify the ideas that will have the most positive impact.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165F6DF-6574-E507-72E5-0CE837293FE0}"/>
              </a:ext>
            </a:extLst>
          </p:cNvPr>
          <p:cNvSpPr txBox="1"/>
          <p:nvPr/>
        </p:nvSpPr>
        <p:spPr>
          <a:xfrm>
            <a:off x="470260" y="3426578"/>
            <a:ext cx="2307042"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chemeClr val="accent6">
                    <a:lumMod val="75000"/>
                  </a:schemeClr>
                </a:solidFill>
                <a:effectLst/>
                <a:latin typeface="Century Gothic" panose="020B0502020202020204" pitchFamily="34" charset="0"/>
                <a:ea typeface="Calibri" panose="020F0502020204030204" pitchFamily="34" charset="0"/>
                <a:cs typeface="Arial" panose="020B0604020202020204" pitchFamily="34" charset="0"/>
              </a:rPr>
              <a:t>4. PRIORITIZE</a:t>
            </a:r>
            <a:endParaRPr lang="en-US" sz="1800"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0662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B968D3E9-AA32-3EED-6346-7A490CB5558D}"/>
              </a:ext>
            </a:extLst>
          </p:cNvPr>
          <p:cNvGraphicFramePr>
            <a:graphicFrameLocks noGrp="1"/>
          </p:cNvGraphicFramePr>
          <p:nvPr>
            <p:extLst>
              <p:ext uri="{D42A27DB-BD31-4B8C-83A1-F6EECF244321}">
                <p14:modId xmlns:p14="http://schemas.microsoft.com/office/powerpoint/2010/main" val="412747272"/>
              </p:ext>
            </p:extLst>
          </p:nvPr>
        </p:nvGraphicFramePr>
        <p:xfrm>
          <a:off x="507569" y="978169"/>
          <a:ext cx="11176861" cy="2511425"/>
        </p:xfrm>
        <a:graphic>
          <a:graphicData uri="http://schemas.openxmlformats.org/drawingml/2006/table">
            <a:tbl>
              <a:tblPr firstRow="1" firstCol="1" bandRow="1"/>
              <a:tblGrid>
                <a:gridCol w="3048003">
                  <a:extLst>
                    <a:ext uri="{9D8B030D-6E8A-4147-A177-3AD203B41FA5}">
                      <a16:colId xmlns:a16="http://schemas.microsoft.com/office/drawing/2014/main" val="2255559812"/>
                    </a:ext>
                  </a:extLst>
                </a:gridCol>
                <a:gridCol w="2220686">
                  <a:extLst>
                    <a:ext uri="{9D8B030D-6E8A-4147-A177-3AD203B41FA5}">
                      <a16:colId xmlns:a16="http://schemas.microsoft.com/office/drawing/2014/main" val="3229293425"/>
                    </a:ext>
                  </a:extLst>
                </a:gridCol>
                <a:gridCol w="5908172">
                  <a:extLst>
                    <a:ext uri="{9D8B030D-6E8A-4147-A177-3AD203B41FA5}">
                      <a16:colId xmlns:a16="http://schemas.microsoft.com/office/drawing/2014/main" val="4002047007"/>
                    </a:ext>
                  </a:extLst>
                </a:gridCol>
              </a:tblGrid>
              <a:tr h="330200">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IDEA</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spcBef>
                          <a:spcPts val="0"/>
                        </a:spcBef>
                        <a:spcAft>
                          <a:spcPts val="0"/>
                        </a:spcAft>
                        <a:tabLst>
                          <a:tab pos="2971800" algn="ctr"/>
                          <a:tab pos="5943600" algn="r"/>
                        </a:tabLst>
                      </a:pPr>
                      <a:r>
                        <a:rPr lang="en-US" sz="1600">
                          <a:solidFill>
                            <a:srgbClr val="595959"/>
                          </a:solidFill>
                          <a:effectLst/>
                          <a:latin typeface="Century Gothic" panose="020B0502020202020204" pitchFamily="34" charset="0"/>
                          <a:ea typeface="Calibri" panose="020F0502020204030204" pitchFamily="34" charset="0"/>
                          <a:cs typeface="Arial" panose="020B0604020202020204" pitchFamily="34" charset="0"/>
                        </a:rPr>
                        <a:t>LEAD</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spcBef>
                          <a:spcPts val="0"/>
                        </a:spcBef>
                        <a:spcAft>
                          <a:spcPts val="0"/>
                        </a:spcAft>
                        <a:tabLst>
                          <a:tab pos="2971800" algn="ctr"/>
                          <a:tab pos="5943600" algn="r"/>
                        </a:tabLst>
                      </a:pPr>
                      <a:r>
                        <a:rPr lang="en-US" sz="16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STEPS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914773107"/>
                  </a:ext>
                </a:extLst>
              </a:tr>
              <a:tr h="731520">
                <a:tc>
                  <a:txBody>
                    <a:bodyPr/>
                    <a:lstStyle/>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idea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lead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steps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904581024"/>
                  </a:ext>
                </a:extLst>
              </a:tr>
              <a:tr h="1353185">
                <a:tc>
                  <a:txBody>
                    <a:bodyPr/>
                    <a:lstStyle/>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idea</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0" marR="0">
                        <a:lnSpc>
                          <a:spcPts val="1800"/>
                        </a:lnSpc>
                        <a:spcBef>
                          <a:spcPts val="0"/>
                        </a:spcBef>
                        <a:spcAft>
                          <a:spcPts val="0"/>
                        </a:spcAft>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lead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steps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1587723992"/>
                  </a:ext>
                </a:extLst>
              </a:tr>
            </a:tbl>
          </a:graphicData>
        </a:graphic>
      </p:graphicFrame>
      <p:sp>
        <p:nvSpPr>
          <p:cNvPr id="9" name="Rectangle 2">
            <a:extLst>
              <a:ext uri="{FF2B5EF4-FFF2-40B4-BE49-F238E27FC236}">
                <a16:creationId xmlns:a16="http://schemas.microsoft.com/office/drawing/2014/main" id="{62FBFA84-C8FB-00AB-C476-B4F970033ADD}"/>
              </a:ext>
            </a:extLst>
          </p:cNvPr>
          <p:cNvSpPr>
            <a:spLocks noChangeArrowheads="1"/>
          </p:cNvSpPr>
          <p:nvPr/>
        </p:nvSpPr>
        <p:spPr bwMode="auto">
          <a:xfrm>
            <a:off x="418006" y="670392"/>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List the steps to implement the idea, who will lead each step, and any due or target dates.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AD673F8A-4051-79C2-F545-A6AA0392651B}"/>
              </a:ext>
            </a:extLst>
          </p:cNvPr>
          <p:cNvSpPr txBox="1"/>
          <p:nvPr/>
        </p:nvSpPr>
        <p:spPr>
          <a:xfrm>
            <a:off x="418006" y="116967"/>
            <a:ext cx="3889206"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rgbClr val="44546A"/>
                </a:solidFill>
                <a:effectLst/>
                <a:latin typeface="Century Gothic" panose="020B0502020202020204" pitchFamily="34" charset="0"/>
                <a:ea typeface="Calibri" panose="020F0502020204030204" pitchFamily="34" charset="0"/>
                <a:cs typeface="Arial" panose="020B0604020202020204" pitchFamily="34" charset="0"/>
              </a:rPr>
              <a:t>5. ACTION PLANNING</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CC4F0ADA-D3CB-4888-F657-A82B14867F35}"/>
              </a:ext>
            </a:extLst>
          </p:cNvPr>
          <p:cNvGraphicFramePr>
            <a:graphicFrameLocks noGrp="1"/>
          </p:cNvGraphicFramePr>
          <p:nvPr>
            <p:extLst>
              <p:ext uri="{D42A27DB-BD31-4B8C-83A1-F6EECF244321}">
                <p14:modId xmlns:p14="http://schemas.microsoft.com/office/powerpoint/2010/main" val="3591301547"/>
              </p:ext>
            </p:extLst>
          </p:nvPr>
        </p:nvGraphicFramePr>
        <p:xfrm>
          <a:off x="528750" y="4493892"/>
          <a:ext cx="11059885" cy="1698037"/>
        </p:xfrm>
        <a:graphic>
          <a:graphicData uri="http://schemas.openxmlformats.org/drawingml/2006/table">
            <a:tbl>
              <a:tblPr firstRow="1" firstCol="1" bandRow="1"/>
              <a:tblGrid>
                <a:gridCol w="11059885">
                  <a:extLst>
                    <a:ext uri="{9D8B030D-6E8A-4147-A177-3AD203B41FA5}">
                      <a16:colId xmlns:a16="http://schemas.microsoft.com/office/drawing/2014/main" val="677339930"/>
                    </a:ext>
                  </a:extLst>
                </a:gridCol>
              </a:tblGrid>
              <a:tr h="1698037">
                <a:tc>
                  <a:txBody>
                    <a:bodyPr/>
                    <a:lstStyle/>
                    <a:p>
                      <a:pPr marL="171450" marR="0" lvl="0" indent="-171450">
                        <a:lnSpc>
                          <a:spcPts val="1800"/>
                        </a:lnSpc>
                        <a:spcBef>
                          <a:spcPts val="0"/>
                        </a:spcBef>
                        <a:spcAft>
                          <a:spcPts val="0"/>
                        </a:spcAft>
                        <a:buFont typeface="Arial" panose="020B0604020202020204" pitchFamily="34" charset="0"/>
                        <a:buChar char="•"/>
                        <a:tabLst>
                          <a:tab pos="2971800" algn="ctr"/>
                          <a:tab pos="5943600" algn="r"/>
                        </a:tabLst>
                      </a:pPr>
                      <a:r>
                        <a:rPr lang="en-US" sz="1200" b="0" dirty="0">
                          <a:solidFill>
                            <a:srgbClr val="000000"/>
                          </a:solidFill>
                          <a:effectLst/>
                          <a:latin typeface="Century Gothic" panose="020B0502020202020204" pitchFamily="34" charset="0"/>
                          <a:ea typeface="Calibri" panose="020F0502020204030204" pitchFamily="34" charset="0"/>
                          <a:cs typeface="Arial" panose="020B0604020202020204" pitchFamily="34" charset="0"/>
                        </a:rPr>
                        <a:t>Enter text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182880" marT="91440" marB="9144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FF9FB"/>
                    </a:solidFill>
                  </a:tcPr>
                </a:tc>
                <a:extLst>
                  <a:ext uri="{0D108BD9-81ED-4DB2-BD59-A6C34878D82A}">
                    <a16:rowId xmlns:a16="http://schemas.microsoft.com/office/drawing/2014/main" val="3531699014"/>
                  </a:ext>
                </a:extLst>
              </a:tr>
            </a:tbl>
          </a:graphicData>
        </a:graphic>
      </p:graphicFrame>
      <p:sp>
        <p:nvSpPr>
          <p:cNvPr id="5" name="Rectangle 2">
            <a:extLst>
              <a:ext uri="{FF2B5EF4-FFF2-40B4-BE49-F238E27FC236}">
                <a16:creationId xmlns:a16="http://schemas.microsoft.com/office/drawing/2014/main" id="{7A3C8D99-1393-F1CA-6171-B016CC394586}"/>
              </a:ext>
            </a:extLst>
          </p:cNvPr>
          <p:cNvSpPr>
            <a:spLocks noChangeArrowheads="1"/>
          </p:cNvSpPr>
          <p:nvPr/>
        </p:nvSpPr>
        <p:spPr bwMode="auto">
          <a:xfrm>
            <a:off x="418006" y="4186115"/>
            <a:ext cx="111768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1pPr>
            <a:lvl2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2pPr>
            <a:lvl3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3pPr>
            <a:lvl4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4pPr>
            <a:lvl5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5pPr>
            <a:lvl6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6pPr>
            <a:lvl7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7pPr>
            <a:lvl8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8pPr>
            <a:lvl9pPr eaLnBrk="0" fontAlgn="base" hangingPunct="0">
              <a:spcBef>
                <a:spcPct val="0"/>
              </a:spcBef>
              <a:spcAft>
                <a:spcPct val="0"/>
              </a:spcAft>
              <a:tabLst>
                <a:tab pos="2971800" algn="ctr"/>
                <a:tab pos="5943600" algn="r"/>
              </a:tabLst>
              <a:defRPr>
                <a:solidFill>
                  <a:schemeClr val="tx1"/>
                </a:solidFill>
                <a:latin typeface="Arial" panose="020B0604020202020204" pitchFamily="34" charset="0"/>
              </a:defRPr>
            </a:lvl9pPr>
          </a:lstStyle>
          <a:p>
            <a:pPr marL="0" marR="0">
              <a:spcBef>
                <a:spcPts val="0"/>
              </a:spcBef>
              <a:spcAft>
                <a:spcPts val="0"/>
              </a:spcAft>
              <a:tabLst>
                <a:tab pos="2971800" algn="ctr"/>
                <a:tab pos="5943600" algn="r"/>
              </a:tabLst>
            </a:pPr>
            <a:r>
              <a:rPr lang="en-US" sz="1400" dirty="0">
                <a:solidFill>
                  <a:srgbClr val="595959"/>
                </a:solidFill>
                <a:effectLst/>
                <a:latin typeface="Century Gothic" panose="020B0502020202020204" pitchFamily="34" charset="0"/>
                <a:ea typeface="Calibri" panose="020F0502020204030204" pitchFamily="34" charset="0"/>
                <a:cs typeface="Arial" panose="020B0604020202020204" pitchFamily="34" charset="0"/>
              </a:rPr>
              <a:t>Choose a closeout activity.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165F6DF-6574-E507-72E5-0CE837293FE0}"/>
              </a:ext>
            </a:extLst>
          </p:cNvPr>
          <p:cNvSpPr txBox="1"/>
          <p:nvPr/>
        </p:nvSpPr>
        <p:spPr>
          <a:xfrm>
            <a:off x="418006" y="3630578"/>
            <a:ext cx="2191626" cy="555537"/>
          </a:xfrm>
          <a:prstGeom prst="rect">
            <a:avLst/>
          </a:prstGeom>
          <a:noFill/>
        </p:spPr>
        <p:txBody>
          <a:bodyPr wrap="none" rtlCol="0">
            <a:spAutoFit/>
          </a:bodyPr>
          <a:lstStyle/>
          <a:p>
            <a:pPr marR="0" lvl="0">
              <a:lnSpc>
                <a:spcPct val="115000"/>
              </a:lnSpc>
              <a:spcBef>
                <a:spcPts val="0"/>
              </a:spcBef>
              <a:spcAft>
                <a:spcPts val="0"/>
              </a:spcAft>
              <a:buSzPts val="1800"/>
              <a:tabLst>
                <a:tab pos="2971800" algn="ctr"/>
                <a:tab pos="5943600" algn="r"/>
              </a:tabLst>
            </a:pPr>
            <a:r>
              <a:rPr lang="en-US" sz="2800" dirty="0">
                <a:solidFill>
                  <a:schemeClr val="tx1">
                    <a:lumMod val="65000"/>
                    <a:lumOff val="35000"/>
                  </a:schemeClr>
                </a:solidFill>
                <a:effectLst/>
                <a:latin typeface="Century Gothic" panose="020B0502020202020204" pitchFamily="34" charset="0"/>
                <a:ea typeface="Calibri" panose="020F0502020204030204" pitchFamily="34" charset="0"/>
                <a:cs typeface="Arial" panose="020B0604020202020204" pitchFamily="34" charset="0"/>
              </a:rPr>
              <a:t>6. CLOSING</a:t>
            </a:r>
            <a:endParaRPr lang="en-US" sz="18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4946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Postmortem-Template_Powerpoint" id="{7311DD99-82AB-9943-A297-BA758AC8A205}" vid="{780E3C7B-C496-C744-B5E5-F25F2A3F41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IC-Project-Postmortem-Template_Powerpoint</Template>
  <TotalTime>150</TotalTime>
  <Words>417</Words>
  <Application>Microsoft Office PowerPoint</Application>
  <PresentationFormat>Widescreen</PresentationFormat>
  <Paragraphs>46</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Kayla Franssen</cp:lastModifiedBy>
  <cp:revision>54</cp:revision>
  <dcterms:created xsi:type="dcterms:W3CDTF">2020-06-12T18:00:34Z</dcterms:created>
  <dcterms:modified xsi:type="dcterms:W3CDTF">2024-08-25T16:41:33Z</dcterms:modified>
</cp:coreProperties>
</file>