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8"/>
  </p:notesMasterIdLst>
  <p:sldIdLst>
    <p:sldId id="408" r:id="rId2"/>
    <p:sldId id="425" r:id="rId3"/>
    <p:sldId id="445" r:id="rId4"/>
    <p:sldId id="446" r:id="rId5"/>
    <p:sldId id="447"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9300"/>
    <a:srgbClr val="B2F8FA"/>
    <a:srgbClr val="1EE9FA"/>
    <a:srgbClr val="16A8B4"/>
    <a:srgbClr val="CD00DC"/>
    <a:srgbClr val="00545E"/>
    <a:srgbClr val="007F1F"/>
    <a:srgbClr val="007F6B"/>
    <a:srgbClr val="305100"/>
    <a:srgbClr val="396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87" autoAdjust="0"/>
    <p:restoredTop sz="96058"/>
  </p:normalViewPr>
  <p:slideViewPr>
    <p:cSldViewPr snapToGrid="0" snapToObjects="1">
      <p:cViewPr varScale="1">
        <p:scale>
          <a:sx n="81" d="100"/>
          <a:sy n="81" d="100"/>
        </p:scale>
        <p:origin x="1734" y="9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8C815-44EA-5B9D-4E7D-9F038BA4F1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8ECA00-7141-7B2C-05AD-B6F2CD13F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1F75E0-711D-2208-F02B-E787A584184B}"/>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958F4B04-7DE5-CE59-4A09-A001A241E3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A45D45-1C12-E1A4-2952-0BE3B2F51DD7}"/>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14645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5AF4-C262-7FD8-2C9E-D850B9674D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24D241-41C2-15FA-EC2B-5E0D65A1F0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95BD1F-E093-B1FA-72F7-167A9CE7B583}"/>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64C3205B-B51E-AFE7-CF00-B08BA1AB95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696464-AFAD-33B9-B94E-D10E8107D9A7}"/>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6617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551487-BC27-471F-7A44-3E7F2BC2E2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BD1260-B0A4-1961-DFCB-58BA62B59D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0A41B0-025C-99C0-4616-43A224E3AF62}"/>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789FB588-0699-FE3F-2ECF-3D05056EB1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BCC8B1-F049-1E69-6C0B-FA9098EDC6A2}"/>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073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7135-A323-F14F-A6CA-766D00458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566C32-B69C-B73D-7000-E78AF239C8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2B461-E70C-2988-B343-CAE126E49AA8}"/>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3597FF5D-2177-DC50-93C7-64F6DDB4EA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19B735-EEC0-53C8-ABFC-D1EA7CF0241B}"/>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29707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FD66-1D2A-828A-14DD-759CEDFC60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362F04-A527-0A93-5521-13CC3C705A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2B012F-2995-49D8-BBAC-BC5E84D24ED6}"/>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3F0E2AFF-C2F5-8B23-BFD0-434C93671F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83A0E8-6DEF-E912-EAC7-81CE8574E4BF}"/>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8266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32D2-9630-F308-52D4-0B84B39103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40C87D-A0C9-F8BF-45A0-5F84932A5B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5BE7EE-ACA1-A353-7D1D-02724C288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17FF5F-37B9-ADCE-C7AF-027BB1C37A99}"/>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246B4FF8-6EA7-22C0-0029-650CFEE57E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3A74F7-8588-A699-5BF6-03F0E062EA88}"/>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453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11AC2-A991-FDDC-A1C6-C4D915F843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351F12-3C35-F6A4-98A6-0989BE9453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66EE3F-CF67-8ADD-10F6-634D8615E0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22D2E6-7E0C-083E-84E5-AA28115A14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F4EFF3-B5DD-36BC-9640-7E5D56CDD5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6CA9C9-0707-2EBD-90ED-3750E347AAC7}"/>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8" name="Footer Placeholder 7">
            <a:extLst>
              <a:ext uri="{FF2B5EF4-FFF2-40B4-BE49-F238E27FC236}">
                <a16:creationId xmlns:a16="http://schemas.microsoft.com/office/drawing/2014/main" id="{951B3517-33B0-D9F9-B0F4-7DAFF9F35E4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CA4D2A5-8B04-F461-64F7-7A7CCD348DEB}"/>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71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C6AF4-5741-410A-2ECB-715FBDF7B6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951C5D-5A57-5688-905D-98968BFD3854}"/>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4" name="Footer Placeholder 3">
            <a:extLst>
              <a:ext uri="{FF2B5EF4-FFF2-40B4-BE49-F238E27FC236}">
                <a16:creationId xmlns:a16="http://schemas.microsoft.com/office/drawing/2014/main" id="{3985A6C4-206B-FD80-D867-00CEB307C49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E2906EF-4C42-3530-140F-8C2F0444987C}"/>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07112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F8097-6C28-B041-6219-0E843313711F}"/>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3" name="Footer Placeholder 2">
            <a:extLst>
              <a:ext uri="{FF2B5EF4-FFF2-40B4-BE49-F238E27FC236}">
                <a16:creationId xmlns:a16="http://schemas.microsoft.com/office/drawing/2014/main" id="{B01AABC8-C506-E65C-9AA0-EF507744CAB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325292D-55D0-D75C-9810-D32439471966}"/>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00579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A9E89-33B0-72DC-391A-F6D74CDBCC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E79B61-A1FF-3818-D38C-909C908FC6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A9C6DE-7DA9-5890-81D5-980EF20A4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00B7D1-0044-C67D-2B98-02457BD1684A}"/>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90EB185C-8F22-55C2-2F07-5284CF007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9F96EB-122E-CF28-33FB-08A0F6D3FAED}"/>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02699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43105-2D59-CA6B-12B9-9AA86B649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CA637E-5EFF-5CC7-E8CF-FCF03C3874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267BA3E-850A-5A41-0E65-CD5840ECC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379C6C-C7C6-C1DB-9086-FA2439471F38}"/>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C24AEBC6-6F89-EB56-C1F2-FB5D9B9E13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0F6D7B-B671-2BD8-958B-FDA27E904969}"/>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24385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5170D0-9E3B-B0C8-6411-0C72FFBD8B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55B3B5-6A42-F0F1-EBCF-D14529F969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13A06C-AA4D-65CC-F2BD-9498E3DB79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50118081-D161-EC69-C1C9-6E3A99308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C932E8B-5F4C-E37D-FB2A-9AAE4647CA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913480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5&amp;utm_source=template-powerpoint&amp;utm_medium=content&amp;utm_campaign=Sample+Basic+Agile+Epic+Slide+Template-powerpoint-12145&amp;lpa=Sample+Basic+Agile+Epic+Slide+Template+powerpoint+12145"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8DBC8DA-32E0-BEA0-5780-166A54D97B2C}"/>
              </a:ext>
            </a:extLst>
          </p:cNvPr>
          <p:cNvSpPr txBox="1"/>
          <p:nvPr/>
        </p:nvSpPr>
        <p:spPr>
          <a:xfrm>
            <a:off x="249647" y="282533"/>
            <a:ext cx="6223342" cy="1077218"/>
          </a:xfrm>
          <a:prstGeom prst="rect">
            <a:avLst/>
          </a:prstGeom>
          <a:noFill/>
          <a:effectLst/>
        </p:spPr>
        <p:txBody>
          <a:bodyPr wrap="square" rtlCol="0">
            <a:spAutoFit/>
          </a:bodyPr>
          <a:lstStyle/>
          <a:p>
            <a:r>
              <a:rPr lang="en-US" sz="3200" b="1" dirty="0">
                <a:solidFill>
                  <a:srgbClr val="001033"/>
                </a:solidFill>
                <a:latin typeface="Century Gothic" panose="020B0502020202020204" pitchFamily="34" charset="0"/>
              </a:rPr>
              <a:t>Basic Agile Epic Slide Template – Example</a:t>
            </a:r>
            <a:endParaRPr lang="en-US" sz="3200" spc="300" dirty="0">
              <a:solidFill>
                <a:srgbClr val="001033"/>
              </a:solidFill>
              <a:latin typeface="Century Gothic" panose="020B0502020202020204" pitchFamily="34" charset="0"/>
            </a:endParaRPr>
          </a:p>
        </p:txBody>
      </p:sp>
      <p:pic>
        <p:nvPicPr>
          <p:cNvPr id="3" name="Picture 2">
            <a:hlinkClick r:id="rId3"/>
            <a:extLst>
              <a:ext uri="{FF2B5EF4-FFF2-40B4-BE49-F238E27FC236}">
                <a16:creationId xmlns:a16="http://schemas.microsoft.com/office/drawing/2014/main" id="{9BAB831A-F102-DDC5-7497-9C20C77AA69F}"/>
              </a:ext>
            </a:extLst>
          </p:cNvPr>
          <p:cNvPicPr>
            <a:picLocks noChangeAspect="1"/>
          </p:cNvPicPr>
          <p:nvPr/>
        </p:nvPicPr>
        <p:blipFill>
          <a:blip r:embed="rId4"/>
          <a:srcRect/>
          <a:stretch/>
        </p:blipFill>
        <p:spPr>
          <a:xfrm>
            <a:off x="7699738" y="310605"/>
            <a:ext cx="4170546" cy="829501"/>
          </a:xfrm>
          <a:prstGeom prst="rect">
            <a:avLst/>
          </a:prstGeom>
        </p:spPr>
      </p:pic>
      <p:sp>
        <p:nvSpPr>
          <p:cNvPr id="6" name="TextBox 5">
            <a:extLst>
              <a:ext uri="{FF2B5EF4-FFF2-40B4-BE49-F238E27FC236}">
                <a16:creationId xmlns:a16="http://schemas.microsoft.com/office/drawing/2014/main" id="{2497AB8F-1586-ED00-9B7B-D55632F753CA}"/>
              </a:ext>
            </a:extLst>
          </p:cNvPr>
          <p:cNvSpPr txBox="1"/>
          <p:nvPr/>
        </p:nvSpPr>
        <p:spPr>
          <a:xfrm>
            <a:off x="293143" y="1930203"/>
            <a:ext cx="4815570" cy="4357347"/>
          </a:xfrm>
          <a:prstGeom prst="rect">
            <a:avLst/>
          </a:prstGeom>
          <a:noFill/>
        </p:spPr>
        <p:txBody>
          <a:bodyPr wrap="square" rtlCol="0">
            <a:spAutoFit/>
          </a:bodyPr>
          <a:lstStyle/>
          <a:p>
            <a:pPr algn="l" rtl="0">
              <a:lnSpc>
                <a:spcPct val="150000"/>
              </a:lnSpc>
              <a:spcBef>
                <a:spcPts val="0"/>
              </a:spcBef>
              <a:spcAft>
                <a:spcPts val="1200"/>
              </a:spcAft>
            </a:pPr>
            <a:r>
              <a:rPr lang="en-US" sz="1500" b="1" i="0" u="none" strike="noStrike" dirty="0">
                <a:solidFill>
                  <a:srgbClr val="000000"/>
                </a:solidFill>
                <a:effectLst/>
                <a:latin typeface="Century Gothic" panose="020B0502020202020204" pitchFamily="34" charset="0"/>
              </a:rPr>
              <a:t>When to Use This Template</a:t>
            </a:r>
            <a:r>
              <a:rPr lang="en-US" sz="1500" i="0" u="none" strike="noStrike" dirty="0">
                <a:solidFill>
                  <a:srgbClr val="000000"/>
                </a:solidFill>
                <a:effectLst/>
                <a:latin typeface="Century Gothic" panose="020B0502020202020204" pitchFamily="34" charset="0"/>
              </a:rPr>
              <a:t>: Use this basic Agile epic slide template to organize the primary themes of a project, detailing its epics and their associated tasks or user stories. The template is particularly helpful for planning and communicating a project’s scope. </a:t>
            </a:r>
          </a:p>
          <a:p>
            <a:pPr algn="l" rtl="0">
              <a:lnSpc>
                <a:spcPct val="150000"/>
              </a:lnSpc>
              <a:spcBef>
                <a:spcPts val="0"/>
              </a:spcBef>
              <a:spcAft>
                <a:spcPts val="1200"/>
              </a:spcAft>
            </a:pPr>
            <a:r>
              <a:rPr lang="en-US" sz="1500" b="1" i="0" u="none" strike="noStrike" dirty="0">
                <a:solidFill>
                  <a:srgbClr val="000000"/>
                </a:solidFill>
                <a:effectLst/>
                <a:latin typeface="Century Gothic" panose="020B0502020202020204" pitchFamily="34" charset="0"/>
              </a:rPr>
              <a:t>Notable Template Features</a:t>
            </a:r>
            <a:r>
              <a:rPr lang="en-US" sz="1500" i="0" u="none" strike="noStrike" dirty="0">
                <a:solidFill>
                  <a:srgbClr val="000000"/>
                </a:solidFill>
                <a:effectLst/>
                <a:latin typeface="Century Gothic" panose="020B0502020202020204" pitchFamily="34" charset="0"/>
              </a:rPr>
              <a:t>: Available in a blank version or with example text, this presentation-ready template includes sections for overarching project themes, epic names, and related tasks or user stories. This layout allows you to clearly outline and easily access all key project elements. </a:t>
            </a:r>
          </a:p>
        </p:txBody>
      </p:sp>
      <p:pic>
        <p:nvPicPr>
          <p:cNvPr id="8" name="Picture 7" descr="A diagram of a network efficiency&#10;&#10;Description automatically generated">
            <a:extLst>
              <a:ext uri="{FF2B5EF4-FFF2-40B4-BE49-F238E27FC236}">
                <a16:creationId xmlns:a16="http://schemas.microsoft.com/office/drawing/2014/main" id="{CE3EAEE5-3624-83D4-A7BA-F67A8BEEED88}"/>
              </a:ext>
            </a:extLst>
          </p:cNvPr>
          <p:cNvPicPr>
            <a:picLocks noChangeAspect="1"/>
          </p:cNvPicPr>
          <p:nvPr/>
        </p:nvPicPr>
        <p:blipFill>
          <a:blip r:embed="rId5"/>
          <a:stretch>
            <a:fillRect/>
          </a:stretch>
        </p:blipFill>
        <p:spPr>
          <a:xfrm>
            <a:off x="5330524" y="2013995"/>
            <a:ext cx="6539759" cy="3686161"/>
          </a:xfrm>
          <a:prstGeom prst="rect">
            <a:avLst/>
          </a:prstGeom>
          <a:effectLst>
            <a:outerShdw blurRad="123630" dist="59083" dir="2700000" algn="tl" rotWithShape="0">
              <a:prstClr val="black">
                <a:alpha val="40000"/>
              </a:prstClr>
            </a:outerShdw>
          </a:effectLst>
        </p:spPr>
      </p:pic>
      <p:sp>
        <p:nvSpPr>
          <p:cNvPr id="11" name="TextBox 10">
            <a:extLst>
              <a:ext uri="{FF2B5EF4-FFF2-40B4-BE49-F238E27FC236}">
                <a16:creationId xmlns:a16="http://schemas.microsoft.com/office/drawing/2014/main" id="{6EFA3D80-2709-E896-30BB-9C45D2E63035}"/>
              </a:ext>
            </a:extLst>
          </p:cNvPr>
          <p:cNvSpPr txBox="1"/>
          <p:nvPr/>
        </p:nvSpPr>
        <p:spPr>
          <a:xfrm>
            <a:off x="6005491" y="2192813"/>
            <a:ext cx="5379522" cy="3200757"/>
          </a:xfrm>
          <a:prstGeom prst="roundRect">
            <a:avLst>
              <a:gd name="adj" fmla="val 2446"/>
            </a:avLst>
          </a:prstGeom>
          <a:solidFill>
            <a:schemeClr val="accent5">
              <a:lumMod val="20000"/>
              <a:lumOff val="80000"/>
              <a:alpha val="50000"/>
            </a:schemeClr>
          </a:solidFill>
        </p:spPr>
        <p:txBody>
          <a:bodyPr wrap="square" rtlCol="0">
            <a:spAutoFit/>
          </a:bodyPr>
          <a:lstStyle/>
          <a:p>
            <a:pPr algn="ctr"/>
            <a:r>
              <a:rPr lang="en-US" sz="20000" b="1" dirty="0">
                <a:solidFill>
                  <a:srgbClr val="CD00DC"/>
                </a:solidFill>
              </a:rPr>
              <a:t>FPO</a:t>
            </a:r>
          </a:p>
        </p:txBody>
      </p:sp>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93" name="Rectangle 192">
            <a:extLst>
              <a:ext uri="{FF2B5EF4-FFF2-40B4-BE49-F238E27FC236}">
                <a16:creationId xmlns:a16="http://schemas.microsoft.com/office/drawing/2014/main" id="{20C96EC6-A351-5001-8E15-827B0224B164}"/>
              </a:ext>
            </a:extLst>
          </p:cNvPr>
          <p:cNvSpPr/>
          <p:nvPr/>
        </p:nvSpPr>
        <p:spPr>
          <a:xfrm>
            <a:off x="0" y="0"/>
            <a:ext cx="12192000" cy="6858000"/>
          </a:xfrm>
          <a:prstGeom prst="rect">
            <a:avLst/>
          </a:prstGeom>
          <a:gradFill>
            <a:gsLst>
              <a:gs pos="12000">
                <a:schemeClr val="bg1">
                  <a:alpha val="0"/>
                </a:schemeClr>
              </a:gs>
              <a:gs pos="100000">
                <a:schemeClr val="bg2">
                  <a:lumMod val="75000"/>
                  <a:alpha val="38822"/>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a:extLst>
              <a:ext uri="{FF2B5EF4-FFF2-40B4-BE49-F238E27FC236}">
                <a16:creationId xmlns:a16="http://schemas.microsoft.com/office/drawing/2014/main" id="{0E35E491-7037-DD02-BA08-571CA2D56227}"/>
              </a:ext>
            </a:extLst>
          </p:cNvPr>
          <p:cNvSpPr/>
          <p:nvPr/>
        </p:nvSpPr>
        <p:spPr>
          <a:xfrm>
            <a:off x="836021" y="3736033"/>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Develop API for Station Status Updates</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710020"/>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Upgrade Firmware for Enhanced Communication</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684007"/>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Conduct Field Testing of Connectivity Enhancements</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618504"/>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15CA0D66-B512-0235-8E49-1EEF151C48F5}"/>
              </a:ext>
            </a:extLst>
          </p:cNvPr>
          <p:cNvSpPr txBox="1"/>
          <p:nvPr/>
        </p:nvSpPr>
        <p:spPr>
          <a:xfrm>
            <a:off x="153779" y="328952"/>
            <a:ext cx="2302037" cy="430887"/>
          </a:xfrm>
          <a:prstGeom prst="rect">
            <a:avLst/>
          </a:prstGeom>
          <a:noFill/>
          <a:effectLst/>
        </p:spPr>
        <p:txBody>
          <a:bodyPr wrap="square" tIns="0" bIns="0" rtlCol="0">
            <a:spAutoFit/>
          </a:bodyPr>
          <a:lstStyle/>
          <a:p>
            <a:r>
              <a:rPr lang="en-US" sz="2800" dirty="0">
                <a:solidFill>
                  <a:schemeClr val="tx1">
                    <a:lumMod val="50000"/>
                    <a:lumOff val="50000"/>
                  </a:schemeClr>
                </a:solidFill>
                <a:latin typeface="Century Gothic" panose="020B0502020202020204" pitchFamily="34" charset="0"/>
              </a:rPr>
              <a:t>Epic in Agile</a:t>
            </a:r>
            <a:endParaRPr lang="en-US" sz="2800" spc="300" dirty="0">
              <a:solidFill>
                <a:schemeClr val="tx1">
                  <a:lumMod val="50000"/>
                  <a:lumOff val="50000"/>
                </a:schemeClr>
              </a:solidFill>
              <a:latin typeface="Century Gothic" panose="020B0502020202020204" pitchFamily="34" charset="0"/>
            </a:endParaRPr>
          </a:p>
        </p:txBody>
      </p:sp>
      <p:sp>
        <p:nvSpPr>
          <p:cNvPr id="6" name="Rounded Rectangle 5">
            <a:extLst>
              <a:ext uri="{FF2B5EF4-FFF2-40B4-BE49-F238E27FC236}">
                <a16:creationId xmlns:a16="http://schemas.microsoft.com/office/drawing/2014/main" id="{CB25E8BD-7AF0-7941-B268-A99CFAE2EE3D}"/>
              </a:ext>
            </a:extLst>
          </p:cNvPr>
          <p:cNvSpPr/>
          <p:nvPr/>
        </p:nvSpPr>
        <p:spPr>
          <a:xfrm>
            <a:off x="3473952" y="178281"/>
            <a:ext cx="5486400" cy="1256286"/>
          </a:xfrm>
          <a:prstGeom prst="roundRect">
            <a:avLst>
              <a:gd name="adj" fmla="val 10428"/>
            </a:avLst>
          </a:prstGeom>
          <a:gradFill>
            <a:gsLst>
              <a:gs pos="25000">
                <a:srgbClr val="00545E"/>
              </a:gs>
              <a:gs pos="100000">
                <a:srgbClr val="00A4B8"/>
              </a:gs>
            </a:gsLst>
            <a:lin ang="8100000" scaled="0"/>
          </a:gra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bg1"/>
                </a:solidFill>
                <a:latin typeface="Century Gothic" panose="020B0502020202020204" pitchFamily="34" charset="0"/>
              </a:rPr>
              <a:t>Enhance EV-Charging Network Efficiency</a:t>
            </a:r>
            <a:endParaRPr lang="en-US" sz="3000"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00" name="Rounded Rectangle 99">
            <a:extLst>
              <a:ext uri="{FF2B5EF4-FFF2-40B4-BE49-F238E27FC236}">
                <a16:creationId xmlns:a16="http://schemas.microsoft.com/office/drawing/2014/main" id="{B765ADED-2AA8-6CF6-EDE2-DA0B436FDA78}"/>
              </a:ext>
            </a:extLst>
          </p:cNvPr>
          <p:cNvSpPr/>
          <p:nvPr/>
        </p:nvSpPr>
        <p:spPr>
          <a:xfrm>
            <a:off x="668909" y="1831094"/>
            <a:ext cx="3200400" cy="756457"/>
          </a:xfrm>
          <a:prstGeom prst="roundRect">
            <a:avLst>
              <a:gd name="adj" fmla="val 7037"/>
            </a:avLst>
          </a:prstGeom>
          <a:gradFill>
            <a:gsLst>
              <a:gs pos="25000">
                <a:srgbClr val="007F6B"/>
              </a:gs>
              <a:gs pos="100000">
                <a:srgbClr val="02B89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Optimize Charging Station Connectivity</a:t>
            </a:r>
          </a:p>
        </p:txBody>
      </p:sp>
      <p:sp>
        <p:nvSpPr>
          <p:cNvPr id="101" name="TextBox 100">
            <a:extLst>
              <a:ext uri="{FF2B5EF4-FFF2-40B4-BE49-F238E27FC236}">
                <a16:creationId xmlns:a16="http://schemas.microsoft.com/office/drawing/2014/main" id="{5173C40D-1911-372F-C961-9001D157F8F8}"/>
              </a:ext>
            </a:extLst>
          </p:cNvPr>
          <p:cNvSpPr txBox="1"/>
          <p:nvPr/>
        </p:nvSpPr>
        <p:spPr>
          <a:xfrm>
            <a:off x="3320668" y="2272464"/>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7F33CD06-9EBB-2BCC-361F-C64E7585FC27}"/>
              </a:ext>
            </a:extLst>
          </p:cNvPr>
          <p:cNvSpPr/>
          <p:nvPr/>
        </p:nvSpPr>
        <p:spPr>
          <a:xfrm>
            <a:off x="836021" y="2762046"/>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Implement Remote Diagnostics Tool</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728723"/>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Enhance Password Security Protocols</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702710"/>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Develop User Account Dashboard</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676697"/>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Integrate Single Sign-On (SSO) Functionality</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2650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7" name="Rounded Rectangle 156">
            <a:extLst>
              <a:ext uri="{FF2B5EF4-FFF2-40B4-BE49-F238E27FC236}">
                <a16:creationId xmlns:a16="http://schemas.microsoft.com/office/drawing/2014/main" id="{017DD152-D552-BA91-9BAD-8D6185505207}"/>
              </a:ext>
            </a:extLst>
          </p:cNvPr>
          <p:cNvSpPr/>
          <p:nvPr/>
        </p:nvSpPr>
        <p:spPr>
          <a:xfrm>
            <a:off x="4604017" y="1823784"/>
            <a:ext cx="3200400" cy="756457"/>
          </a:xfrm>
          <a:prstGeom prst="roundRect">
            <a:avLst>
              <a:gd name="adj" fmla="val 7037"/>
            </a:avLst>
          </a:prstGeom>
          <a:gradFill>
            <a:gsLst>
              <a:gs pos="25000">
                <a:srgbClr val="007F1F"/>
              </a:gs>
              <a:gs pos="100000">
                <a:srgbClr val="00B83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Improve User Account Management</a:t>
            </a:r>
          </a:p>
        </p:txBody>
      </p:sp>
      <p:sp>
        <p:nvSpPr>
          <p:cNvPr id="158" name="TextBox 157">
            <a:extLst>
              <a:ext uri="{FF2B5EF4-FFF2-40B4-BE49-F238E27FC236}">
                <a16:creationId xmlns:a16="http://schemas.microsoft.com/office/drawing/2014/main" id="{822F8B20-4FE9-633E-A977-A20B2A0E7AE2}"/>
              </a:ext>
            </a:extLst>
          </p:cNvPr>
          <p:cNvSpPr txBox="1"/>
          <p:nvPr/>
        </p:nvSpPr>
        <p:spPr>
          <a:xfrm>
            <a:off x="7255776" y="226515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9" name="Rounded Rectangle 158">
            <a:extLst>
              <a:ext uri="{FF2B5EF4-FFF2-40B4-BE49-F238E27FC236}">
                <a16:creationId xmlns:a16="http://schemas.microsoft.com/office/drawing/2014/main" id="{4247AD1D-AEB4-CEA4-D3B3-3ED47FA34CA2}"/>
              </a:ext>
            </a:extLst>
          </p:cNvPr>
          <p:cNvSpPr/>
          <p:nvPr/>
        </p:nvSpPr>
        <p:spPr>
          <a:xfrm>
            <a:off x="4771129" y="2754736"/>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Redesign User Registration Process</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26501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20884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296945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295496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394344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393847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491743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494421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592316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23900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22636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18622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736033"/>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Implement GPS Integration</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710020"/>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Create Alerts and Notifications System</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684007"/>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Test and Validate Tracking Accuracy</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6" name="Rounded Rectangle 175">
            <a:extLst>
              <a:ext uri="{FF2B5EF4-FFF2-40B4-BE49-F238E27FC236}">
                <a16:creationId xmlns:a16="http://schemas.microsoft.com/office/drawing/2014/main" id="{585E5247-0D61-53ED-A34B-49741C7D260B}"/>
              </a:ext>
            </a:extLst>
          </p:cNvPr>
          <p:cNvSpPr/>
          <p:nvPr/>
        </p:nvSpPr>
        <p:spPr>
          <a:xfrm>
            <a:off x="8601703" y="1831094"/>
            <a:ext cx="3200400" cy="756457"/>
          </a:xfrm>
          <a:prstGeom prst="roundRect">
            <a:avLst>
              <a:gd name="adj" fmla="val 7037"/>
            </a:avLst>
          </a:prstGeom>
          <a:gradFill>
            <a:gsLst>
              <a:gs pos="25000">
                <a:srgbClr val="305100"/>
              </a:gs>
              <a:gs pos="100000">
                <a:srgbClr val="4C9300"/>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Real-Time Logistics Tracking</a:t>
            </a:r>
          </a:p>
        </p:txBody>
      </p:sp>
      <p:sp>
        <p:nvSpPr>
          <p:cNvPr id="177" name="TextBox 176">
            <a:extLst>
              <a:ext uri="{FF2B5EF4-FFF2-40B4-BE49-F238E27FC236}">
                <a16:creationId xmlns:a16="http://schemas.microsoft.com/office/drawing/2014/main" id="{06DAC8BF-E511-D06B-84C0-35CC895F3A09}"/>
              </a:ext>
            </a:extLst>
          </p:cNvPr>
          <p:cNvSpPr txBox="1"/>
          <p:nvPr/>
        </p:nvSpPr>
        <p:spPr>
          <a:xfrm>
            <a:off x="11253462" y="227246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8" name="Rounded Rectangle 177">
            <a:extLst>
              <a:ext uri="{FF2B5EF4-FFF2-40B4-BE49-F238E27FC236}">
                <a16:creationId xmlns:a16="http://schemas.microsoft.com/office/drawing/2014/main" id="{F241BEC1-2321-010A-84FB-2EDF419F280B}"/>
              </a:ext>
            </a:extLst>
          </p:cNvPr>
          <p:cNvSpPr/>
          <p:nvPr/>
        </p:nvSpPr>
        <p:spPr>
          <a:xfrm>
            <a:off x="8768815" y="2762046"/>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Design Real-Time Tracking Interface</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052681"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
        <p:nvSpPr>
          <p:cNvPr id="192" name="TextBox 191">
            <a:extLst>
              <a:ext uri="{FF2B5EF4-FFF2-40B4-BE49-F238E27FC236}">
                <a16:creationId xmlns:a16="http://schemas.microsoft.com/office/drawing/2014/main" id="{089AC8A0-AF5A-0001-5CD5-04D4F34C31B3}"/>
              </a:ext>
            </a:extLst>
          </p:cNvPr>
          <p:cNvSpPr txBox="1"/>
          <p:nvPr/>
        </p:nvSpPr>
        <p:spPr>
          <a:xfrm>
            <a:off x="153779" y="759839"/>
            <a:ext cx="1833174" cy="307777"/>
          </a:xfrm>
          <a:prstGeom prst="rect">
            <a:avLst/>
          </a:prstGeom>
          <a:noFill/>
          <a:effectLst/>
        </p:spPr>
        <p:txBody>
          <a:bodyPr wrap="square" tIns="0" bIns="0" rtlCol="0">
            <a:spAutoFit/>
          </a:bodyPr>
          <a:lstStyle/>
          <a:p>
            <a:pPr>
              <a:spcAft>
                <a:spcPts val="600"/>
              </a:spcAft>
            </a:pPr>
            <a:r>
              <a:rPr lang="en-US" sz="2000" dirty="0">
                <a:solidFill>
                  <a:srgbClr val="00545E"/>
                </a:solidFill>
                <a:latin typeface="Century Gothic" panose="020B0502020202020204" pitchFamily="34" charset="0"/>
              </a:rPr>
              <a:t>EXAMPLE</a:t>
            </a:r>
          </a:p>
        </p:txBody>
      </p:sp>
    </p:spTree>
    <p:extLst>
      <p:ext uri="{BB962C8B-B14F-4D97-AF65-F5344CB8AC3E}">
        <p14:creationId xmlns:p14="http://schemas.microsoft.com/office/powerpoint/2010/main" val="1694872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7EBA1AF-011A-0EB8-65D0-BF28C938E908}"/>
              </a:ext>
            </a:extLst>
          </p:cNvPr>
          <p:cNvSpPr/>
          <p:nvPr/>
        </p:nvSpPr>
        <p:spPr>
          <a:xfrm>
            <a:off x="0" y="0"/>
            <a:ext cx="12192000" cy="6858000"/>
          </a:xfrm>
          <a:prstGeom prst="rect">
            <a:avLst/>
          </a:prstGeom>
          <a:gradFill>
            <a:gsLst>
              <a:gs pos="12000">
                <a:schemeClr val="bg1">
                  <a:alpha val="0"/>
                </a:schemeClr>
              </a:gs>
              <a:gs pos="100000">
                <a:schemeClr val="bg2">
                  <a:lumMod val="75000"/>
                  <a:alpha val="38822"/>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a:extLst>
              <a:ext uri="{FF2B5EF4-FFF2-40B4-BE49-F238E27FC236}">
                <a16:creationId xmlns:a16="http://schemas.microsoft.com/office/drawing/2014/main" id="{0E35E491-7037-DD02-BA08-571CA2D56227}"/>
              </a:ext>
            </a:extLst>
          </p:cNvPr>
          <p:cNvSpPr/>
          <p:nvPr/>
        </p:nvSpPr>
        <p:spPr>
          <a:xfrm>
            <a:off x="836021"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Develop a tool to remotely diagnose and troubleshoot charging station issues.</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Roll out a firmware upgrade for all stations to improve data transmission.</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Perform field tests to validate the improvements in station connectivity.</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527063"/>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6" name="Rounded Rectangle 5">
            <a:extLst>
              <a:ext uri="{FF2B5EF4-FFF2-40B4-BE49-F238E27FC236}">
                <a16:creationId xmlns:a16="http://schemas.microsoft.com/office/drawing/2014/main" id="{CB25E8BD-7AF0-7941-B268-A99CFAE2EE3D}"/>
              </a:ext>
            </a:extLst>
          </p:cNvPr>
          <p:cNvSpPr/>
          <p:nvPr/>
        </p:nvSpPr>
        <p:spPr>
          <a:xfrm>
            <a:off x="2821577" y="178281"/>
            <a:ext cx="6962503" cy="1256286"/>
          </a:xfrm>
          <a:prstGeom prst="roundRect">
            <a:avLst>
              <a:gd name="adj" fmla="val 10428"/>
            </a:avLst>
          </a:prstGeom>
          <a:solidFill>
            <a:srgbClr val="00545E"/>
          </a:soli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dirty="0">
                <a:solidFill>
                  <a:schemeClr val="bg1"/>
                </a:solidFill>
                <a:latin typeface="Century Gothic" panose="020B0502020202020204" pitchFamily="34" charset="0"/>
              </a:rPr>
              <a:t>Improve the efficiency and user experience of the Positive Charge EV-charging network through a series of targeted software updates and new features.</a:t>
            </a:r>
            <a:endParaRPr lang="en-US"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73007"/>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9" name="Rounded Rectangle 18">
            <a:extLst>
              <a:ext uri="{FF2B5EF4-FFF2-40B4-BE49-F238E27FC236}">
                <a16:creationId xmlns:a16="http://schemas.microsoft.com/office/drawing/2014/main" id="{7F33CD06-9EBB-2BCC-361F-C64E7585FC27}"/>
              </a:ext>
            </a:extLst>
          </p:cNvPr>
          <p:cNvSpPr/>
          <p:nvPr/>
        </p:nvSpPr>
        <p:spPr>
          <a:xfrm>
            <a:off x="836021"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Create an API to facilitate real-time status updates from charging stations.</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85837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Implement stronger password security measures and two-factor authentication.</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83235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Create a user-friendly dashboard for managing account settings and preferences.</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80634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Implement SSO to allow users to log in using their existing social media or email accounts.</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3957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9" name="Rounded Rectangle 158">
            <a:extLst>
              <a:ext uri="{FF2B5EF4-FFF2-40B4-BE49-F238E27FC236}">
                <a16:creationId xmlns:a16="http://schemas.microsoft.com/office/drawing/2014/main" id="{4247AD1D-AEB4-CEA4-D3B3-3ED47FA34CA2}"/>
              </a:ext>
            </a:extLst>
          </p:cNvPr>
          <p:cNvSpPr/>
          <p:nvPr/>
        </p:nvSpPr>
        <p:spPr>
          <a:xfrm>
            <a:off x="4771129" y="288438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Simplify and streamline the user registration process.</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46096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31334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307396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305946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404794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404298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502193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504871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602767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43495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42230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38217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Integrate GPS technology to accurately track vehicle locations.</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Set up a system to send alerts and notifications based on predefined events (e.g., low battery, route deviations).</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Perform extensive testing to ensure the accuracy and reliability of the tracking system.</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4688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8" name="Rounded Rectangle 177">
            <a:extLst>
              <a:ext uri="{FF2B5EF4-FFF2-40B4-BE49-F238E27FC236}">
                <a16:creationId xmlns:a16="http://schemas.microsoft.com/office/drawing/2014/main" id="{F241BEC1-2321-010A-84FB-2EDF419F280B}"/>
              </a:ext>
            </a:extLst>
          </p:cNvPr>
          <p:cNvSpPr/>
          <p:nvPr/>
        </p:nvSpPr>
        <p:spPr>
          <a:xfrm>
            <a:off x="8768815"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Develop an interface to display real-time location and status of EVs.</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790866"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
        <p:nvSpPr>
          <p:cNvPr id="2" name="TextBox 1">
            <a:extLst>
              <a:ext uri="{FF2B5EF4-FFF2-40B4-BE49-F238E27FC236}">
                <a16:creationId xmlns:a16="http://schemas.microsoft.com/office/drawing/2014/main" id="{F2351DE7-5FE1-60A1-B200-CBEAA3FA90BB}"/>
              </a:ext>
            </a:extLst>
          </p:cNvPr>
          <p:cNvSpPr txBox="1"/>
          <p:nvPr/>
        </p:nvSpPr>
        <p:spPr>
          <a:xfrm>
            <a:off x="153779" y="328952"/>
            <a:ext cx="2556129" cy="923330"/>
          </a:xfrm>
          <a:prstGeom prst="rect">
            <a:avLst/>
          </a:prstGeom>
          <a:noFill/>
          <a:effectLst/>
        </p:spPr>
        <p:txBody>
          <a:bodyPr wrap="square" tIns="0" bIns="0" rtlCol="0">
            <a:spAutoFit/>
          </a:bodyPr>
          <a:lstStyle/>
          <a:p>
            <a:pPr>
              <a:spcAft>
                <a:spcPts val="600"/>
              </a:spcAft>
            </a:pPr>
            <a:r>
              <a:rPr lang="en-US" sz="2800" dirty="0">
                <a:solidFill>
                  <a:schemeClr val="tx1">
                    <a:lumMod val="50000"/>
                    <a:lumOff val="50000"/>
                  </a:schemeClr>
                </a:solidFill>
                <a:latin typeface="Century Gothic" panose="020B0502020202020204" pitchFamily="34" charset="0"/>
              </a:rPr>
              <a:t>Epic in Agile</a:t>
            </a:r>
          </a:p>
          <a:p>
            <a:pPr>
              <a:spcAft>
                <a:spcPts val="600"/>
              </a:spcAft>
            </a:pPr>
            <a:r>
              <a:rPr lang="en-US" sz="2700" dirty="0">
                <a:solidFill>
                  <a:schemeClr val="tx1">
                    <a:lumMod val="65000"/>
                    <a:lumOff val="35000"/>
                  </a:schemeClr>
                </a:solidFill>
                <a:latin typeface="Century Gothic" panose="020B0502020202020204" pitchFamily="34" charset="0"/>
              </a:rPr>
              <a:t>DESCRIPTIONS</a:t>
            </a:r>
          </a:p>
        </p:txBody>
      </p:sp>
      <p:sp>
        <p:nvSpPr>
          <p:cNvPr id="100" name="Rounded Rectangle 99">
            <a:extLst>
              <a:ext uri="{FF2B5EF4-FFF2-40B4-BE49-F238E27FC236}">
                <a16:creationId xmlns:a16="http://schemas.microsoft.com/office/drawing/2014/main" id="{B765ADED-2AA8-6CF6-EDE2-DA0B436FDA78}"/>
              </a:ext>
            </a:extLst>
          </p:cNvPr>
          <p:cNvSpPr/>
          <p:nvPr/>
        </p:nvSpPr>
        <p:spPr>
          <a:xfrm>
            <a:off x="153780" y="1648001"/>
            <a:ext cx="3715530" cy="1143000"/>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Ins="45720" rtlCol="0" anchor="t" anchorCtr="0"/>
          <a:lstStyle/>
          <a:p>
            <a:r>
              <a:rPr lang="en-US" sz="1300" dirty="0">
                <a:solidFill>
                  <a:schemeClr val="bg1"/>
                </a:solidFill>
                <a:latin typeface="Century Gothic" panose="020B0502020202020204" pitchFamily="34" charset="0"/>
              </a:rPr>
              <a:t>EPIC 1: Enhance the connectivity and communication between EV-charging stations and the central management system to ensure real-time status updates and remote management capabilities.</a:t>
            </a:r>
          </a:p>
        </p:txBody>
      </p:sp>
      <p:sp>
        <p:nvSpPr>
          <p:cNvPr id="157" name="Rounded Rectangle 156">
            <a:extLst>
              <a:ext uri="{FF2B5EF4-FFF2-40B4-BE49-F238E27FC236}">
                <a16:creationId xmlns:a16="http://schemas.microsoft.com/office/drawing/2014/main" id="{017DD152-D552-BA91-9BAD-8D6185505207}"/>
              </a:ext>
            </a:extLst>
          </p:cNvPr>
          <p:cNvSpPr/>
          <p:nvPr/>
        </p:nvSpPr>
        <p:spPr>
          <a:xfrm>
            <a:off x="4088888" y="1640691"/>
            <a:ext cx="3715530" cy="1143000"/>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2: Upgrade the user account management system to provide a more seamless and secure experience for users, including new features for account creation, login, and management.</a:t>
            </a:r>
          </a:p>
        </p:txBody>
      </p:sp>
      <p:sp>
        <p:nvSpPr>
          <p:cNvPr id="176" name="Rounded Rectangle 175">
            <a:extLst>
              <a:ext uri="{FF2B5EF4-FFF2-40B4-BE49-F238E27FC236}">
                <a16:creationId xmlns:a16="http://schemas.microsoft.com/office/drawing/2014/main" id="{585E5247-0D61-53ED-A34B-49741C7D260B}"/>
              </a:ext>
            </a:extLst>
          </p:cNvPr>
          <p:cNvSpPr/>
          <p:nvPr/>
        </p:nvSpPr>
        <p:spPr>
          <a:xfrm>
            <a:off x="8086574" y="1648001"/>
            <a:ext cx="3715530" cy="1143000"/>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3: Introduce a real-time logistics tracking feature to monitor the movement and status of EVs within the network, providing valuable insights for both users and administrators.</a:t>
            </a:r>
          </a:p>
        </p:txBody>
      </p:sp>
      <p:sp>
        <p:nvSpPr>
          <p:cNvPr id="8" name="TextBox 7">
            <a:extLst>
              <a:ext uri="{FF2B5EF4-FFF2-40B4-BE49-F238E27FC236}">
                <a16:creationId xmlns:a16="http://schemas.microsoft.com/office/drawing/2014/main" id="{110589E2-4DA3-89C1-BF0F-ACAA0C621BFF}"/>
              </a:ext>
            </a:extLst>
          </p:cNvPr>
          <p:cNvSpPr txBox="1"/>
          <p:nvPr/>
        </p:nvSpPr>
        <p:spPr>
          <a:xfrm>
            <a:off x="153779" y="1280678"/>
            <a:ext cx="1833174" cy="307777"/>
          </a:xfrm>
          <a:prstGeom prst="rect">
            <a:avLst/>
          </a:prstGeom>
          <a:noFill/>
          <a:effectLst/>
        </p:spPr>
        <p:txBody>
          <a:bodyPr wrap="square" tIns="0" bIns="0" rtlCol="0">
            <a:spAutoFit/>
          </a:bodyPr>
          <a:lstStyle/>
          <a:p>
            <a:pPr>
              <a:spcAft>
                <a:spcPts val="600"/>
              </a:spcAft>
            </a:pPr>
            <a:r>
              <a:rPr lang="en-US" sz="2000" dirty="0">
                <a:solidFill>
                  <a:srgbClr val="00545E"/>
                </a:solidFill>
                <a:latin typeface="Century Gothic" panose="020B0502020202020204" pitchFamily="34" charset="0"/>
              </a:rPr>
              <a:t>EXAMPLE</a:t>
            </a:r>
          </a:p>
        </p:txBody>
      </p:sp>
    </p:spTree>
    <p:extLst>
      <p:ext uri="{BB962C8B-B14F-4D97-AF65-F5344CB8AC3E}">
        <p14:creationId xmlns:p14="http://schemas.microsoft.com/office/powerpoint/2010/main" val="2676999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ADC9B8-9918-35F9-D3E3-D2BE5869D986}"/>
              </a:ext>
            </a:extLst>
          </p:cNvPr>
          <p:cNvSpPr/>
          <p:nvPr/>
        </p:nvSpPr>
        <p:spPr>
          <a:xfrm>
            <a:off x="0" y="0"/>
            <a:ext cx="12192000" cy="6858000"/>
          </a:xfrm>
          <a:prstGeom prst="rect">
            <a:avLst/>
          </a:prstGeom>
          <a:gradFill>
            <a:gsLst>
              <a:gs pos="12000">
                <a:schemeClr val="bg1">
                  <a:alpha val="0"/>
                </a:schemeClr>
              </a:gs>
              <a:gs pos="100000">
                <a:schemeClr val="bg2">
                  <a:lumMod val="75000"/>
                  <a:alpha val="38822"/>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a:extLst>
              <a:ext uri="{FF2B5EF4-FFF2-40B4-BE49-F238E27FC236}">
                <a16:creationId xmlns:a16="http://schemas.microsoft.com/office/drawing/2014/main" id="{0E35E491-7037-DD02-BA08-571CA2D56227}"/>
              </a:ext>
            </a:extLst>
          </p:cNvPr>
          <p:cNvSpPr/>
          <p:nvPr/>
        </p:nvSpPr>
        <p:spPr>
          <a:xfrm>
            <a:off x="836021" y="3736033"/>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710020"/>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684007"/>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618504"/>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15CA0D66-B512-0235-8E49-1EEF151C48F5}"/>
              </a:ext>
            </a:extLst>
          </p:cNvPr>
          <p:cNvSpPr txBox="1"/>
          <p:nvPr/>
        </p:nvSpPr>
        <p:spPr>
          <a:xfrm>
            <a:off x="153779" y="328952"/>
            <a:ext cx="2302037" cy="430887"/>
          </a:xfrm>
          <a:prstGeom prst="rect">
            <a:avLst/>
          </a:prstGeom>
          <a:noFill/>
          <a:effectLst/>
        </p:spPr>
        <p:txBody>
          <a:bodyPr wrap="square" tIns="0" bIns="0" rtlCol="0">
            <a:spAutoFit/>
          </a:bodyPr>
          <a:lstStyle/>
          <a:p>
            <a:r>
              <a:rPr lang="en-US" sz="2800" dirty="0">
                <a:solidFill>
                  <a:schemeClr val="tx1">
                    <a:lumMod val="50000"/>
                    <a:lumOff val="50000"/>
                  </a:schemeClr>
                </a:solidFill>
                <a:latin typeface="Century Gothic" panose="020B0502020202020204" pitchFamily="34" charset="0"/>
              </a:rPr>
              <a:t>Epic in Agile</a:t>
            </a:r>
            <a:endParaRPr lang="en-US" sz="2800" spc="300" dirty="0">
              <a:solidFill>
                <a:schemeClr val="tx1">
                  <a:lumMod val="50000"/>
                  <a:lumOff val="50000"/>
                </a:schemeClr>
              </a:solidFill>
              <a:latin typeface="Century Gothic" panose="020B0502020202020204" pitchFamily="34" charset="0"/>
            </a:endParaRPr>
          </a:p>
        </p:txBody>
      </p:sp>
      <p:sp>
        <p:nvSpPr>
          <p:cNvPr id="6" name="Rounded Rectangle 5">
            <a:extLst>
              <a:ext uri="{FF2B5EF4-FFF2-40B4-BE49-F238E27FC236}">
                <a16:creationId xmlns:a16="http://schemas.microsoft.com/office/drawing/2014/main" id="{CB25E8BD-7AF0-7941-B268-A99CFAE2EE3D}"/>
              </a:ext>
            </a:extLst>
          </p:cNvPr>
          <p:cNvSpPr/>
          <p:nvPr/>
        </p:nvSpPr>
        <p:spPr>
          <a:xfrm>
            <a:off x="3473952" y="178281"/>
            <a:ext cx="5486400" cy="1256286"/>
          </a:xfrm>
          <a:prstGeom prst="roundRect">
            <a:avLst>
              <a:gd name="adj" fmla="val 10428"/>
            </a:avLst>
          </a:prstGeom>
          <a:gradFill>
            <a:gsLst>
              <a:gs pos="25000">
                <a:srgbClr val="00545E"/>
              </a:gs>
              <a:gs pos="100000">
                <a:srgbClr val="00A4B8"/>
              </a:gs>
            </a:gsLst>
            <a:lin ang="8100000" scaled="0"/>
          </a:gra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bg1"/>
                </a:solidFill>
                <a:latin typeface="Century Gothic" panose="020B0502020202020204" pitchFamily="34" charset="0"/>
              </a:rPr>
              <a:t>Initiative Title</a:t>
            </a:r>
            <a:endParaRPr lang="en-US" sz="3000"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00" name="Rounded Rectangle 99">
            <a:extLst>
              <a:ext uri="{FF2B5EF4-FFF2-40B4-BE49-F238E27FC236}">
                <a16:creationId xmlns:a16="http://schemas.microsoft.com/office/drawing/2014/main" id="{B765ADED-2AA8-6CF6-EDE2-DA0B436FDA78}"/>
              </a:ext>
            </a:extLst>
          </p:cNvPr>
          <p:cNvSpPr/>
          <p:nvPr/>
        </p:nvSpPr>
        <p:spPr>
          <a:xfrm>
            <a:off x="668909" y="1831094"/>
            <a:ext cx="3200400" cy="756457"/>
          </a:xfrm>
          <a:prstGeom prst="roundRect">
            <a:avLst>
              <a:gd name="adj" fmla="val 7037"/>
            </a:avLst>
          </a:prstGeom>
          <a:gradFill>
            <a:gsLst>
              <a:gs pos="25000">
                <a:srgbClr val="007F6B"/>
              </a:gs>
              <a:gs pos="100000">
                <a:srgbClr val="02B89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01" name="TextBox 100">
            <a:extLst>
              <a:ext uri="{FF2B5EF4-FFF2-40B4-BE49-F238E27FC236}">
                <a16:creationId xmlns:a16="http://schemas.microsoft.com/office/drawing/2014/main" id="{5173C40D-1911-372F-C961-9001D157F8F8}"/>
              </a:ext>
            </a:extLst>
          </p:cNvPr>
          <p:cNvSpPr txBox="1"/>
          <p:nvPr/>
        </p:nvSpPr>
        <p:spPr>
          <a:xfrm>
            <a:off x="3320668" y="2272464"/>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7F33CD06-9EBB-2BCC-361F-C64E7585FC27}"/>
              </a:ext>
            </a:extLst>
          </p:cNvPr>
          <p:cNvSpPr/>
          <p:nvPr/>
        </p:nvSpPr>
        <p:spPr>
          <a:xfrm>
            <a:off x="836021" y="2762046"/>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728723"/>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702710"/>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676697"/>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2650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7" name="Rounded Rectangle 156">
            <a:extLst>
              <a:ext uri="{FF2B5EF4-FFF2-40B4-BE49-F238E27FC236}">
                <a16:creationId xmlns:a16="http://schemas.microsoft.com/office/drawing/2014/main" id="{017DD152-D552-BA91-9BAD-8D6185505207}"/>
              </a:ext>
            </a:extLst>
          </p:cNvPr>
          <p:cNvSpPr/>
          <p:nvPr/>
        </p:nvSpPr>
        <p:spPr>
          <a:xfrm>
            <a:off x="4604017" y="1823784"/>
            <a:ext cx="3200400" cy="756457"/>
          </a:xfrm>
          <a:prstGeom prst="roundRect">
            <a:avLst>
              <a:gd name="adj" fmla="val 7037"/>
            </a:avLst>
          </a:prstGeom>
          <a:gradFill>
            <a:gsLst>
              <a:gs pos="25000">
                <a:srgbClr val="007F1F"/>
              </a:gs>
              <a:gs pos="100000">
                <a:srgbClr val="00B83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58" name="TextBox 157">
            <a:extLst>
              <a:ext uri="{FF2B5EF4-FFF2-40B4-BE49-F238E27FC236}">
                <a16:creationId xmlns:a16="http://schemas.microsoft.com/office/drawing/2014/main" id="{822F8B20-4FE9-633E-A977-A20B2A0E7AE2}"/>
              </a:ext>
            </a:extLst>
          </p:cNvPr>
          <p:cNvSpPr txBox="1"/>
          <p:nvPr/>
        </p:nvSpPr>
        <p:spPr>
          <a:xfrm>
            <a:off x="7255776" y="226515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9" name="Rounded Rectangle 158">
            <a:extLst>
              <a:ext uri="{FF2B5EF4-FFF2-40B4-BE49-F238E27FC236}">
                <a16:creationId xmlns:a16="http://schemas.microsoft.com/office/drawing/2014/main" id="{4247AD1D-AEB4-CEA4-D3B3-3ED47FA34CA2}"/>
              </a:ext>
            </a:extLst>
          </p:cNvPr>
          <p:cNvSpPr/>
          <p:nvPr/>
        </p:nvSpPr>
        <p:spPr>
          <a:xfrm>
            <a:off x="4771129" y="2754736"/>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26501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20884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296945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295496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394344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393847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491743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494421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592316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23900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22636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18622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736033"/>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710020"/>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684007"/>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6" name="Rounded Rectangle 175">
            <a:extLst>
              <a:ext uri="{FF2B5EF4-FFF2-40B4-BE49-F238E27FC236}">
                <a16:creationId xmlns:a16="http://schemas.microsoft.com/office/drawing/2014/main" id="{585E5247-0D61-53ED-A34B-49741C7D260B}"/>
              </a:ext>
            </a:extLst>
          </p:cNvPr>
          <p:cNvSpPr/>
          <p:nvPr/>
        </p:nvSpPr>
        <p:spPr>
          <a:xfrm>
            <a:off x="8601703" y="1831094"/>
            <a:ext cx="3200400" cy="756457"/>
          </a:xfrm>
          <a:prstGeom prst="roundRect">
            <a:avLst>
              <a:gd name="adj" fmla="val 7037"/>
            </a:avLst>
          </a:prstGeom>
          <a:gradFill>
            <a:gsLst>
              <a:gs pos="25000">
                <a:srgbClr val="305100"/>
              </a:gs>
              <a:gs pos="100000">
                <a:srgbClr val="4C9300"/>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77" name="TextBox 176">
            <a:extLst>
              <a:ext uri="{FF2B5EF4-FFF2-40B4-BE49-F238E27FC236}">
                <a16:creationId xmlns:a16="http://schemas.microsoft.com/office/drawing/2014/main" id="{06DAC8BF-E511-D06B-84C0-35CC895F3A09}"/>
              </a:ext>
            </a:extLst>
          </p:cNvPr>
          <p:cNvSpPr txBox="1"/>
          <p:nvPr/>
        </p:nvSpPr>
        <p:spPr>
          <a:xfrm>
            <a:off x="11253462" y="227246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8" name="Rounded Rectangle 177">
            <a:extLst>
              <a:ext uri="{FF2B5EF4-FFF2-40B4-BE49-F238E27FC236}">
                <a16:creationId xmlns:a16="http://schemas.microsoft.com/office/drawing/2014/main" id="{F241BEC1-2321-010A-84FB-2EDF419F280B}"/>
              </a:ext>
            </a:extLst>
          </p:cNvPr>
          <p:cNvSpPr/>
          <p:nvPr/>
        </p:nvSpPr>
        <p:spPr>
          <a:xfrm>
            <a:off x="8768815" y="2762046"/>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052681"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Tree>
    <p:extLst>
      <p:ext uri="{BB962C8B-B14F-4D97-AF65-F5344CB8AC3E}">
        <p14:creationId xmlns:p14="http://schemas.microsoft.com/office/powerpoint/2010/main" val="3735518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36" name="Rounded Rectangle 135">
            <a:extLst>
              <a:ext uri="{FF2B5EF4-FFF2-40B4-BE49-F238E27FC236}">
                <a16:creationId xmlns:a16="http://schemas.microsoft.com/office/drawing/2014/main" id="{0E35E491-7037-DD02-BA08-571CA2D56227}"/>
              </a:ext>
            </a:extLst>
          </p:cNvPr>
          <p:cNvSpPr/>
          <p:nvPr/>
        </p:nvSpPr>
        <p:spPr>
          <a:xfrm>
            <a:off x="836021"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527063"/>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6" name="Rounded Rectangle 5">
            <a:extLst>
              <a:ext uri="{FF2B5EF4-FFF2-40B4-BE49-F238E27FC236}">
                <a16:creationId xmlns:a16="http://schemas.microsoft.com/office/drawing/2014/main" id="{CB25E8BD-7AF0-7941-B268-A99CFAE2EE3D}"/>
              </a:ext>
            </a:extLst>
          </p:cNvPr>
          <p:cNvSpPr/>
          <p:nvPr/>
        </p:nvSpPr>
        <p:spPr>
          <a:xfrm>
            <a:off x="2821577" y="178281"/>
            <a:ext cx="6962503" cy="1256286"/>
          </a:xfrm>
          <a:prstGeom prst="roundRect">
            <a:avLst>
              <a:gd name="adj" fmla="val 10428"/>
            </a:avLst>
          </a:prstGeom>
          <a:solidFill>
            <a:srgbClr val="00545E"/>
          </a:soli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dirty="0">
                <a:solidFill>
                  <a:schemeClr val="bg1"/>
                </a:solidFill>
                <a:latin typeface="Century Gothic" panose="020B0502020202020204" pitchFamily="34" charset="0"/>
              </a:rPr>
              <a:t>Initiative description</a:t>
            </a:r>
            <a:endParaRPr lang="en-US"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73007"/>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9" name="Rounded Rectangle 18">
            <a:extLst>
              <a:ext uri="{FF2B5EF4-FFF2-40B4-BE49-F238E27FC236}">
                <a16:creationId xmlns:a16="http://schemas.microsoft.com/office/drawing/2014/main" id="{7F33CD06-9EBB-2BCC-361F-C64E7585FC27}"/>
              </a:ext>
            </a:extLst>
          </p:cNvPr>
          <p:cNvSpPr/>
          <p:nvPr/>
        </p:nvSpPr>
        <p:spPr>
          <a:xfrm>
            <a:off x="836021"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85837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83235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80634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3957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9" name="Rounded Rectangle 158">
            <a:extLst>
              <a:ext uri="{FF2B5EF4-FFF2-40B4-BE49-F238E27FC236}">
                <a16:creationId xmlns:a16="http://schemas.microsoft.com/office/drawing/2014/main" id="{4247AD1D-AEB4-CEA4-D3B3-3ED47FA34CA2}"/>
              </a:ext>
            </a:extLst>
          </p:cNvPr>
          <p:cNvSpPr/>
          <p:nvPr/>
        </p:nvSpPr>
        <p:spPr>
          <a:xfrm>
            <a:off x="4771129" y="288438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46096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31334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307396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305946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404794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404298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502193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504871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602767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43495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42230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38217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4688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8" name="Rounded Rectangle 177">
            <a:extLst>
              <a:ext uri="{FF2B5EF4-FFF2-40B4-BE49-F238E27FC236}">
                <a16:creationId xmlns:a16="http://schemas.microsoft.com/office/drawing/2014/main" id="{F241BEC1-2321-010A-84FB-2EDF419F280B}"/>
              </a:ext>
            </a:extLst>
          </p:cNvPr>
          <p:cNvSpPr/>
          <p:nvPr/>
        </p:nvSpPr>
        <p:spPr>
          <a:xfrm>
            <a:off x="8768815"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790866"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
        <p:nvSpPr>
          <p:cNvPr id="2" name="TextBox 1">
            <a:extLst>
              <a:ext uri="{FF2B5EF4-FFF2-40B4-BE49-F238E27FC236}">
                <a16:creationId xmlns:a16="http://schemas.microsoft.com/office/drawing/2014/main" id="{F2351DE7-5FE1-60A1-B200-CBEAA3FA90BB}"/>
              </a:ext>
            </a:extLst>
          </p:cNvPr>
          <p:cNvSpPr txBox="1"/>
          <p:nvPr/>
        </p:nvSpPr>
        <p:spPr>
          <a:xfrm>
            <a:off x="153779" y="328952"/>
            <a:ext cx="2556129" cy="923330"/>
          </a:xfrm>
          <a:prstGeom prst="rect">
            <a:avLst/>
          </a:prstGeom>
          <a:noFill/>
          <a:effectLst/>
        </p:spPr>
        <p:txBody>
          <a:bodyPr wrap="square" tIns="0" bIns="0" rtlCol="0">
            <a:spAutoFit/>
          </a:bodyPr>
          <a:lstStyle/>
          <a:p>
            <a:pPr>
              <a:spcAft>
                <a:spcPts val="600"/>
              </a:spcAft>
            </a:pPr>
            <a:r>
              <a:rPr lang="en-US" sz="2800" dirty="0">
                <a:solidFill>
                  <a:schemeClr val="tx1">
                    <a:lumMod val="50000"/>
                    <a:lumOff val="50000"/>
                  </a:schemeClr>
                </a:solidFill>
                <a:latin typeface="Century Gothic" panose="020B0502020202020204" pitchFamily="34" charset="0"/>
              </a:rPr>
              <a:t>Epic in Agile</a:t>
            </a:r>
          </a:p>
          <a:p>
            <a:pPr>
              <a:spcAft>
                <a:spcPts val="600"/>
              </a:spcAft>
            </a:pPr>
            <a:r>
              <a:rPr lang="en-US" sz="2700" dirty="0">
                <a:solidFill>
                  <a:schemeClr val="tx1">
                    <a:lumMod val="65000"/>
                    <a:lumOff val="35000"/>
                  </a:schemeClr>
                </a:solidFill>
                <a:latin typeface="Century Gothic" panose="020B0502020202020204" pitchFamily="34" charset="0"/>
              </a:rPr>
              <a:t>DESCRIPTIONS</a:t>
            </a:r>
          </a:p>
        </p:txBody>
      </p:sp>
      <p:sp>
        <p:nvSpPr>
          <p:cNvPr id="100" name="Rounded Rectangle 99">
            <a:extLst>
              <a:ext uri="{FF2B5EF4-FFF2-40B4-BE49-F238E27FC236}">
                <a16:creationId xmlns:a16="http://schemas.microsoft.com/office/drawing/2014/main" id="{B765ADED-2AA8-6CF6-EDE2-DA0B436FDA78}"/>
              </a:ext>
            </a:extLst>
          </p:cNvPr>
          <p:cNvSpPr/>
          <p:nvPr/>
        </p:nvSpPr>
        <p:spPr>
          <a:xfrm>
            <a:off x="153780" y="1648001"/>
            <a:ext cx="3715530" cy="1143000"/>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Ins="45720" rtlCol="0" anchor="t" anchorCtr="0"/>
          <a:lstStyle/>
          <a:p>
            <a:r>
              <a:rPr lang="en-US" sz="1300" dirty="0">
                <a:solidFill>
                  <a:schemeClr val="bg1"/>
                </a:solidFill>
                <a:latin typeface="Century Gothic" panose="020B0502020202020204" pitchFamily="34" charset="0"/>
              </a:rPr>
              <a:t>EPIC 1: Description</a:t>
            </a:r>
          </a:p>
        </p:txBody>
      </p:sp>
      <p:sp>
        <p:nvSpPr>
          <p:cNvPr id="157" name="Rounded Rectangle 156">
            <a:extLst>
              <a:ext uri="{FF2B5EF4-FFF2-40B4-BE49-F238E27FC236}">
                <a16:creationId xmlns:a16="http://schemas.microsoft.com/office/drawing/2014/main" id="{017DD152-D552-BA91-9BAD-8D6185505207}"/>
              </a:ext>
            </a:extLst>
          </p:cNvPr>
          <p:cNvSpPr/>
          <p:nvPr/>
        </p:nvSpPr>
        <p:spPr>
          <a:xfrm>
            <a:off x="4088888" y="1640691"/>
            <a:ext cx="3715530" cy="1143000"/>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2: Description</a:t>
            </a:r>
          </a:p>
        </p:txBody>
      </p:sp>
      <p:sp>
        <p:nvSpPr>
          <p:cNvPr id="176" name="Rounded Rectangle 175">
            <a:extLst>
              <a:ext uri="{FF2B5EF4-FFF2-40B4-BE49-F238E27FC236}">
                <a16:creationId xmlns:a16="http://schemas.microsoft.com/office/drawing/2014/main" id="{585E5247-0D61-53ED-A34B-49741C7D260B}"/>
              </a:ext>
            </a:extLst>
          </p:cNvPr>
          <p:cNvSpPr/>
          <p:nvPr/>
        </p:nvSpPr>
        <p:spPr>
          <a:xfrm>
            <a:off x="8086574" y="1648001"/>
            <a:ext cx="3715530" cy="1143000"/>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3: Description</a:t>
            </a:r>
          </a:p>
        </p:txBody>
      </p:sp>
    </p:spTree>
    <p:extLst>
      <p:ext uri="{BB962C8B-B14F-4D97-AF65-F5344CB8AC3E}">
        <p14:creationId xmlns:p14="http://schemas.microsoft.com/office/powerpoint/2010/main" val="160499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24570</TotalTime>
  <Words>705</Words>
  <Application>Microsoft Office PowerPoint</Application>
  <PresentationFormat>Widescreen</PresentationFormat>
  <Paragraphs>138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477</cp:revision>
  <cp:lastPrinted>2024-02-20T23:48:17Z</cp:lastPrinted>
  <dcterms:created xsi:type="dcterms:W3CDTF">2021-07-07T23:54:57Z</dcterms:created>
  <dcterms:modified xsi:type="dcterms:W3CDTF">2024-08-16T13:02:13Z</dcterms:modified>
</cp:coreProperties>
</file>