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
                <a:lumOff val="95000"/>
              </a:schemeClr>
            </a:gs>
            <a:gs pos="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Blank+Basic+Agile+Sprint+Retrospective+Template-powerpoint-12151&amp;lpa=Blank+Basic+Agile+Sprint+Retrospectiv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598764"/>
            <a:ext cx="6106248" cy="4262064"/>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basic Agile sprint retrospective template at the end of each sprint to reflect on what went well, identify areas for improvement, brainstorm new ideas, and plan actionable steps for the next sprint.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sections for What Went Well? (thumbs up), What Went Poorly? (thumbs down), What New Ideas Do We Have? (lightbulb icon), and What Actions Will We Take? (list icon). This template is suitable for universal Agile practices across all formats.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Basic Agile Sprint Retrospective Template</a:t>
            </a:r>
          </a:p>
        </p:txBody>
      </p:sp>
      <p:pic>
        <p:nvPicPr>
          <p:cNvPr id="6" name="Picture 5">
            <a:extLst>
              <a:ext uri="{FF2B5EF4-FFF2-40B4-BE49-F238E27FC236}">
                <a16:creationId xmlns:a16="http://schemas.microsoft.com/office/drawing/2014/main" id="{BA3E00BB-1FA4-1439-738E-490E0DFF62A7}"/>
              </a:ext>
            </a:extLst>
          </p:cNvPr>
          <p:cNvPicPr>
            <a:picLocks noChangeAspect="1"/>
          </p:cNvPicPr>
          <p:nvPr/>
        </p:nvPicPr>
        <p:blipFill>
          <a:blip r:embed="rId5"/>
          <a:stretch>
            <a:fillRect/>
          </a:stretch>
        </p:blipFill>
        <p:spPr>
          <a:xfrm>
            <a:off x="7105475" y="2448417"/>
            <a:ext cx="4525196" cy="2562757"/>
          </a:xfrm>
          <a:prstGeom prst="rect">
            <a:avLst/>
          </a:prstGeom>
          <a:effectLst>
            <a:outerShdw blurRad="152400" sx="103000" sy="103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914400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Basic Agile Sprint Retrospective Template</a:t>
            </a:r>
          </a:p>
        </p:txBody>
      </p:sp>
      <p:graphicFrame>
        <p:nvGraphicFramePr>
          <p:cNvPr id="4" name="Table 3">
            <a:extLst>
              <a:ext uri="{FF2B5EF4-FFF2-40B4-BE49-F238E27FC236}">
                <a16:creationId xmlns:a16="http://schemas.microsoft.com/office/drawing/2014/main" id="{541A390A-98AA-384D-21BD-FF86A67B4898}"/>
              </a:ext>
            </a:extLst>
          </p:cNvPr>
          <p:cNvGraphicFramePr>
            <a:graphicFrameLocks noGrp="1"/>
          </p:cNvGraphicFramePr>
          <p:nvPr>
            <p:extLst>
              <p:ext uri="{D42A27DB-BD31-4B8C-83A1-F6EECF244321}">
                <p14:modId xmlns:p14="http://schemas.microsoft.com/office/powerpoint/2010/main" val="1514860089"/>
              </p:ext>
            </p:extLst>
          </p:nvPr>
        </p:nvGraphicFramePr>
        <p:xfrm>
          <a:off x="765805" y="677493"/>
          <a:ext cx="10660391" cy="731520"/>
        </p:xfrm>
        <a:graphic>
          <a:graphicData uri="http://schemas.openxmlformats.org/drawingml/2006/table">
            <a:tbl>
              <a:tblPr firstRow="1" firstCol="1" bandRow="1"/>
              <a:tblGrid>
                <a:gridCol w="1358270">
                  <a:extLst>
                    <a:ext uri="{9D8B030D-6E8A-4147-A177-3AD203B41FA5}">
                      <a16:colId xmlns:a16="http://schemas.microsoft.com/office/drawing/2014/main" val="3026418218"/>
                    </a:ext>
                  </a:extLst>
                </a:gridCol>
                <a:gridCol w="6677025">
                  <a:extLst>
                    <a:ext uri="{9D8B030D-6E8A-4147-A177-3AD203B41FA5}">
                      <a16:colId xmlns:a16="http://schemas.microsoft.com/office/drawing/2014/main" val="2286392011"/>
                    </a:ext>
                  </a:extLst>
                </a:gridCol>
                <a:gridCol w="1085850">
                  <a:extLst>
                    <a:ext uri="{9D8B030D-6E8A-4147-A177-3AD203B41FA5}">
                      <a16:colId xmlns:a16="http://schemas.microsoft.com/office/drawing/2014/main" val="2001777224"/>
                    </a:ext>
                  </a:extLst>
                </a:gridCol>
                <a:gridCol w="1539246">
                  <a:extLst>
                    <a:ext uri="{9D8B030D-6E8A-4147-A177-3AD203B41FA5}">
                      <a16:colId xmlns:a16="http://schemas.microsoft.com/office/drawing/2014/main" val="3448731566"/>
                    </a:ext>
                  </a:extLst>
                </a:gridCol>
              </a:tblGrid>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NAME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ID</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495306633"/>
                  </a:ext>
                </a:extLst>
              </a:tr>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TEAM</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DATE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634715491"/>
                  </a:ext>
                </a:extLst>
              </a:tr>
            </a:tbl>
          </a:graphicData>
        </a:graphic>
      </p:graphicFrame>
      <p:graphicFrame>
        <p:nvGraphicFramePr>
          <p:cNvPr id="5" name="Table 4">
            <a:extLst>
              <a:ext uri="{FF2B5EF4-FFF2-40B4-BE49-F238E27FC236}">
                <a16:creationId xmlns:a16="http://schemas.microsoft.com/office/drawing/2014/main" id="{69B75B2A-4044-2C08-D127-9FDCBBE2B1AE}"/>
              </a:ext>
            </a:extLst>
          </p:cNvPr>
          <p:cNvGraphicFramePr>
            <a:graphicFrameLocks noGrp="1"/>
          </p:cNvGraphicFramePr>
          <p:nvPr>
            <p:extLst>
              <p:ext uri="{D42A27DB-BD31-4B8C-83A1-F6EECF244321}">
                <p14:modId xmlns:p14="http://schemas.microsoft.com/office/powerpoint/2010/main" val="1577659163"/>
              </p:ext>
            </p:extLst>
          </p:nvPr>
        </p:nvGraphicFramePr>
        <p:xfrm>
          <a:off x="765805" y="1525424"/>
          <a:ext cx="10660391" cy="5019714"/>
        </p:xfrm>
        <a:graphic>
          <a:graphicData uri="http://schemas.openxmlformats.org/drawingml/2006/table">
            <a:tbl>
              <a:tblPr firstRow="1" firstCol="1" bandRow="1"/>
              <a:tblGrid>
                <a:gridCol w="5329832">
                  <a:extLst>
                    <a:ext uri="{9D8B030D-6E8A-4147-A177-3AD203B41FA5}">
                      <a16:colId xmlns:a16="http://schemas.microsoft.com/office/drawing/2014/main" val="4035185755"/>
                    </a:ext>
                  </a:extLst>
                </a:gridCol>
                <a:gridCol w="5330559">
                  <a:extLst>
                    <a:ext uri="{9D8B030D-6E8A-4147-A177-3AD203B41FA5}">
                      <a16:colId xmlns:a16="http://schemas.microsoft.com/office/drawing/2014/main" val="103888348"/>
                    </a:ext>
                  </a:extLst>
                </a:gridCol>
              </a:tblGrid>
              <a:tr h="421444">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WENT WELL?</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91440" marB="9144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WENT POORLY?</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BFBFBF"/>
                    </a:solidFill>
                  </a:tcPr>
                </a:tc>
                <a:extLst>
                  <a:ext uri="{0D108BD9-81ED-4DB2-BD59-A6C34878D82A}">
                    <a16:rowId xmlns:a16="http://schemas.microsoft.com/office/drawing/2014/main" val="424422630"/>
                  </a:ext>
                </a:extLst>
              </a:tr>
              <a:tr h="2066125">
                <a:tc>
                  <a:txBody>
                    <a:bodyPr/>
                    <a:lstStyle/>
                    <a:p>
                      <a:pPr marL="0" marR="0" lvl="0" indent="0">
                        <a:lnSpc>
                          <a:spcPct val="100000"/>
                        </a:lnSpc>
                        <a:spcBef>
                          <a:spcPts val="0"/>
                        </a:spcBef>
                        <a:spcAft>
                          <a:spcPts val="0"/>
                        </a:spcAft>
                        <a:buFont typeface="Symbol" panose="05050102010706020507" pitchFamily="18" charset="2"/>
                        <a:buNone/>
                        <a:tabLst>
                          <a:tab pos="2743200" algn="l"/>
                        </a:tabLst>
                      </a:pPr>
                      <a:endParaRPr lang="en-US" sz="1200" b="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endParaRPr lang="en-US" sz="1200" b="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4220450556"/>
                  </a:ext>
                </a:extLst>
              </a:tr>
              <a:tr h="466020">
                <a:tc>
                  <a:txBody>
                    <a:bodyPr/>
                    <a:lstStyle/>
                    <a:p>
                      <a:pPr marL="0" marR="0" algn="ctr">
                        <a:lnSpc>
                          <a:spcPct val="115000"/>
                        </a:lnSpc>
                        <a:spcBef>
                          <a:spcPts val="0"/>
                        </a:spcBef>
                        <a:spcAft>
                          <a:spcPts val="0"/>
                        </a:spcAft>
                      </a:pPr>
                      <a:r>
                        <a:rPr lang="en-US" sz="1600" b="1">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NEW IDEAS DO WE HAVE?</a:t>
                      </a:r>
                      <a:endParaRPr lang="en-US" sz="12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6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ACTIONS WILL WE TAKE?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91440" marB="9144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5B9BD5"/>
                    </a:solidFill>
                  </a:tcPr>
                </a:tc>
                <a:extLst>
                  <a:ext uri="{0D108BD9-81ED-4DB2-BD59-A6C34878D82A}">
                    <a16:rowId xmlns:a16="http://schemas.microsoft.com/office/drawing/2014/main" val="1124712255"/>
                  </a:ext>
                </a:extLst>
              </a:tr>
              <a:tr h="2066125">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endParaRPr lang="en-US" sz="1200" b="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endParaRPr lang="en-US" sz="1200" b="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3617038152"/>
                  </a:ext>
                </a:extLst>
              </a:tr>
            </a:tbl>
          </a:graphicData>
        </a:graphic>
      </p:graphicFrame>
      <p:pic>
        <p:nvPicPr>
          <p:cNvPr id="6" name="Graphic 6" descr="Checklist RTL">
            <a:extLst>
              <a:ext uri="{FF2B5EF4-FFF2-40B4-BE49-F238E27FC236}">
                <a16:creationId xmlns:a16="http://schemas.microsoft.com/office/drawing/2014/main" id="{4E30414E-5F85-7DEB-9DE5-DBC1104B24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49920" y="5905059"/>
            <a:ext cx="672470" cy="640080"/>
          </a:xfrm>
          <a:prstGeom prst="rect">
            <a:avLst/>
          </a:prstGeom>
        </p:spPr>
      </p:pic>
      <p:pic>
        <p:nvPicPr>
          <p:cNvPr id="7" name="Graphic 5" descr="Lightbulb and gear">
            <a:extLst>
              <a:ext uri="{FF2B5EF4-FFF2-40B4-BE49-F238E27FC236}">
                <a16:creationId xmlns:a16="http://schemas.microsoft.com/office/drawing/2014/main" id="{D2B0E1CF-DE22-0729-9FBA-53CAD88BC07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23530" y="5876043"/>
            <a:ext cx="672470" cy="640080"/>
          </a:xfrm>
          <a:prstGeom prst="rect">
            <a:avLst/>
          </a:prstGeom>
        </p:spPr>
      </p:pic>
      <p:pic>
        <p:nvPicPr>
          <p:cNvPr id="37" name="Graphic 4" descr="Thumbs up sign">
            <a:extLst>
              <a:ext uri="{FF2B5EF4-FFF2-40B4-BE49-F238E27FC236}">
                <a16:creationId xmlns:a16="http://schemas.microsoft.com/office/drawing/2014/main" id="{1698B5FF-B1B0-CD8A-AB3C-641EA6ABF2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23530" y="3366186"/>
            <a:ext cx="672470" cy="640080"/>
          </a:xfrm>
          <a:prstGeom prst="rect">
            <a:avLst/>
          </a:prstGeom>
        </p:spPr>
      </p:pic>
      <p:pic>
        <p:nvPicPr>
          <p:cNvPr id="41" name="Graphic 2" descr="Thumbs up sign">
            <a:extLst>
              <a:ext uri="{FF2B5EF4-FFF2-40B4-BE49-F238E27FC236}">
                <a16:creationId xmlns:a16="http://schemas.microsoft.com/office/drawing/2014/main" id="{95FFCD4C-C797-622F-FB88-86E6041F0FA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flipV="1">
            <a:off x="10749920" y="3366186"/>
            <a:ext cx="672470" cy="640080"/>
          </a:xfrm>
          <a:prstGeom prst="rect">
            <a:avLst/>
          </a:prstGeom>
        </p:spPr>
      </p:pic>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260</TotalTime>
  <Words>243</Words>
  <Application>Microsoft Office PowerPoint</Application>
  <PresentationFormat>Widescreen</PresentationFormat>
  <Paragraphs>21</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Century Gothic</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113</cp:revision>
  <dcterms:created xsi:type="dcterms:W3CDTF">2024-08-04T17:37:47Z</dcterms:created>
  <dcterms:modified xsi:type="dcterms:W3CDTF">2024-08-25T15:29:01Z</dcterms:modified>
</cp:coreProperties>
</file>