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
  </p:notesMasterIdLst>
  <p:sldIdLst>
    <p:sldId id="297" r:id="rId2"/>
    <p:sldId id="302" r:id="rId3"/>
    <p:sldId id="295"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4BA99"/>
    <a:srgbClr val="62A87C"/>
    <a:srgbClr val="FF5964"/>
    <a:srgbClr val="FF7D86"/>
    <a:srgbClr val="BEA670"/>
    <a:srgbClr val="CF5417"/>
    <a:srgbClr val="968440"/>
    <a:srgbClr val="766732"/>
    <a:srgbClr val="000000"/>
    <a:srgbClr val="4D7FB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12" autoAdjust="0"/>
    <p:restoredTop sz="94650"/>
  </p:normalViewPr>
  <p:slideViewPr>
    <p:cSldViewPr snapToGrid="0">
      <p:cViewPr varScale="1">
        <p:scale>
          <a:sx n="77" d="100"/>
          <a:sy n="77" d="100"/>
        </p:scale>
        <p:origin x="1920"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69C32A1-FB45-4D43-A6F0-74C2B2968C3D}" type="datetimeFigureOut">
              <a:rPr lang="en-US" smtClean="0"/>
              <a:t>8/25/2024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21EA255-364E-45DD-81DF-5DD2DBD79D95}" type="slidenum">
              <a:rPr lang="en-US" smtClean="0"/>
              <a:t>‹#›</a:t>
            </a:fld>
            <a:endParaRPr lang="en-US"/>
          </a:p>
        </p:txBody>
      </p:sp>
    </p:spTree>
    <p:extLst>
      <p:ext uri="{BB962C8B-B14F-4D97-AF65-F5344CB8AC3E}">
        <p14:creationId xmlns:p14="http://schemas.microsoft.com/office/powerpoint/2010/main" val="401853299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g2e79d9e6279_0_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6" name="Google Shape;86;g2e79d9e6279_0_0: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87" name="Google Shape;87;g2e79d9e6279_0_0:notes"/>
          <p:cNvSpPr txBox="1">
            <a:spLocks noGrp="1"/>
          </p:cNvSpPr>
          <p:nvPr>
            <p:ph type="sldNum" idx="12"/>
          </p:nvPr>
        </p:nvSpPr>
        <p:spPr>
          <a:xfrm>
            <a:off x="3884613" y="8685213"/>
            <a:ext cx="2971800" cy="4587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Font typeface="Arial"/>
              <a:buNone/>
            </a:pPr>
            <a:fld id="{00000000-1234-1234-1234-123412341234}" type="slidenum">
              <a:rPr lang="en-US"/>
              <a:t>1</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37CC3D-B375-EF1F-88B0-2BE92EF70E5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CA0D66C5-3B95-7FEA-ED77-2F801444FEE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00E8D236-5979-4FA2-0118-9077C546B9A5}"/>
              </a:ext>
            </a:extLst>
          </p:cNvPr>
          <p:cNvSpPr>
            <a:spLocks noGrp="1"/>
          </p:cNvSpPr>
          <p:nvPr>
            <p:ph type="dt" sz="half" idx="10"/>
          </p:nvPr>
        </p:nvSpPr>
        <p:spPr/>
        <p:txBody>
          <a:bodyPr/>
          <a:lstStyle/>
          <a:p>
            <a:fld id="{6D10CF6F-2BDD-476E-A975-B1486A6ADBFD}" type="datetimeFigureOut">
              <a:rPr lang="en-US" smtClean="0"/>
              <a:t>8/25/2024</a:t>
            </a:fld>
            <a:endParaRPr lang="en-US"/>
          </a:p>
        </p:txBody>
      </p:sp>
      <p:sp>
        <p:nvSpPr>
          <p:cNvPr id="5" name="Footer Placeholder 4">
            <a:extLst>
              <a:ext uri="{FF2B5EF4-FFF2-40B4-BE49-F238E27FC236}">
                <a16:creationId xmlns:a16="http://schemas.microsoft.com/office/drawing/2014/main" id="{602A9BE9-E24D-9126-1E59-487D46A1682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74AAA84-0E6B-D79D-1DC4-AB2D275348FC}"/>
              </a:ext>
            </a:extLst>
          </p:cNvPr>
          <p:cNvSpPr>
            <a:spLocks noGrp="1"/>
          </p:cNvSpPr>
          <p:nvPr>
            <p:ph type="sldNum" sz="quarter" idx="12"/>
          </p:nvPr>
        </p:nvSpPr>
        <p:spPr/>
        <p:txBody>
          <a:bodyPr/>
          <a:lstStyle/>
          <a:p>
            <a:fld id="{44C980A8-BBA8-465B-B243-9C221E6A3A3C}" type="slidenum">
              <a:rPr lang="en-US" smtClean="0"/>
              <a:t>‹#›</a:t>
            </a:fld>
            <a:endParaRPr lang="en-US"/>
          </a:p>
        </p:txBody>
      </p:sp>
    </p:spTree>
    <p:extLst>
      <p:ext uri="{BB962C8B-B14F-4D97-AF65-F5344CB8AC3E}">
        <p14:creationId xmlns:p14="http://schemas.microsoft.com/office/powerpoint/2010/main" val="41922462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06475F-2479-9CB0-2C52-57FBE144B301}"/>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79CB6D4-C7BB-75AD-C986-6F6464FBA87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563C913-503A-EBAF-4D10-DB742B2A3A00}"/>
              </a:ext>
            </a:extLst>
          </p:cNvPr>
          <p:cNvSpPr>
            <a:spLocks noGrp="1"/>
          </p:cNvSpPr>
          <p:nvPr>
            <p:ph type="dt" sz="half" idx="10"/>
          </p:nvPr>
        </p:nvSpPr>
        <p:spPr/>
        <p:txBody>
          <a:bodyPr/>
          <a:lstStyle/>
          <a:p>
            <a:fld id="{6D10CF6F-2BDD-476E-A975-B1486A6ADBFD}" type="datetimeFigureOut">
              <a:rPr lang="en-US" smtClean="0"/>
              <a:t>8/25/2024</a:t>
            </a:fld>
            <a:endParaRPr lang="en-US"/>
          </a:p>
        </p:txBody>
      </p:sp>
      <p:sp>
        <p:nvSpPr>
          <p:cNvPr id="5" name="Footer Placeholder 4">
            <a:extLst>
              <a:ext uri="{FF2B5EF4-FFF2-40B4-BE49-F238E27FC236}">
                <a16:creationId xmlns:a16="http://schemas.microsoft.com/office/drawing/2014/main" id="{D2151C42-24B8-9F09-555F-8259D73A384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4BD6A46-EACD-4E7F-717C-C74F2B172724}"/>
              </a:ext>
            </a:extLst>
          </p:cNvPr>
          <p:cNvSpPr>
            <a:spLocks noGrp="1"/>
          </p:cNvSpPr>
          <p:nvPr>
            <p:ph type="sldNum" sz="quarter" idx="12"/>
          </p:nvPr>
        </p:nvSpPr>
        <p:spPr/>
        <p:txBody>
          <a:bodyPr/>
          <a:lstStyle/>
          <a:p>
            <a:fld id="{44C980A8-BBA8-465B-B243-9C221E6A3A3C}" type="slidenum">
              <a:rPr lang="en-US" smtClean="0"/>
              <a:t>‹#›</a:t>
            </a:fld>
            <a:endParaRPr lang="en-US"/>
          </a:p>
        </p:txBody>
      </p:sp>
    </p:spTree>
    <p:extLst>
      <p:ext uri="{BB962C8B-B14F-4D97-AF65-F5344CB8AC3E}">
        <p14:creationId xmlns:p14="http://schemas.microsoft.com/office/powerpoint/2010/main" val="8693050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2CF2068-AC5C-1014-C8B6-CDC5238BDA05}"/>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678CC139-6ABA-681E-4C21-B27BE1D7A87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8E2CBD7-037A-6904-9D16-C8ABB0334EF9}"/>
              </a:ext>
            </a:extLst>
          </p:cNvPr>
          <p:cNvSpPr>
            <a:spLocks noGrp="1"/>
          </p:cNvSpPr>
          <p:nvPr>
            <p:ph type="dt" sz="half" idx="10"/>
          </p:nvPr>
        </p:nvSpPr>
        <p:spPr/>
        <p:txBody>
          <a:bodyPr/>
          <a:lstStyle/>
          <a:p>
            <a:fld id="{6D10CF6F-2BDD-476E-A975-B1486A6ADBFD}" type="datetimeFigureOut">
              <a:rPr lang="en-US" smtClean="0"/>
              <a:t>8/25/2024</a:t>
            </a:fld>
            <a:endParaRPr lang="en-US"/>
          </a:p>
        </p:txBody>
      </p:sp>
      <p:sp>
        <p:nvSpPr>
          <p:cNvPr id="5" name="Footer Placeholder 4">
            <a:extLst>
              <a:ext uri="{FF2B5EF4-FFF2-40B4-BE49-F238E27FC236}">
                <a16:creationId xmlns:a16="http://schemas.microsoft.com/office/drawing/2014/main" id="{3364D107-DC63-2D82-47D4-809CBB06D67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83D303A-CA2B-AFC3-40F3-F8CE0FDB7CF2}"/>
              </a:ext>
            </a:extLst>
          </p:cNvPr>
          <p:cNvSpPr>
            <a:spLocks noGrp="1"/>
          </p:cNvSpPr>
          <p:nvPr>
            <p:ph type="sldNum" sz="quarter" idx="12"/>
          </p:nvPr>
        </p:nvSpPr>
        <p:spPr/>
        <p:txBody>
          <a:bodyPr/>
          <a:lstStyle/>
          <a:p>
            <a:fld id="{44C980A8-BBA8-465B-B243-9C221E6A3A3C}" type="slidenum">
              <a:rPr lang="en-US" smtClean="0"/>
              <a:t>‹#›</a:t>
            </a:fld>
            <a:endParaRPr lang="en-US"/>
          </a:p>
        </p:txBody>
      </p:sp>
    </p:spTree>
    <p:extLst>
      <p:ext uri="{BB962C8B-B14F-4D97-AF65-F5344CB8AC3E}">
        <p14:creationId xmlns:p14="http://schemas.microsoft.com/office/powerpoint/2010/main" val="24660243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C9D065-F2AD-A004-25A8-8F028490406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BA6497F-4D2D-37A5-3760-EFB63B2E440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667284F-F3F5-A949-CBE2-FDAEB59F31FE}"/>
              </a:ext>
            </a:extLst>
          </p:cNvPr>
          <p:cNvSpPr>
            <a:spLocks noGrp="1"/>
          </p:cNvSpPr>
          <p:nvPr>
            <p:ph type="dt" sz="half" idx="10"/>
          </p:nvPr>
        </p:nvSpPr>
        <p:spPr/>
        <p:txBody>
          <a:bodyPr/>
          <a:lstStyle/>
          <a:p>
            <a:fld id="{6D10CF6F-2BDD-476E-A975-B1486A6ADBFD}" type="datetimeFigureOut">
              <a:rPr lang="en-US" smtClean="0"/>
              <a:t>8/25/2024</a:t>
            </a:fld>
            <a:endParaRPr lang="en-US"/>
          </a:p>
        </p:txBody>
      </p:sp>
      <p:sp>
        <p:nvSpPr>
          <p:cNvPr id="5" name="Footer Placeholder 4">
            <a:extLst>
              <a:ext uri="{FF2B5EF4-FFF2-40B4-BE49-F238E27FC236}">
                <a16:creationId xmlns:a16="http://schemas.microsoft.com/office/drawing/2014/main" id="{75E6B044-15E5-68AC-8A5D-DC782CF237B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9052724-5F86-9082-1B1B-DC1019C5821F}"/>
              </a:ext>
            </a:extLst>
          </p:cNvPr>
          <p:cNvSpPr>
            <a:spLocks noGrp="1"/>
          </p:cNvSpPr>
          <p:nvPr>
            <p:ph type="sldNum" sz="quarter" idx="12"/>
          </p:nvPr>
        </p:nvSpPr>
        <p:spPr/>
        <p:txBody>
          <a:bodyPr/>
          <a:lstStyle/>
          <a:p>
            <a:fld id="{44C980A8-BBA8-465B-B243-9C221E6A3A3C}" type="slidenum">
              <a:rPr lang="en-US" smtClean="0"/>
              <a:t>‹#›</a:t>
            </a:fld>
            <a:endParaRPr lang="en-US"/>
          </a:p>
        </p:txBody>
      </p:sp>
    </p:spTree>
    <p:extLst>
      <p:ext uri="{BB962C8B-B14F-4D97-AF65-F5344CB8AC3E}">
        <p14:creationId xmlns:p14="http://schemas.microsoft.com/office/powerpoint/2010/main" val="12763220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54FA8B-6C6C-4918-96EE-2947CA1F884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065FBAFD-59F7-D33E-EFD0-DDA3D9670096}"/>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61103E5-B435-E991-1778-6466DB7C7A5A}"/>
              </a:ext>
            </a:extLst>
          </p:cNvPr>
          <p:cNvSpPr>
            <a:spLocks noGrp="1"/>
          </p:cNvSpPr>
          <p:nvPr>
            <p:ph type="dt" sz="half" idx="10"/>
          </p:nvPr>
        </p:nvSpPr>
        <p:spPr/>
        <p:txBody>
          <a:bodyPr/>
          <a:lstStyle/>
          <a:p>
            <a:fld id="{6D10CF6F-2BDD-476E-A975-B1486A6ADBFD}" type="datetimeFigureOut">
              <a:rPr lang="en-US" smtClean="0"/>
              <a:t>8/25/2024</a:t>
            </a:fld>
            <a:endParaRPr lang="en-US"/>
          </a:p>
        </p:txBody>
      </p:sp>
      <p:sp>
        <p:nvSpPr>
          <p:cNvPr id="5" name="Footer Placeholder 4">
            <a:extLst>
              <a:ext uri="{FF2B5EF4-FFF2-40B4-BE49-F238E27FC236}">
                <a16:creationId xmlns:a16="http://schemas.microsoft.com/office/drawing/2014/main" id="{78DD5AD4-22BB-03D0-AEEF-BCAF1BDD6F4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785413C-3EEE-B47A-2A22-DE5B10C8DADA}"/>
              </a:ext>
            </a:extLst>
          </p:cNvPr>
          <p:cNvSpPr>
            <a:spLocks noGrp="1"/>
          </p:cNvSpPr>
          <p:nvPr>
            <p:ph type="sldNum" sz="quarter" idx="12"/>
          </p:nvPr>
        </p:nvSpPr>
        <p:spPr/>
        <p:txBody>
          <a:bodyPr/>
          <a:lstStyle/>
          <a:p>
            <a:fld id="{44C980A8-BBA8-465B-B243-9C221E6A3A3C}" type="slidenum">
              <a:rPr lang="en-US" smtClean="0"/>
              <a:t>‹#›</a:t>
            </a:fld>
            <a:endParaRPr lang="en-US"/>
          </a:p>
        </p:txBody>
      </p:sp>
    </p:spTree>
    <p:extLst>
      <p:ext uri="{BB962C8B-B14F-4D97-AF65-F5344CB8AC3E}">
        <p14:creationId xmlns:p14="http://schemas.microsoft.com/office/powerpoint/2010/main" val="413074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FD4BA0-9CE5-EBA4-56C9-8B5D220D514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8787AC6-1CF9-91A5-2924-C39B3719B68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F140A22F-1553-767F-2D5C-3931B6DDA80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0D96DDC-2ECE-9952-6AF3-4EFA02D40FB5}"/>
              </a:ext>
            </a:extLst>
          </p:cNvPr>
          <p:cNvSpPr>
            <a:spLocks noGrp="1"/>
          </p:cNvSpPr>
          <p:nvPr>
            <p:ph type="dt" sz="half" idx="10"/>
          </p:nvPr>
        </p:nvSpPr>
        <p:spPr/>
        <p:txBody>
          <a:bodyPr/>
          <a:lstStyle/>
          <a:p>
            <a:fld id="{6D10CF6F-2BDD-476E-A975-B1486A6ADBFD}" type="datetimeFigureOut">
              <a:rPr lang="en-US" smtClean="0"/>
              <a:t>8/25/2024</a:t>
            </a:fld>
            <a:endParaRPr lang="en-US"/>
          </a:p>
        </p:txBody>
      </p:sp>
      <p:sp>
        <p:nvSpPr>
          <p:cNvPr id="6" name="Footer Placeholder 5">
            <a:extLst>
              <a:ext uri="{FF2B5EF4-FFF2-40B4-BE49-F238E27FC236}">
                <a16:creationId xmlns:a16="http://schemas.microsoft.com/office/drawing/2014/main" id="{480F34D7-B931-EC31-CFE2-3DB0F659D68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C1BCE05-4D6B-D5E6-A4D8-A668BEC8F2FC}"/>
              </a:ext>
            </a:extLst>
          </p:cNvPr>
          <p:cNvSpPr>
            <a:spLocks noGrp="1"/>
          </p:cNvSpPr>
          <p:nvPr>
            <p:ph type="sldNum" sz="quarter" idx="12"/>
          </p:nvPr>
        </p:nvSpPr>
        <p:spPr/>
        <p:txBody>
          <a:bodyPr/>
          <a:lstStyle/>
          <a:p>
            <a:fld id="{44C980A8-BBA8-465B-B243-9C221E6A3A3C}" type="slidenum">
              <a:rPr lang="en-US" smtClean="0"/>
              <a:t>‹#›</a:t>
            </a:fld>
            <a:endParaRPr lang="en-US"/>
          </a:p>
        </p:txBody>
      </p:sp>
    </p:spTree>
    <p:extLst>
      <p:ext uri="{BB962C8B-B14F-4D97-AF65-F5344CB8AC3E}">
        <p14:creationId xmlns:p14="http://schemas.microsoft.com/office/powerpoint/2010/main" val="16051022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AB7F2A-62A1-DDE4-16A5-124C7FE17FCE}"/>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97BB576E-D2CE-130F-719F-E289A501A73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89E96D5-DDBF-9C7C-9866-0A3B42013312}"/>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760C345-EFA9-1BBA-DC44-0BF2844095F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88D4AFC-1E32-5BD4-9DA8-CC9220A18DF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9D5867C2-58F5-326E-200E-8671D731B28A}"/>
              </a:ext>
            </a:extLst>
          </p:cNvPr>
          <p:cNvSpPr>
            <a:spLocks noGrp="1"/>
          </p:cNvSpPr>
          <p:nvPr>
            <p:ph type="dt" sz="half" idx="10"/>
          </p:nvPr>
        </p:nvSpPr>
        <p:spPr/>
        <p:txBody>
          <a:bodyPr/>
          <a:lstStyle/>
          <a:p>
            <a:fld id="{6D10CF6F-2BDD-476E-A975-B1486A6ADBFD}" type="datetimeFigureOut">
              <a:rPr lang="en-US" smtClean="0"/>
              <a:t>8/25/2024</a:t>
            </a:fld>
            <a:endParaRPr lang="en-US"/>
          </a:p>
        </p:txBody>
      </p:sp>
      <p:sp>
        <p:nvSpPr>
          <p:cNvPr id="8" name="Footer Placeholder 7">
            <a:extLst>
              <a:ext uri="{FF2B5EF4-FFF2-40B4-BE49-F238E27FC236}">
                <a16:creationId xmlns:a16="http://schemas.microsoft.com/office/drawing/2014/main" id="{73943FC8-5665-F40D-BA2E-7FD1E93D4E2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4A9F1F25-220D-076F-9DD0-7A959A9F79F0}"/>
              </a:ext>
            </a:extLst>
          </p:cNvPr>
          <p:cNvSpPr>
            <a:spLocks noGrp="1"/>
          </p:cNvSpPr>
          <p:nvPr>
            <p:ph type="sldNum" sz="quarter" idx="12"/>
          </p:nvPr>
        </p:nvSpPr>
        <p:spPr/>
        <p:txBody>
          <a:bodyPr/>
          <a:lstStyle/>
          <a:p>
            <a:fld id="{44C980A8-BBA8-465B-B243-9C221E6A3A3C}" type="slidenum">
              <a:rPr lang="en-US" smtClean="0"/>
              <a:t>‹#›</a:t>
            </a:fld>
            <a:endParaRPr lang="en-US"/>
          </a:p>
        </p:txBody>
      </p:sp>
    </p:spTree>
    <p:extLst>
      <p:ext uri="{BB962C8B-B14F-4D97-AF65-F5344CB8AC3E}">
        <p14:creationId xmlns:p14="http://schemas.microsoft.com/office/powerpoint/2010/main" val="16222150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3DE799-0BF7-033A-0003-86D457F1751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72F82F3-4551-FDA9-0B69-9E815F30B66C}"/>
              </a:ext>
            </a:extLst>
          </p:cNvPr>
          <p:cNvSpPr>
            <a:spLocks noGrp="1"/>
          </p:cNvSpPr>
          <p:nvPr>
            <p:ph type="dt" sz="half" idx="10"/>
          </p:nvPr>
        </p:nvSpPr>
        <p:spPr/>
        <p:txBody>
          <a:bodyPr/>
          <a:lstStyle/>
          <a:p>
            <a:fld id="{6D10CF6F-2BDD-476E-A975-B1486A6ADBFD}" type="datetimeFigureOut">
              <a:rPr lang="en-US" smtClean="0"/>
              <a:t>8/25/2024</a:t>
            </a:fld>
            <a:endParaRPr lang="en-US"/>
          </a:p>
        </p:txBody>
      </p:sp>
      <p:sp>
        <p:nvSpPr>
          <p:cNvPr id="4" name="Footer Placeholder 3">
            <a:extLst>
              <a:ext uri="{FF2B5EF4-FFF2-40B4-BE49-F238E27FC236}">
                <a16:creationId xmlns:a16="http://schemas.microsoft.com/office/drawing/2014/main" id="{4A3AFDB2-414C-302D-4E86-F5D98C27932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7E111F4-82A1-D6E0-97A1-FF14D50D386F}"/>
              </a:ext>
            </a:extLst>
          </p:cNvPr>
          <p:cNvSpPr>
            <a:spLocks noGrp="1"/>
          </p:cNvSpPr>
          <p:nvPr>
            <p:ph type="sldNum" sz="quarter" idx="12"/>
          </p:nvPr>
        </p:nvSpPr>
        <p:spPr/>
        <p:txBody>
          <a:bodyPr/>
          <a:lstStyle/>
          <a:p>
            <a:fld id="{44C980A8-BBA8-465B-B243-9C221E6A3A3C}" type="slidenum">
              <a:rPr lang="en-US" smtClean="0"/>
              <a:t>‹#›</a:t>
            </a:fld>
            <a:endParaRPr lang="en-US"/>
          </a:p>
        </p:txBody>
      </p:sp>
    </p:spTree>
    <p:extLst>
      <p:ext uri="{BB962C8B-B14F-4D97-AF65-F5344CB8AC3E}">
        <p14:creationId xmlns:p14="http://schemas.microsoft.com/office/powerpoint/2010/main" val="29358288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B0C1786-EFF5-63B9-7E68-05D4E66AAABE}"/>
              </a:ext>
            </a:extLst>
          </p:cNvPr>
          <p:cNvSpPr>
            <a:spLocks noGrp="1"/>
          </p:cNvSpPr>
          <p:nvPr>
            <p:ph type="dt" sz="half" idx="10"/>
          </p:nvPr>
        </p:nvSpPr>
        <p:spPr/>
        <p:txBody>
          <a:bodyPr/>
          <a:lstStyle/>
          <a:p>
            <a:fld id="{6D10CF6F-2BDD-476E-A975-B1486A6ADBFD}" type="datetimeFigureOut">
              <a:rPr lang="en-US" smtClean="0"/>
              <a:t>8/25/2024</a:t>
            </a:fld>
            <a:endParaRPr lang="en-US"/>
          </a:p>
        </p:txBody>
      </p:sp>
      <p:sp>
        <p:nvSpPr>
          <p:cNvPr id="3" name="Footer Placeholder 2">
            <a:extLst>
              <a:ext uri="{FF2B5EF4-FFF2-40B4-BE49-F238E27FC236}">
                <a16:creationId xmlns:a16="http://schemas.microsoft.com/office/drawing/2014/main" id="{FFC1A8B8-24F4-C50F-998A-7BA9BA7283E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00844AF-B1C5-3850-F4B6-F469DB89B51F}"/>
              </a:ext>
            </a:extLst>
          </p:cNvPr>
          <p:cNvSpPr>
            <a:spLocks noGrp="1"/>
          </p:cNvSpPr>
          <p:nvPr>
            <p:ph type="sldNum" sz="quarter" idx="12"/>
          </p:nvPr>
        </p:nvSpPr>
        <p:spPr/>
        <p:txBody>
          <a:bodyPr/>
          <a:lstStyle/>
          <a:p>
            <a:fld id="{44C980A8-BBA8-465B-B243-9C221E6A3A3C}" type="slidenum">
              <a:rPr lang="en-US" smtClean="0"/>
              <a:t>‹#›</a:t>
            </a:fld>
            <a:endParaRPr lang="en-US"/>
          </a:p>
        </p:txBody>
      </p:sp>
    </p:spTree>
    <p:extLst>
      <p:ext uri="{BB962C8B-B14F-4D97-AF65-F5344CB8AC3E}">
        <p14:creationId xmlns:p14="http://schemas.microsoft.com/office/powerpoint/2010/main" val="39748443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531550-095B-AB83-BF58-3654DCF42E0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196BC03E-9053-0F59-4E58-B03D279EC7A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DE03672-612A-561E-6AEF-0F0A1933BA5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6124A4A-0EA1-1903-1A5E-FBAA5528C408}"/>
              </a:ext>
            </a:extLst>
          </p:cNvPr>
          <p:cNvSpPr>
            <a:spLocks noGrp="1"/>
          </p:cNvSpPr>
          <p:nvPr>
            <p:ph type="dt" sz="half" idx="10"/>
          </p:nvPr>
        </p:nvSpPr>
        <p:spPr/>
        <p:txBody>
          <a:bodyPr/>
          <a:lstStyle/>
          <a:p>
            <a:fld id="{6D10CF6F-2BDD-476E-A975-B1486A6ADBFD}" type="datetimeFigureOut">
              <a:rPr lang="en-US" smtClean="0"/>
              <a:t>8/25/2024</a:t>
            </a:fld>
            <a:endParaRPr lang="en-US"/>
          </a:p>
        </p:txBody>
      </p:sp>
      <p:sp>
        <p:nvSpPr>
          <p:cNvPr id="6" name="Footer Placeholder 5">
            <a:extLst>
              <a:ext uri="{FF2B5EF4-FFF2-40B4-BE49-F238E27FC236}">
                <a16:creationId xmlns:a16="http://schemas.microsoft.com/office/drawing/2014/main" id="{7C4FC98E-2084-7189-2D2B-28B8192BC92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709F5F4-4DAA-0E3A-B489-1C53D2B1733D}"/>
              </a:ext>
            </a:extLst>
          </p:cNvPr>
          <p:cNvSpPr>
            <a:spLocks noGrp="1"/>
          </p:cNvSpPr>
          <p:nvPr>
            <p:ph type="sldNum" sz="quarter" idx="12"/>
          </p:nvPr>
        </p:nvSpPr>
        <p:spPr/>
        <p:txBody>
          <a:bodyPr/>
          <a:lstStyle/>
          <a:p>
            <a:fld id="{44C980A8-BBA8-465B-B243-9C221E6A3A3C}" type="slidenum">
              <a:rPr lang="en-US" smtClean="0"/>
              <a:t>‹#›</a:t>
            </a:fld>
            <a:endParaRPr lang="en-US"/>
          </a:p>
        </p:txBody>
      </p:sp>
    </p:spTree>
    <p:extLst>
      <p:ext uri="{BB962C8B-B14F-4D97-AF65-F5344CB8AC3E}">
        <p14:creationId xmlns:p14="http://schemas.microsoft.com/office/powerpoint/2010/main" val="35841110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3A482C-3CC1-A2F8-4DBD-1B03F536115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F9C22B2-532C-9470-D49E-FC4CC5339F7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6DFB5527-9F9B-AE65-F727-E81F30C5290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51E249B-65C8-BB84-D6BC-961B99EB810D}"/>
              </a:ext>
            </a:extLst>
          </p:cNvPr>
          <p:cNvSpPr>
            <a:spLocks noGrp="1"/>
          </p:cNvSpPr>
          <p:nvPr>
            <p:ph type="dt" sz="half" idx="10"/>
          </p:nvPr>
        </p:nvSpPr>
        <p:spPr/>
        <p:txBody>
          <a:bodyPr/>
          <a:lstStyle/>
          <a:p>
            <a:fld id="{6D10CF6F-2BDD-476E-A975-B1486A6ADBFD}" type="datetimeFigureOut">
              <a:rPr lang="en-US" smtClean="0"/>
              <a:t>8/25/2024</a:t>
            </a:fld>
            <a:endParaRPr lang="en-US"/>
          </a:p>
        </p:txBody>
      </p:sp>
      <p:sp>
        <p:nvSpPr>
          <p:cNvPr id="6" name="Footer Placeholder 5">
            <a:extLst>
              <a:ext uri="{FF2B5EF4-FFF2-40B4-BE49-F238E27FC236}">
                <a16:creationId xmlns:a16="http://schemas.microsoft.com/office/drawing/2014/main" id="{CC30BB2D-93B1-325A-5D43-9FCD8345687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420BA10-8DB3-8B8E-133E-0821BD723C1E}"/>
              </a:ext>
            </a:extLst>
          </p:cNvPr>
          <p:cNvSpPr>
            <a:spLocks noGrp="1"/>
          </p:cNvSpPr>
          <p:nvPr>
            <p:ph type="sldNum" sz="quarter" idx="12"/>
          </p:nvPr>
        </p:nvSpPr>
        <p:spPr/>
        <p:txBody>
          <a:bodyPr/>
          <a:lstStyle/>
          <a:p>
            <a:fld id="{44C980A8-BBA8-465B-B243-9C221E6A3A3C}" type="slidenum">
              <a:rPr lang="en-US" smtClean="0"/>
              <a:t>‹#›</a:t>
            </a:fld>
            <a:endParaRPr lang="en-US"/>
          </a:p>
        </p:txBody>
      </p:sp>
    </p:spTree>
    <p:extLst>
      <p:ext uri="{BB962C8B-B14F-4D97-AF65-F5344CB8AC3E}">
        <p14:creationId xmlns:p14="http://schemas.microsoft.com/office/powerpoint/2010/main" val="7901314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100000">
              <a:schemeClr val="accent1">
                <a:lumMod val="5000"/>
                <a:lumOff val="95000"/>
              </a:schemeClr>
            </a:gs>
            <a:gs pos="0">
              <a:schemeClr val="accent1">
                <a:lumMod val="20000"/>
                <a:lumOff val="80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7498A90-2BF8-932D-64AF-3A9D9A77DE1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3BA0B733-BB92-45FB-8F46-E7E194A8C53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13F3108-7B89-B034-BAD3-027A16040FC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6D10CF6F-2BDD-476E-A975-B1486A6ADBFD}" type="datetimeFigureOut">
              <a:rPr lang="en-US" smtClean="0"/>
              <a:t>8/25/2024</a:t>
            </a:fld>
            <a:endParaRPr lang="en-US"/>
          </a:p>
        </p:txBody>
      </p:sp>
      <p:sp>
        <p:nvSpPr>
          <p:cNvPr id="5" name="Footer Placeholder 4">
            <a:extLst>
              <a:ext uri="{FF2B5EF4-FFF2-40B4-BE49-F238E27FC236}">
                <a16:creationId xmlns:a16="http://schemas.microsoft.com/office/drawing/2014/main" id="{C17FF4C0-FF5C-6818-6A4B-9AEAB8B4085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E07C8BF4-6FCF-3C84-63B5-1AAB66B8602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44C980A8-BBA8-465B-B243-9C221E6A3A3C}" type="slidenum">
              <a:rPr lang="en-US" smtClean="0"/>
              <a:t>‹#›</a:t>
            </a:fld>
            <a:endParaRPr lang="en-US"/>
          </a:p>
        </p:txBody>
      </p:sp>
    </p:spTree>
    <p:extLst>
      <p:ext uri="{BB962C8B-B14F-4D97-AF65-F5344CB8AC3E}">
        <p14:creationId xmlns:p14="http://schemas.microsoft.com/office/powerpoint/2010/main" val="193343544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smartsheet.com/try-it?trp=12151&amp;utm_source=template-powerpoint&amp;utm_medium=content&amp;utm_campaign=Sample+Basic+Agile+Sprint+Retrospective+Template-powerpoint-12151&amp;lpa=Sample+Basic+Agile+Sprint+Retrospective+Template+powerpoint+12151"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2.png"/><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4.svg"/><Relationship Id="rId7" Type="http://schemas.openxmlformats.org/officeDocument/2006/relationships/image" Target="../media/image8.svg"/><Relationship Id="rId2" Type="http://schemas.openxmlformats.org/officeDocument/2006/relationships/image" Target="../media/image3.png"/><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svg"/><Relationship Id="rId4" Type="http://schemas.openxmlformats.org/officeDocument/2006/relationships/image" Target="../media/image5.png"/><Relationship Id="rId9" Type="http://schemas.openxmlformats.org/officeDocument/2006/relationships/image" Target="../media/image10.sv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8"/>
        <p:cNvGrpSpPr/>
        <p:nvPr/>
      </p:nvGrpSpPr>
      <p:grpSpPr>
        <a:xfrm>
          <a:off x="0" y="0"/>
          <a:ext cx="0" cy="0"/>
          <a:chOff x="0" y="0"/>
          <a:chExt cx="0" cy="0"/>
        </a:xfrm>
      </p:grpSpPr>
      <p:sp>
        <p:nvSpPr>
          <p:cNvPr id="2" name="TextBox 1">
            <a:extLst>
              <a:ext uri="{FF2B5EF4-FFF2-40B4-BE49-F238E27FC236}">
                <a16:creationId xmlns:a16="http://schemas.microsoft.com/office/drawing/2014/main" id="{EDC4AD65-1A1A-5D38-30AC-4EF78B2D8807}"/>
              </a:ext>
            </a:extLst>
          </p:cNvPr>
          <p:cNvSpPr txBox="1"/>
          <p:nvPr/>
        </p:nvSpPr>
        <p:spPr>
          <a:xfrm>
            <a:off x="361547" y="1598764"/>
            <a:ext cx="6106248" cy="4262064"/>
          </a:xfrm>
          <a:prstGeom prst="rect">
            <a:avLst/>
          </a:prstGeom>
          <a:noFill/>
        </p:spPr>
        <p:txBody>
          <a:bodyPr wrap="square" rtlCol="0">
            <a:spAutoFit/>
          </a:bodyPr>
          <a:lstStyle/>
          <a:p>
            <a:pPr>
              <a:lnSpc>
                <a:spcPct val="150000"/>
              </a:lnSpc>
              <a:spcAft>
                <a:spcPts val="1200"/>
              </a:spcAft>
            </a:pPr>
            <a:r>
              <a:rPr lang="en-US" sz="1600" b="1" dirty="0">
                <a:solidFill>
                  <a:srgbClr val="000000"/>
                </a:solidFill>
                <a:latin typeface="Century Gothic" panose="020B0502020202020204" pitchFamily="34" charset="0"/>
              </a:rPr>
              <a:t>When To Use This Template: </a:t>
            </a:r>
            <a:br>
              <a:rPr lang="en-US" sz="1600" b="1" dirty="0">
                <a:solidFill>
                  <a:srgbClr val="000000"/>
                </a:solidFill>
                <a:latin typeface="Century Gothic" panose="020B0502020202020204" pitchFamily="34" charset="0"/>
              </a:rPr>
            </a:br>
            <a:r>
              <a:rPr lang="en-US" sz="1600" dirty="0">
                <a:solidFill>
                  <a:srgbClr val="000000"/>
                </a:solidFill>
                <a:latin typeface="Century Gothic" panose="020B0502020202020204" pitchFamily="34" charset="0"/>
              </a:rPr>
              <a:t>Use this basic Agile sprint retrospective template at the end of each sprint to reflect on what went well, identify areas for improvement, brainstorm new ideas, and plan actionable steps for the next sprint.  </a:t>
            </a:r>
          </a:p>
          <a:p>
            <a:pPr>
              <a:lnSpc>
                <a:spcPct val="150000"/>
              </a:lnSpc>
              <a:spcAft>
                <a:spcPts val="1200"/>
              </a:spcAft>
            </a:pPr>
            <a:r>
              <a:rPr lang="en-US" sz="1600" b="1" dirty="0">
                <a:solidFill>
                  <a:srgbClr val="000000"/>
                </a:solidFill>
                <a:latin typeface="Century Gothic" panose="020B0502020202020204" pitchFamily="34" charset="0"/>
              </a:rPr>
              <a:t>Notable Templates Features: </a:t>
            </a:r>
            <a:br>
              <a:rPr lang="en-US" sz="1600" b="1" dirty="0">
                <a:solidFill>
                  <a:srgbClr val="000000"/>
                </a:solidFill>
                <a:latin typeface="Century Gothic" panose="020B0502020202020204" pitchFamily="34" charset="0"/>
              </a:rPr>
            </a:br>
            <a:r>
              <a:rPr lang="en-US" sz="1600" dirty="0">
                <a:solidFill>
                  <a:srgbClr val="000000"/>
                </a:solidFill>
                <a:latin typeface="Century Gothic" panose="020B0502020202020204" pitchFamily="34" charset="0"/>
              </a:rPr>
              <a:t>This template includes sections for What Went Well? (thumbs up), What Went Poorly? (thumbs down), What New Ideas Do We Have? (lightbulb icon), and What Actions Will We Take? (list icon). This template is suitable for universal Agile practices across all formats. </a:t>
            </a:r>
          </a:p>
        </p:txBody>
      </p:sp>
      <p:pic>
        <p:nvPicPr>
          <p:cNvPr id="90" name="Google Shape;90;p13">
            <a:hlinkClick r:id="rId3"/>
          </p:cNvPr>
          <p:cNvPicPr preferRelativeResize="0"/>
          <p:nvPr/>
        </p:nvPicPr>
        <p:blipFill>
          <a:blip r:embed="rId4">
            <a:alphaModFix/>
          </a:blip>
          <a:stretch>
            <a:fillRect/>
          </a:stretch>
        </p:blipFill>
        <p:spPr>
          <a:xfrm>
            <a:off x="7886047" y="395765"/>
            <a:ext cx="3744624" cy="744775"/>
          </a:xfrm>
          <a:prstGeom prst="rect">
            <a:avLst/>
          </a:prstGeom>
          <a:noFill/>
          <a:ln>
            <a:noFill/>
          </a:ln>
        </p:spPr>
      </p:pic>
      <p:sp>
        <p:nvSpPr>
          <p:cNvPr id="91" name="Google Shape;91;p13"/>
          <p:cNvSpPr txBox="1"/>
          <p:nvPr/>
        </p:nvSpPr>
        <p:spPr>
          <a:xfrm>
            <a:off x="361547" y="258508"/>
            <a:ext cx="6743928" cy="1169521"/>
          </a:xfrm>
          <a:prstGeom prst="rect">
            <a:avLst/>
          </a:prstGeom>
          <a:noFill/>
          <a:ln>
            <a:noFill/>
          </a:ln>
        </p:spPr>
        <p:txBody>
          <a:bodyPr spcFirstLastPara="1" wrap="square" lIns="91425" tIns="91425" rIns="91425" bIns="91425" anchor="t" anchorCtr="0">
            <a:spAutoFit/>
          </a:bodyPr>
          <a:lstStyle/>
          <a:p>
            <a:r>
              <a:rPr lang="en-US" sz="3200" b="1" dirty="0">
                <a:solidFill>
                  <a:srgbClr val="011033"/>
                </a:solidFill>
                <a:latin typeface="Century Gothic"/>
                <a:ea typeface="Century Gothic"/>
                <a:cs typeface="Century Gothic"/>
                <a:sym typeface="Century Gothic"/>
              </a:rPr>
              <a:t>Basic Agile Sprint Retrospective Template Example</a:t>
            </a:r>
          </a:p>
        </p:txBody>
      </p:sp>
      <p:pic>
        <p:nvPicPr>
          <p:cNvPr id="6" name="Picture 5">
            <a:extLst>
              <a:ext uri="{FF2B5EF4-FFF2-40B4-BE49-F238E27FC236}">
                <a16:creationId xmlns:a16="http://schemas.microsoft.com/office/drawing/2014/main" id="{BA3E00BB-1FA4-1439-738E-490E0DFF62A7}"/>
              </a:ext>
            </a:extLst>
          </p:cNvPr>
          <p:cNvPicPr>
            <a:picLocks noChangeAspect="1"/>
          </p:cNvPicPr>
          <p:nvPr/>
        </p:nvPicPr>
        <p:blipFill>
          <a:blip r:embed="rId5"/>
          <a:stretch>
            <a:fillRect/>
          </a:stretch>
        </p:blipFill>
        <p:spPr>
          <a:xfrm>
            <a:off x="7105475" y="2448417"/>
            <a:ext cx="4525196" cy="2562757"/>
          </a:xfrm>
          <a:prstGeom prst="rect">
            <a:avLst/>
          </a:prstGeom>
          <a:effectLst>
            <a:outerShdw blurRad="152400" sx="103000" sy="103000" algn="ctr" rotWithShape="0">
              <a:prstClr val="black">
                <a:alpha val="40000"/>
              </a:prstClr>
            </a:outerShdw>
          </a:effec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ADCA09F2-3826-BB90-349F-9C52EDB42204}"/>
              </a:ext>
            </a:extLst>
          </p:cNvPr>
          <p:cNvSpPr txBox="1"/>
          <p:nvPr/>
        </p:nvSpPr>
        <p:spPr>
          <a:xfrm>
            <a:off x="67112" y="37862"/>
            <a:ext cx="9144000" cy="523220"/>
          </a:xfrm>
          <a:prstGeom prst="rect">
            <a:avLst/>
          </a:prstGeom>
          <a:noFill/>
        </p:spPr>
        <p:txBody>
          <a:bodyPr wrap="square" rtlCol="0">
            <a:spAutoFit/>
          </a:bodyPr>
          <a:lstStyle/>
          <a:p>
            <a:r>
              <a:rPr lang="en-US" sz="2800" b="1" dirty="0">
                <a:solidFill>
                  <a:srgbClr val="011033"/>
                </a:solidFill>
                <a:latin typeface="Century Gothic"/>
                <a:ea typeface="Century Gothic"/>
                <a:cs typeface="Century Gothic"/>
                <a:sym typeface="Century Gothic"/>
              </a:rPr>
              <a:t>Basic Agile Sprint Retrospective Template Example</a:t>
            </a:r>
          </a:p>
        </p:txBody>
      </p:sp>
      <p:graphicFrame>
        <p:nvGraphicFramePr>
          <p:cNvPr id="4" name="Table 3">
            <a:extLst>
              <a:ext uri="{FF2B5EF4-FFF2-40B4-BE49-F238E27FC236}">
                <a16:creationId xmlns:a16="http://schemas.microsoft.com/office/drawing/2014/main" id="{541A390A-98AA-384D-21BD-FF86A67B4898}"/>
              </a:ext>
            </a:extLst>
          </p:cNvPr>
          <p:cNvGraphicFramePr>
            <a:graphicFrameLocks noGrp="1"/>
          </p:cNvGraphicFramePr>
          <p:nvPr>
            <p:extLst>
              <p:ext uri="{D42A27DB-BD31-4B8C-83A1-F6EECF244321}">
                <p14:modId xmlns:p14="http://schemas.microsoft.com/office/powerpoint/2010/main" val="1514860089"/>
              </p:ext>
            </p:extLst>
          </p:nvPr>
        </p:nvGraphicFramePr>
        <p:xfrm>
          <a:off x="765805" y="677493"/>
          <a:ext cx="10660391" cy="731520"/>
        </p:xfrm>
        <a:graphic>
          <a:graphicData uri="http://schemas.openxmlformats.org/drawingml/2006/table">
            <a:tbl>
              <a:tblPr firstRow="1" firstCol="1" bandRow="1"/>
              <a:tblGrid>
                <a:gridCol w="1358270">
                  <a:extLst>
                    <a:ext uri="{9D8B030D-6E8A-4147-A177-3AD203B41FA5}">
                      <a16:colId xmlns:a16="http://schemas.microsoft.com/office/drawing/2014/main" val="3026418218"/>
                    </a:ext>
                  </a:extLst>
                </a:gridCol>
                <a:gridCol w="6677025">
                  <a:extLst>
                    <a:ext uri="{9D8B030D-6E8A-4147-A177-3AD203B41FA5}">
                      <a16:colId xmlns:a16="http://schemas.microsoft.com/office/drawing/2014/main" val="2286392011"/>
                    </a:ext>
                  </a:extLst>
                </a:gridCol>
                <a:gridCol w="1085850">
                  <a:extLst>
                    <a:ext uri="{9D8B030D-6E8A-4147-A177-3AD203B41FA5}">
                      <a16:colId xmlns:a16="http://schemas.microsoft.com/office/drawing/2014/main" val="2001777224"/>
                    </a:ext>
                  </a:extLst>
                </a:gridCol>
                <a:gridCol w="1539246">
                  <a:extLst>
                    <a:ext uri="{9D8B030D-6E8A-4147-A177-3AD203B41FA5}">
                      <a16:colId xmlns:a16="http://schemas.microsoft.com/office/drawing/2014/main" val="3448731566"/>
                    </a:ext>
                  </a:extLst>
                </a:gridCol>
              </a:tblGrid>
              <a:tr h="365760">
                <a:tc>
                  <a:txBody>
                    <a:bodyPr/>
                    <a:lstStyle/>
                    <a:p>
                      <a:pPr marL="0" marR="0">
                        <a:spcBef>
                          <a:spcPts val="0"/>
                        </a:spcBef>
                        <a:spcAft>
                          <a:spcPts val="0"/>
                        </a:spcAft>
                      </a:pPr>
                      <a:r>
                        <a:rPr lang="en-US" sz="1100" dirty="0">
                          <a:solidFill>
                            <a:srgbClr val="000000"/>
                          </a:solidFill>
                          <a:effectLst/>
                          <a:latin typeface="Century Gothic" panose="020B0502020202020204" pitchFamily="34" charset="0"/>
                          <a:ea typeface="Arial" panose="020B0604020202020204" pitchFamily="34" charset="0"/>
                          <a:cs typeface="Arial" panose="020B0604020202020204" pitchFamily="34" charset="0"/>
                        </a:rPr>
                        <a:t>PROJECT NAME</a:t>
                      </a:r>
                      <a:endParaRPr lang="en-US" sz="1200"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solidFill>
                      <a:srgbClr val="EAEEF3"/>
                    </a:solidFill>
                  </a:tcPr>
                </a:tc>
                <a:tc>
                  <a:txBody>
                    <a:bodyPr/>
                    <a:lstStyle/>
                    <a:p>
                      <a:pPr marL="0" marR="0">
                        <a:spcBef>
                          <a:spcPts val="0"/>
                        </a:spcBef>
                        <a:spcAft>
                          <a:spcPts val="0"/>
                        </a:spcAft>
                      </a:pPr>
                      <a:r>
                        <a:rPr lang="en-US" sz="1100" dirty="0">
                          <a:solidFill>
                            <a:srgbClr val="000000"/>
                          </a:solidFill>
                          <a:effectLst/>
                          <a:latin typeface="Century Gothic" panose="020B0502020202020204" pitchFamily="34" charset="0"/>
                          <a:ea typeface="Arial" panose="020B0604020202020204" pitchFamily="34" charset="0"/>
                          <a:cs typeface="Arial" panose="020B0604020202020204" pitchFamily="34" charset="0"/>
                        </a:rPr>
                        <a:t> </a:t>
                      </a:r>
                      <a:endParaRPr lang="en-US" sz="1100"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1100" dirty="0">
                          <a:solidFill>
                            <a:srgbClr val="000000"/>
                          </a:solidFill>
                          <a:effectLst/>
                          <a:latin typeface="Century Gothic" panose="020B0502020202020204" pitchFamily="34" charset="0"/>
                          <a:ea typeface="Arial" panose="020B0604020202020204" pitchFamily="34" charset="0"/>
                          <a:cs typeface="Arial" panose="020B0604020202020204" pitchFamily="34" charset="0"/>
                        </a:rPr>
                        <a:t>PROJECT ID</a:t>
                      </a:r>
                      <a:endParaRPr lang="en-US" sz="1200"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solidFill>
                      <a:srgbClr val="EAEEF3"/>
                    </a:solidFill>
                  </a:tcPr>
                </a:tc>
                <a:tc>
                  <a:txBody>
                    <a:bodyPr/>
                    <a:lstStyle/>
                    <a:p>
                      <a:pPr marL="0" marR="0">
                        <a:spcBef>
                          <a:spcPts val="0"/>
                        </a:spcBef>
                        <a:spcAft>
                          <a:spcPts val="0"/>
                        </a:spcAft>
                      </a:pPr>
                      <a:r>
                        <a:rPr lang="en-US" sz="1100" dirty="0">
                          <a:solidFill>
                            <a:srgbClr val="000000"/>
                          </a:solidFill>
                          <a:effectLst/>
                          <a:latin typeface="Century Gothic" panose="020B0502020202020204" pitchFamily="34" charset="0"/>
                          <a:ea typeface="Arial" panose="020B0604020202020204" pitchFamily="34" charset="0"/>
                          <a:cs typeface="Arial" panose="020B0604020202020204" pitchFamily="34" charset="0"/>
                        </a:rPr>
                        <a:t> </a:t>
                      </a:r>
                      <a:endParaRPr lang="en-US" sz="1100"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808080"/>
                      </a:solidFill>
                      <a:prstDash val="solid"/>
                      <a:round/>
                      <a:headEnd type="none" w="med" len="med"/>
                      <a:tailEnd type="none" w="med" len="med"/>
                    </a:lnL>
                    <a:lnR w="1905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solidFill>
                      <a:schemeClr val="bg1"/>
                    </a:solidFill>
                  </a:tcPr>
                </a:tc>
                <a:extLst>
                  <a:ext uri="{0D108BD9-81ED-4DB2-BD59-A6C34878D82A}">
                    <a16:rowId xmlns:a16="http://schemas.microsoft.com/office/drawing/2014/main" val="2495306633"/>
                  </a:ext>
                </a:extLst>
              </a:tr>
              <a:tr h="365760">
                <a:tc>
                  <a:txBody>
                    <a:bodyPr/>
                    <a:lstStyle/>
                    <a:p>
                      <a:pPr marL="0" marR="0">
                        <a:spcBef>
                          <a:spcPts val="0"/>
                        </a:spcBef>
                        <a:spcAft>
                          <a:spcPts val="0"/>
                        </a:spcAft>
                      </a:pPr>
                      <a:r>
                        <a:rPr lang="en-US" sz="1100" dirty="0">
                          <a:solidFill>
                            <a:srgbClr val="000000"/>
                          </a:solidFill>
                          <a:effectLst/>
                          <a:latin typeface="Century Gothic" panose="020B0502020202020204" pitchFamily="34" charset="0"/>
                          <a:ea typeface="Arial" panose="020B0604020202020204" pitchFamily="34" charset="0"/>
                          <a:cs typeface="Arial" panose="020B0604020202020204" pitchFamily="34" charset="0"/>
                        </a:rPr>
                        <a:t>TEAM</a:t>
                      </a:r>
                      <a:endParaRPr lang="en-US" sz="1200"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9050" cap="flat" cmpd="sng" algn="ctr">
                      <a:solidFill>
                        <a:srgbClr val="808080"/>
                      </a:solidFill>
                      <a:prstDash val="solid"/>
                      <a:round/>
                      <a:headEnd type="none" w="med" len="med"/>
                      <a:tailEnd type="none" w="med" len="med"/>
                    </a:lnB>
                    <a:solidFill>
                      <a:srgbClr val="EAEEF3"/>
                    </a:solidFill>
                  </a:tcPr>
                </a:tc>
                <a:tc>
                  <a:txBody>
                    <a:bodyPr/>
                    <a:lstStyle/>
                    <a:p>
                      <a:pPr marL="0" marR="0">
                        <a:spcBef>
                          <a:spcPts val="0"/>
                        </a:spcBef>
                        <a:spcAft>
                          <a:spcPts val="0"/>
                        </a:spcAft>
                      </a:pPr>
                      <a:r>
                        <a:rPr lang="en-US" sz="1100" dirty="0">
                          <a:solidFill>
                            <a:srgbClr val="000000"/>
                          </a:solidFill>
                          <a:effectLst/>
                          <a:latin typeface="Century Gothic" panose="020B0502020202020204" pitchFamily="34" charset="0"/>
                          <a:ea typeface="Arial" panose="020B0604020202020204" pitchFamily="34" charset="0"/>
                          <a:cs typeface="Arial" panose="020B0604020202020204" pitchFamily="34" charset="0"/>
                        </a:rPr>
                        <a:t> </a:t>
                      </a:r>
                      <a:endParaRPr lang="en-US" sz="1100"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9050" cap="flat" cmpd="sng" algn="ctr">
                      <a:solidFill>
                        <a:srgbClr val="808080"/>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1100" dirty="0">
                          <a:solidFill>
                            <a:srgbClr val="000000"/>
                          </a:solidFill>
                          <a:effectLst/>
                          <a:latin typeface="Century Gothic" panose="020B0502020202020204" pitchFamily="34" charset="0"/>
                          <a:ea typeface="Arial" panose="020B0604020202020204" pitchFamily="34" charset="0"/>
                          <a:cs typeface="Arial" panose="020B0604020202020204" pitchFamily="34" charset="0"/>
                        </a:rPr>
                        <a:t>DATE</a:t>
                      </a:r>
                      <a:endParaRPr lang="en-US" sz="1200"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9050" cap="flat" cmpd="sng" algn="ctr">
                      <a:solidFill>
                        <a:srgbClr val="808080"/>
                      </a:solidFill>
                      <a:prstDash val="solid"/>
                      <a:round/>
                      <a:headEnd type="none" w="med" len="med"/>
                      <a:tailEnd type="none" w="med" len="med"/>
                    </a:lnB>
                    <a:solidFill>
                      <a:srgbClr val="EAEEF3"/>
                    </a:solidFill>
                  </a:tcPr>
                </a:tc>
                <a:tc>
                  <a:txBody>
                    <a:bodyPr/>
                    <a:lstStyle/>
                    <a:p>
                      <a:pPr marL="0" marR="0">
                        <a:spcBef>
                          <a:spcPts val="0"/>
                        </a:spcBef>
                        <a:spcAft>
                          <a:spcPts val="0"/>
                        </a:spcAft>
                      </a:pPr>
                      <a:r>
                        <a:rPr lang="en-US" sz="1100" dirty="0">
                          <a:solidFill>
                            <a:srgbClr val="000000"/>
                          </a:solidFill>
                          <a:effectLst/>
                          <a:latin typeface="Century Gothic" panose="020B0502020202020204" pitchFamily="34" charset="0"/>
                          <a:ea typeface="Arial" panose="020B0604020202020204" pitchFamily="34" charset="0"/>
                          <a:cs typeface="Arial" panose="020B0604020202020204" pitchFamily="34" charset="0"/>
                        </a:rPr>
                        <a:t> </a:t>
                      </a:r>
                      <a:endParaRPr lang="en-US" sz="1100"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808080"/>
                      </a:solidFill>
                      <a:prstDash val="solid"/>
                      <a:round/>
                      <a:headEnd type="none" w="med" len="med"/>
                      <a:tailEnd type="none" w="med" len="med"/>
                    </a:lnL>
                    <a:lnR w="1905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9050" cap="flat" cmpd="sng" algn="ctr">
                      <a:solidFill>
                        <a:srgbClr val="808080"/>
                      </a:solidFill>
                      <a:prstDash val="solid"/>
                      <a:round/>
                      <a:headEnd type="none" w="med" len="med"/>
                      <a:tailEnd type="none" w="med" len="med"/>
                    </a:lnB>
                    <a:solidFill>
                      <a:schemeClr val="bg1"/>
                    </a:solidFill>
                  </a:tcPr>
                </a:tc>
                <a:extLst>
                  <a:ext uri="{0D108BD9-81ED-4DB2-BD59-A6C34878D82A}">
                    <a16:rowId xmlns:a16="http://schemas.microsoft.com/office/drawing/2014/main" val="2634715491"/>
                  </a:ext>
                </a:extLst>
              </a:tr>
            </a:tbl>
          </a:graphicData>
        </a:graphic>
      </p:graphicFrame>
      <p:graphicFrame>
        <p:nvGraphicFramePr>
          <p:cNvPr id="5" name="Table 4">
            <a:extLst>
              <a:ext uri="{FF2B5EF4-FFF2-40B4-BE49-F238E27FC236}">
                <a16:creationId xmlns:a16="http://schemas.microsoft.com/office/drawing/2014/main" id="{69B75B2A-4044-2C08-D127-9FDCBBE2B1AE}"/>
              </a:ext>
            </a:extLst>
          </p:cNvPr>
          <p:cNvGraphicFramePr>
            <a:graphicFrameLocks noGrp="1"/>
          </p:cNvGraphicFramePr>
          <p:nvPr>
            <p:extLst>
              <p:ext uri="{D42A27DB-BD31-4B8C-83A1-F6EECF244321}">
                <p14:modId xmlns:p14="http://schemas.microsoft.com/office/powerpoint/2010/main" val="3360531435"/>
              </p:ext>
            </p:extLst>
          </p:nvPr>
        </p:nvGraphicFramePr>
        <p:xfrm>
          <a:off x="765805" y="1525424"/>
          <a:ext cx="10660391" cy="5019714"/>
        </p:xfrm>
        <a:graphic>
          <a:graphicData uri="http://schemas.openxmlformats.org/drawingml/2006/table">
            <a:tbl>
              <a:tblPr firstRow="1" firstCol="1" bandRow="1"/>
              <a:tblGrid>
                <a:gridCol w="5329832">
                  <a:extLst>
                    <a:ext uri="{9D8B030D-6E8A-4147-A177-3AD203B41FA5}">
                      <a16:colId xmlns:a16="http://schemas.microsoft.com/office/drawing/2014/main" val="4035185755"/>
                    </a:ext>
                  </a:extLst>
                </a:gridCol>
                <a:gridCol w="5330559">
                  <a:extLst>
                    <a:ext uri="{9D8B030D-6E8A-4147-A177-3AD203B41FA5}">
                      <a16:colId xmlns:a16="http://schemas.microsoft.com/office/drawing/2014/main" val="103888348"/>
                    </a:ext>
                  </a:extLst>
                </a:gridCol>
              </a:tblGrid>
              <a:tr h="421444">
                <a:tc>
                  <a:txBody>
                    <a:bodyPr/>
                    <a:lstStyle/>
                    <a:p>
                      <a:pPr marL="0" marR="0" algn="ctr">
                        <a:spcBef>
                          <a:spcPts val="0"/>
                        </a:spcBef>
                        <a:spcAft>
                          <a:spcPts val="0"/>
                        </a:spcAft>
                      </a:pPr>
                      <a:r>
                        <a:rPr lang="en-US" sz="1400" b="1" dirty="0">
                          <a:solidFill>
                            <a:srgbClr val="000000"/>
                          </a:solidFill>
                          <a:effectLst/>
                          <a:latin typeface="Century Gothic" panose="020B0502020202020204" pitchFamily="34" charset="0"/>
                          <a:ea typeface="Arial" panose="020B0604020202020204" pitchFamily="34" charset="0"/>
                          <a:cs typeface="Arial" panose="020B0604020202020204" pitchFamily="34" charset="0"/>
                        </a:rPr>
                        <a:t>WHAT WENT WELL?</a:t>
                      </a:r>
                      <a:endParaRPr lang="en-US" sz="1100"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58277" marR="58277" marT="91440" marB="91440" anchor="ctr">
                    <a:lnL w="1270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solidFill>
                      <a:srgbClr val="92D050"/>
                    </a:solidFill>
                  </a:tcPr>
                </a:tc>
                <a:tc>
                  <a:txBody>
                    <a:bodyPr/>
                    <a:lstStyle/>
                    <a:p>
                      <a:pPr marL="0" marR="0" algn="ctr">
                        <a:spcBef>
                          <a:spcPts val="0"/>
                        </a:spcBef>
                        <a:spcAft>
                          <a:spcPts val="0"/>
                        </a:spcAft>
                      </a:pPr>
                      <a:r>
                        <a:rPr lang="en-US" sz="1400" b="1" dirty="0">
                          <a:solidFill>
                            <a:srgbClr val="000000"/>
                          </a:solidFill>
                          <a:effectLst/>
                          <a:latin typeface="Century Gothic" panose="020B0502020202020204" pitchFamily="34" charset="0"/>
                          <a:ea typeface="Arial" panose="020B0604020202020204" pitchFamily="34" charset="0"/>
                          <a:cs typeface="Arial" panose="020B0604020202020204" pitchFamily="34" charset="0"/>
                        </a:rPr>
                        <a:t>WHAT WENT POORLY?</a:t>
                      </a:r>
                      <a:endParaRPr lang="en-US" sz="1100"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58277" marR="58277" marT="0" marB="0" anchor="ctr">
                    <a:lnL w="12700" cap="flat" cmpd="sng" algn="ctr">
                      <a:solidFill>
                        <a:srgbClr val="808080"/>
                      </a:solidFill>
                      <a:prstDash val="solid"/>
                      <a:round/>
                      <a:headEnd type="none" w="med" len="med"/>
                      <a:tailEnd type="none" w="med" len="med"/>
                    </a:lnL>
                    <a:lnR w="1905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solidFill>
                      <a:srgbClr val="BFBFBF"/>
                    </a:solidFill>
                  </a:tcPr>
                </a:tc>
                <a:extLst>
                  <a:ext uri="{0D108BD9-81ED-4DB2-BD59-A6C34878D82A}">
                    <a16:rowId xmlns:a16="http://schemas.microsoft.com/office/drawing/2014/main" val="424422630"/>
                  </a:ext>
                </a:extLst>
              </a:tr>
              <a:tr h="2066125">
                <a:tc>
                  <a:txBody>
                    <a:bodyPr/>
                    <a:lstStyle/>
                    <a:p>
                      <a:pPr marL="342900" marR="0" lvl="0" indent="-342900">
                        <a:lnSpc>
                          <a:spcPct val="100000"/>
                        </a:lnSpc>
                        <a:spcBef>
                          <a:spcPts val="0"/>
                        </a:spcBef>
                        <a:spcAft>
                          <a:spcPts val="0"/>
                        </a:spcAft>
                        <a:buFont typeface="Symbol" panose="05050102010706020507" pitchFamily="18" charset="2"/>
                        <a:buChar char=""/>
                        <a:tabLst>
                          <a:tab pos="2743200" algn="l"/>
                        </a:tabLst>
                      </a:pPr>
                      <a:r>
                        <a:rPr lang="en-AU" sz="1200" b="1" dirty="0">
                          <a:solidFill>
                            <a:srgbClr val="000000"/>
                          </a:solidFill>
                          <a:effectLst/>
                          <a:latin typeface="Century Gothic" panose="020B0502020202020204" pitchFamily="34" charset="0"/>
                          <a:ea typeface="Arial" panose="020B0604020202020204" pitchFamily="34" charset="0"/>
                          <a:cs typeface="Arial" panose="020B0604020202020204" pitchFamily="34" charset="0"/>
                        </a:rPr>
                        <a:t>Team Collaboration</a:t>
                      </a:r>
                      <a:r>
                        <a:rPr lang="en-AU" sz="1200" dirty="0">
                          <a:solidFill>
                            <a:srgbClr val="000000"/>
                          </a:solidFill>
                          <a:effectLst/>
                          <a:latin typeface="Century Gothic" panose="020B0502020202020204" pitchFamily="34" charset="0"/>
                          <a:ea typeface="Arial" panose="020B0604020202020204" pitchFamily="34" charset="0"/>
                          <a:cs typeface="Arial" panose="020B0604020202020204" pitchFamily="34" charset="0"/>
                        </a:rPr>
                        <a:t>: The teamwork on the new user interface was seamless.</a:t>
                      </a:r>
                      <a:endParaRPr lang="en-US" sz="1200" dirty="0">
                        <a:effectLst/>
                        <a:latin typeface="Century Gothic" panose="020B0502020202020204" pitchFamily="34" charset="0"/>
                        <a:ea typeface="Times New Roman" panose="02020603050405020304" pitchFamily="18" charset="0"/>
                        <a:cs typeface="Times New Roman" panose="02020603050405020304" pitchFamily="18" charset="0"/>
                      </a:endParaRPr>
                    </a:p>
                    <a:p>
                      <a:pPr marL="342900" marR="0" lvl="0" indent="-342900">
                        <a:lnSpc>
                          <a:spcPct val="100000"/>
                        </a:lnSpc>
                        <a:spcBef>
                          <a:spcPts val="0"/>
                        </a:spcBef>
                        <a:spcAft>
                          <a:spcPts val="0"/>
                        </a:spcAft>
                        <a:buFont typeface="Symbol" panose="05050102010706020507" pitchFamily="18" charset="2"/>
                        <a:buChar char=""/>
                        <a:tabLst>
                          <a:tab pos="2743200" algn="l"/>
                        </a:tabLst>
                      </a:pPr>
                      <a:r>
                        <a:rPr lang="en-AU" sz="1200" b="1" dirty="0">
                          <a:solidFill>
                            <a:srgbClr val="000000"/>
                          </a:solidFill>
                          <a:effectLst/>
                          <a:latin typeface="Century Gothic" panose="020B0502020202020204" pitchFamily="34" charset="0"/>
                          <a:ea typeface="Arial" panose="020B0604020202020204" pitchFamily="34" charset="0"/>
                          <a:cs typeface="Arial" panose="020B0604020202020204" pitchFamily="34" charset="0"/>
                        </a:rPr>
                        <a:t>Charging Algorithm</a:t>
                      </a:r>
                      <a:r>
                        <a:rPr lang="en-AU" sz="1200" dirty="0">
                          <a:solidFill>
                            <a:srgbClr val="000000"/>
                          </a:solidFill>
                          <a:effectLst/>
                          <a:latin typeface="Century Gothic" panose="020B0502020202020204" pitchFamily="34" charset="0"/>
                          <a:ea typeface="Arial" panose="020B0604020202020204" pitchFamily="34" charset="0"/>
                          <a:cs typeface="Arial" panose="020B0604020202020204" pitchFamily="34" charset="0"/>
                        </a:rPr>
                        <a:t>: The algorithm successfully reduced wait times by 15%.</a:t>
                      </a:r>
                      <a:endParaRPr lang="en-US" sz="1200" dirty="0">
                        <a:effectLst/>
                        <a:latin typeface="Century Gothic" panose="020B0502020202020204" pitchFamily="34" charset="0"/>
                        <a:ea typeface="Times New Roman" panose="02020603050405020304" pitchFamily="18" charset="0"/>
                        <a:cs typeface="Times New Roman" panose="02020603050405020304" pitchFamily="18" charset="0"/>
                      </a:endParaRPr>
                    </a:p>
                    <a:p>
                      <a:pPr marL="342900" marR="0" lvl="0" indent="-342900">
                        <a:lnSpc>
                          <a:spcPct val="100000"/>
                        </a:lnSpc>
                        <a:spcBef>
                          <a:spcPts val="0"/>
                        </a:spcBef>
                        <a:spcAft>
                          <a:spcPts val="0"/>
                        </a:spcAft>
                        <a:buFont typeface="Symbol" panose="05050102010706020507" pitchFamily="18" charset="2"/>
                        <a:buChar char=""/>
                        <a:tabLst>
                          <a:tab pos="2743200" algn="l"/>
                        </a:tabLst>
                      </a:pPr>
                      <a:r>
                        <a:rPr lang="en-AU" sz="1200" b="1" dirty="0">
                          <a:solidFill>
                            <a:srgbClr val="000000"/>
                          </a:solidFill>
                          <a:effectLst/>
                          <a:latin typeface="Century Gothic" panose="020B0502020202020204" pitchFamily="34" charset="0"/>
                          <a:ea typeface="Arial" panose="020B0604020202020204" pitchFamily="34" charset="0"/>
                          <a:cs typeface="Arial" panose="020B0604020202020204" pitchFamily="34" charset="0"/>
                        </a:rPr>
                        <a:t>On-Time Delivery</a:t>
                      </a:r>
                      <a:r>
                        <a:rPr lang="en-AU" sz="1200" dirty="0">
                          <a:solidFill>
                            <a:srgbClr val="000000"/>
                          </a:solidFill>
                          <a:effectLst/>
                          <a:latin typeface="Century Gothic" panose="020B0502020202020204" pitchFamily="34" charset="0"/>
                          <a:ea typeface="Arial" panose="020B0604020202020204" pitchFamily="34" charset="0"/>
                          <a:cs typeface="Arial" panose="020B0604020202020204" pitchFamily="34" charset="0"/>
                        </a:rPr>
                        <a:t>: All features were completed on schedule.</a:t>
                      </a:r>
                      <a:endParaRPr lang="en-US" sz="1200" dirty="0">
                        <a:effectLst/>
                        <a:latin typeface="Century Gothic" panose="020B0502020202020204" pitchFamily="34" charset="0"/>
                        <a:ea typeface="Times New Roman" panose="02020603050405020304" pitchFamily="18" charset="0"/>
                        <a:cs typeface="Times New Roman" panose="02020603050405020304" pitchFamily="18" charset="0"/>
                      </a:endParaRPr>
                    </a:p>
                    <a:p>
                      <a:pPr marL="342900" marR="0" lvl="0" indent="-342900">
                        <a:lnSpc>
                          <a:spcPct val="100000"/>
                        </a:lnSpc>
                        <a:spcBef>
                          <a:spcPts val="0"/>
                        </a:spcBef>
                        <a:spcAft>
                          <a:spcPts val="0"/>
                        </a:spcAft>
                        <a:buFont typeface="Symbol" panose="05050102010706020507" pitchFamily="18" charset="2"/>
                        <a:buChar char=""/>
                        <a:tabLst>
                          <a:tab pos="2743200" algn="l"/>
                        </a:tabLst>
                      </a:pPr>
                      <a:r>
                        <a:rPr lang="en-AU" sz="1200" b="1" dirty="0">
                          <a:solidFill>
                            <a:srgbClr val="000000"/>
                          </a:solidFill>
                          <a:effectLst/>
                          <a:latin typeface="Century Gothic" panose="020B0502020202020204" pitchFamily="34" charset="0"/>
                          <a:ea typeface="Arial" panose="020B0604020202020204" pitchFamily="34" charset="0"/>
                          <a:cs typeface="Arial" panose="020B0604020202020204" pitchFamily="34" charset="0"/>
                        </a:rPr>
                        <a:t>Customer Feedback</a:t>
                      </a:r>
                      <a:r>
                        <a:rPr lang="en-AU" sz="1200" dirty="0">
                          <a:solidFill>
                            <a:srgbClr val="000000"/>
                          </a:solidFill>
                          <a:effectLst/>
                          <a:latin typeface="Century Gothic" panose="020B0502020202020204" pitchFamily="34" charset="0"/>
                          <a:ea typeface="Arial" panose="020B0604020202020204" pitchFamily="34" charset="0"/>
                          <a:cs typeface="Arial" panose="020B0604020202020204" pitchFamily="34" charset="0"/>
                        </a:rPr>
                        <a:t>: Customers gave positive reviews for the new logistics feature.</a:t>
                      </a:r>
                      <a:endParaRPr lang="en-US" sz="1200"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62054" marR="62054" marT="85257" marB="0">
                    <a:lnL w="1270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solidFill>
                      <a:schemeClr val="bg1"/>
                    </a:solidFill>
                  </a:tcPr>
                </a:tc>
                <a:tc>
                  <a:txBody>
                    <a:bodyPr/>
                    <a:lstStyle/>
                    <a:p>
                      <a:pPr marL="342900" marR="0" lvl="0" indent="-342900">
                        <a:lnSpc>
                          <a:spcPct val="100000"/>
                        </a:lnSpc>
                        <a:spcBef>
                          <a:spcPts val="0"/>
                        </a:spcBef>
                        <a:spcAft>
                          <a:spcPts val="0"/>
                        </a:spcAft>
                        <a:buFont typeface="Symbol" panose="05050102010706020507" pitchFamily="18" charset="2"/>
                        <a:buChar char=""/>
                        <a:tabLst>
                          <a:tab pos="2743200" algn="l"/>
                        </a:tabLst>
                      </a:pPr>
                      <a:r>
                        <a:rPr lang="en-AU" sz="1200" b="1" dirty="0">
                          <a:solidFill>
                            <a:srgbClr val="000000"/>
                          </a:solidFill>
                          <a:effectLst/>
                          <a:latin typeface="Century Gothic" panose="020B0502020202020204" pitchFamily="34" charset="0"/>
                          <a:ea typeface="Arial" panose="020B0604020202020204" pitchFamily="34" charset="0"/>
                          <a:cs typeface="Arial" panose="020B0604020202020204" pitchFamily="34" charset="0"/>
                        </a:rPr>
                        <a:t>Server Downtime</a:t>
                      </a:r>
                      <a:r>
                        <a:rPr lang="en-AU" sz="1200" dirty="0">
                          <a:solidFill>
                            <a:srgbClr val="000000"/>
                          </a:solidFill>
                          <a:effectLst/>
                          <a:latin typeface="Century Gothic" panose="020B0502020202020204" pitchFamily="34" charset="0"/>
                          <a:ea typeface="Arial" panose="020B0604020202020204" pitchFamily="34" charset="0"/>
                          <a:cs typeface="Arial" panose="020B0604020202020204" pitchFamily="34" charset="0"/>
                        </a:rPr>
                        <a:t>: Multiple instances caused data sync delays.</a:t>
                      </a:r>
                      <a:endParaRPr lang="en-US" sz="1200" dirty="0">
                        <a:effectLst/>
                        <a:latin typeface="Century Gothic" panose="020B0502020202020204" pitchFamily="34" charset="0"/>
                        <a:ea typeface="Times New Roman" panose="02020603050405020304" pitchFamily="18" charset="0"/>
                        <a:cs typeface="Times New Roman" panose="02020603050405020304" pitchFamily="18" charset="0"/>
                      </a:endParaRPr>
                    </a:p>
                    <a:p>
                      <a:pPr marL="342900" marR="0" lvl="0" indent="-342900">
                        <a:lnSpc>
                          <a:spcPct val="100000"/>
                        </a:lnSpc>
                        <a:spcBef>
                          <a:spcPts val="0"/>
                        </a:spcBef>
                        <a:spcAft>
                          <a:spcPts val="0"/>
                        </a:spcAft>
                        <a:buFont typeface="Symbol" panose="05050102010706020507" pitchFamily="18" charset="2"/>
                        <a:buChar char=""/>
                        <a:tabLst>
                          <a:tab pos="2743200" algn="l"/>
                        </a:tabLst>
                      </a:pPr>
                      <a:r>
                        <a:rPr lang="en-AU" sz="1200" b="1" dirty="0">
                          <a:solidFill>
                            <a:srgbClr val="000000"/>
                          </a:solidFill>
                          <a:effectLst/>
                          <a:latin typeface="Century Gothic" panose="020B0502020202020204" pitchFamily="34" charset="0"/>
                          <a:ea typeface="Arial" panose="020B0604020202020204" pitchFamily="34" charset="0"/>
                          <a:cs typeface="Arial" panose="020B0604020202020204" pitchFamily="34" charset="0"/>
                        </a:rPr>
                        <a:t>Incomplete Documentation</a:t>
                      </a:r>
                      <a:r>
                        <a:rPr lang="en-AU" sz="1200" dirty="0">
                          <a:solidFill>
                            <a:srgbClr val="000000"/>
                          </a:solidFill>
                          <a:effectLst/>
                          <a:latin typeface="Century Gothic" panose="020B0502020202020204" pitchFamily="34" charset="0"/>
                          <a:ea typeface="Arial" panose="020B0604020202020204" pitchFamily="34" charset="0"/>
                          <a:cs typeface="Arial" panose="020B0604020202020204" pitchFamily="34" charset="0"/>
                        </a:rPr>
                        <a:t>: API documentation was lacking, causing integration issues.</a:t>
                      </a:r>
                      <a:endParaRPr lang="en-US" sz="1200" dirty="0">
                        <a:effectLst/>
                        <a:latin typeface="Century Gothic" panose="020B0502020202020204" pitchFamily="34" charset="0"/>
                        <a:ea typeface="Times New Roman" panose="02020603050405020304" pitchFamily="18" charset="0"/>
                        <a:cs typeface="Times New Roman" panose="02020603050405020304" pitchFamily="18" charset="0"/>
                      </a:endParaRPr>
                    </a:p>
                    <a:p>
                      <a:pPr marL="342900" marR="0" lvl="0" indent="-342900">
                        <a:lnSpc>
                          <a:spcPct val="100000"/>
                        </a:lnSpc>
                        <a:spcBef>
                          <a:spcPts val="0"/>
                        </a:spcBef>
                        <a:spcAft>
                          <a:spcPts val="0"/>
                        </a:spcAft>
                        <a:buFont typeface="Symbol" panose="05050102010706020507" pitchFamily="18" charset="2"/>
                        <a:buChar char=""/>
                        <a:tabLst>
                          <a:tab pos="2743200" algn="l"/>
                        </a:tabLst>
                      </a:pPr>
                      <a:r>
                        <a:rPr lang="en-AU" sz="1200" b="1" dirty="0">
                          <a:solidFill>
                            <a:srgbClr val="000000"/>
                          </a:solidFill>
                          <a:effectLst/>
                          <a:latin typeface="Century Gothic" panose="020B0502020202020204" pitchFamily="34" charset="0"/>
                          <a:ea typeface="Arial" panose="020B0604020202020204" pitchFamily="34" charset="0"/>
                          <a:cs typeface="Arial" panose="020B0604020202020204" pitchFamily="34" charset="0"/>
                        </a:rPr>
                        <a:t>Task Complexity</a:t>
                      </a:r>
                      <a:r>
                        <a:rPr lang="en-AU" sz="1200" dirty="0">
                          <a:solidFill>
                            <a:srgbClr val="000000"/>
                          </a:solidFill>
                          <a:effectLst/>
                          <a:latin typeface="Century Gothic" panose="020B0502020202020204" pitchFamily="34" charset="0"/>
                          <a:ea typeface="Arial" panose="020B0604020202020204" pitchFamily="34" charset="0"/>
                          <a:cs typeface="Arial" panose="020B0604020202020204" pitchFamily="34" charset="0"/>
                        </a:rPr>
                        <a:t>: Underestimated complexity led to delays.</a:t>
                      </a:r>
                      <a:endParaRPr lang="en-US" sz="1200" dirty="0">
                        <a:effectLst/>
                        <a:latin typeface="Century Gothic" panose="020B0502020202020204" pitchFamily="34" charset="0"/>
                        <a:ea typeface="Times New Roman" panose="02020603050405020304" pitchFamily="18" charset="0"/>
                        <a:cs typeface="Times New Roman" panose="02020603050405020304" pitchFamily="18" charset="0"/>
                      </a:endParaRPr>
                    </a:p>
                    <a:p>
                      <a:pPr marL="342900" marR="0" lvl="0" indent="-342900">
                        <a:lnSpc>
                          <a:spcPct val="100000"/>
                        </a:lnSpc>
                        <a:spcBef>
                          <a:spcPts val="0"/>
                        </a:spcBef>
                        <a:spcAft>
                          <a:spcPts val="0"/>
                        </a:spcAft>
                        <a:buFont typeface="Symbol" panose="05050102010706020507" pitchFamily="18" charset="2"/>
                        <a:buChar char=""/>
                        <a:tabLst>
                          <a:tab pos="2743200" algn="l"/>
                        </a:tabLst>
                      </a:pPr>
                      <a:r>
                        <a:rPr lang="en-AU" sz="1200" b="1" dirty="0">
                          <a:solidFill>
                            <a:srgbClr val="000000"/>
                          </a:solidFill>
                          <a:effectLst/>
                          <a:latin typeface="Century Gothic" panose="020B0502020202020204" pitchFamily="34" charset="0"/>
                          <a:ea typeface="Arial" panose="020B0604020202020204" pitchFamily="34" charset="0"/>
                          <a:cs typeface="Arial" panose="020B0604020202020204" pitchFamily="34" charset="0"/>
                        </a:rPr>
                        <a:t>Testing Resources</a:t>
                      </a:r>
                      <a:r>
                        <a:rPr lang="en-AU" sz="1200" dirty="0">
                          <a:solidFill>
                            <a:srgbClr val="000000"/>
                          </a:solidFill>
                          <a:effectLst/>
                          <a:latin typeface="Century Gothic" panose="020B0502020202020204" pitchFamily="34" charset="0"/>
                          <a:ea typeface="Arial" panose="020B0604020202020204" pitchFamily="34" charset="0"/>
                          <a:cs typeface="Arial" panose="020B0604020202020204" pitchFamily="34" charset="0"/>
                        </a:rPr>
                        <a:t>: Insufficient resources led to QA bottlenecks.</a:t>
                      </a:r>
                      <a:endParaRPr lang="en-US" sz="1200"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62054" marR="62054" marT="85257" marB="0">
                    <a:lnL w="12700" cap="flat" cmpd="sng" algn="ctr">
                      <a:solidFill>
                        <a:srgbClr val="808080"/>
                      </a:solidFill>
                      <a:prstDash val="solid"/>
                      <a:round/>
                      <a:headEnd type="none" w="med" len="med"/>
                      <a:tailEnd type="none" w="med" len="med"/>
                    </a:lnL>
                    <a:lnR w="1905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solidFill>
                      <a:schemeClr val="bg1"/>
                    </a:solidFill>
                  </a:tcPr>
                </a:tc>
                <a:extLst>
                  <a:ext uri="{0D108BD9-81ED-4DB2-BD59-A6C34878D82A}">
                    <a16:rowId xmlns:a16="http://schemas.microsoft.com/office/drawing/2014/main" val="4220450556"/>
                  </a:ext>
                </a:extLst>
              </a:tr>
              <a:tr h="466020">
                <a:tc>
                  <a:txBody>
                    <a:bodyPr/>
                    <a:lstStyle/>
                    <a:p>
                      <a:pPr marL="0" marR="0" algn="ctr">
                        <a:lnSpc>
                          <a:spcPct val="115000"/>
                        </a:lnSpc>
                        <a:spcBef>
                          <a:spcPts val="0"/>
                        </a:spcBef>
                        <a:spcAft>
                          <a:spcPts val="0"/>
                        </a:spcAft>
                      </a:pPr>
                      <a:r>
                        <a:rPr lang="en-US" sz="1600" b="1">
                          <a:solidFill>
                            <a:srgbClr val="000000"/>
                          </a:solidFill>
                          <a:effectLst/>
                          <a:latin typeface="Century Gothic" panose="020B0502020202020204" pitchFamily="34" charset="0"/>
                          <a:ea typeface="Arial" panose="020B0604020202020204" pitchFamily="34" charset="0"/>
                          <a:cs typeface="Arial" panose="020B0604020202020204" pitchFamily="34" charset="0"/>
                        </a:rPr>
                        <a:t>WHAT NEW IDEAS DO WE HAVE?</a:t>
                      </a:r>
                      <a:endParaRPr lang="en-US" sz="120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58277" marR="58277" marT="0" marB="0" anchor="ctr">
                    <a:lnL w="1270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solidFill>
                      <a:srgbClr val="FFC000"/>
                    </a:solidFill>
                  </a:tcPr>
                </a:tc>
                <a:tc>
                  <a:txBody>
                    <a:bodyPr/>
                    <a:lstStyle/>
                    <a:p>
                      <a:pPr marL="0" marR="0" algn="ctr">
                        <a:lnSpc>
                          <a:spcPct val="115000"/>
                        </a:lnSpc>
                        <a:spcBef>
                          <a:spcPts val="0"/>
                        </a:spcBef>
                        <a:spcAft>
                          <a:spcPts val="0"/>
                        </a:spcAft>
                      </a:pPr>
                      <a:r>
                        <a:rPr lang="en-US" sz="1600" b="1" dirty="0">
                          <a:solidFill>
                            <a:srgbClr val="000000"/>
                          </a:solidFill>
                          <a:effectLst/>
                          <a:latin typeface="Century Gothic" panose="020B0502020202020204" pitchFamily="34" charset="0"/>
                          <a:ea typeface="Arial" panose="020B0604020202020204" pitchFamily="34" charset="0"/>
                          <a:cs typeface="Arial" panose="020B0604020202020204" pitchFamily="34" charset="0"/>
                        </a:rPr>
                        <a:t>WHAT ACTIONS WILL WE TAKE?</a:t>
                      </a:r>
                      <a:endParaRPr lang="en-US" sz="1200"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58277" marR="58277" marT="91440" marB="91440" anchor="ctr">
                    <a:lnL w="12700" cap="flat" cmpd="sng" algn="ctr">
                      <a:solidFill>
                        <a:srgbClr val="808080"/>
                      </a:solidFill>
                      <a:prstDash val="solid"/>
                      <a:round/>
                      <a:headEnd type="none" w="med" len="med"/>
                      <a:tailEnd type="none" w="med" len="med"/>
                    </a:lnL>
                    <a:lnR w="1905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solidFill>
                      <a:srgbClr val="5B9BD5"/>
                    </a:solidFill>
                  </a:tcPr>
                </a:tc>
                <a:extLst>
                  <a:ext uri="{0D108BD9-81ED-4DB2-BD59-A6C34878D82A}">
                    <a16:rowId xmlns:a16="http://schemas.microsoft.com/office/drawing/2014/main" val="1124712255"/>
                  </a:ext>
                </a:extLst>
              </a:tr>
              <a:tr h="2066125">
                <a:tc>
                  <a:txBody>
                    <a:bodyPr/>
                    <a:lstStyle/>
                    <a:p>
                      <a:pPr marL="342900" marR="0" lvl="0" indent="-342900">
                        <a:lnSpc>
                          <a:spcPct val="100000"/>
                        </a:lnSpc>
                        <a:spcBef>
                          <a:spcPts val="0"/>
                        </a:spcBef>
                        <a:spcAft>
                          <a:spcPts val="0"/>
                        </a:spcAft>
                        <a:buFont typeface="Symbol" panose="05050102010706020507" pitchFamily="18" charset="2"/>
                        <a:buChar char=""/>
                        <a:tabLst>
                          <a:tab pos="2743200" algn="l"/>
                        </a:tabLst>
                      </a:pPr>
                      <a:r>
                        <a:rPr lang="en-AU" sz="1200" b="1" dirty="0">
                          <a:solidFill>
                            <a:srgbClr val="000000"/>
                          </a:solidFill>
                          <a:effectLst/>
                          <a:latin typeface="Century Gothic" panose="020B0502020202020204" pitchFamily="34" charset="0"/>
                          <a:ea typeface="Arial" panose="020B0604020202020204" pitchFamily="34" charset="0"/>
                          <a:cs typeface="Arial" panose="020B0604020202020204" pitchFamily="34" charset="0"/>
                        </a:rPr>
                        <a:t>Data Analytics Dashboard</a:t>
                      </a:r>
                      <a:r>
                        <a:rPr lang="en-AU" sz="1200" dirty="0">
                          <a:solidFill>
                            <a:srgbClr val="000000"/>
                          </a:solidFill>
                          <a:effectLst/>
                          <a:latin typeface="Century Gothic" panose="020B0502020202020204" pitchFamily="34" charset="0"/>
                          <a:ea typeface="Arial" panose="020B0604020202020204" pitchFamily="34" charset="0"/>
                          <a:cs typeface="Arial" panose="020B0604020202020204" pitchFamily="34" charset="0"/>
                        </a:rPr>
                        <a:t>: Develop robust real-time insights.</a:t>
                      </a:r>
                      <a:endParaRPr lang="en-US" sz="1200" dirty="0">
                        <a:effectLst/>
                        <a:latin typeface="Century Gothic" panose="020B0502020202020204" pitchFamily="34" charset="0"/>
                        <a:ea typeface="Times New Roman" panose="02020603050405020304" pitchFamily="18" charset="0"/>
                        <a:cs typeface="Times New Roman" panose="02020603050405020304" pitchFamily="18" charset="0"/>
                      </a:endParaRPr>
                    </a:p>
                    <a:p>
                      <a:pPr marL="342900" marR="0" lvl="0" indent="-342900">
                        <a:lnSpc>
                          <a:spcPct val="100000"/>
                        </a:lnSpc>
                        <a:spcBef>
                          <a:spcPts val="0"/>
                        </a:spcBef>
                        <a:spcAft>
                          <a:spcPts val="0"/>
                        </a:spcAft>
                        <a:buFont typeface="Symbol" panose="05050102010706020507" pitchFamily="18" charset="2"/>
                        <a:buChar char=""/>
                        <a:tabLst>
                          <a:tab pos="2743200" algn="l"/>
                        </a:tabLst>
                      </a:pPr>
                      <a:r>
                        <a:rPr lang="en-AU" sz="1200" b="1" dirty="0">
                          <a:solidFill>
                            <a:srgbClr val="000000"/>
                          </a:solidFill>
                          <a:effectLst/>
                          <a:latin typeface="Century Gothic" panose="020B0502020202020204" pitchFamily="34" charset="0"/>
                          <a:ea typeface="Arial" panose="020B0604020202020204" pitchFamily="34" charset="0"/>
                          <a:cs typeface="Arial" panose="020B0604020202020204" pitchFamily="34" charset="0"/>
                        </a:rPr>
                        <a:t>User Feedback Integration</a:t>
                      </a:r>
                      <a:r>
                        <a:rPr lang="en-AU" sz="1200" dirty="0">
                          <a:solidFill>
                            <a:srgbClr val="000000"/>
                          </a:solidFill>
                          <a:effectLst/>
                          <a:latin typeface="Century Gothic" panose="020B0502020202020204" pitchFamily="34" charset="0"/>
                          <a:ea typeface="Arial" panose="020B0604020202020204" pitchFamily="34" charset="0"/>
                          <a:cs typeface="Arial" panose="020B0604020202020204" pitchFamily="34" charset="0"/>
                        </a:rPr>
                        <a:t>: Collect feedback directly via the app.</a:t>
                      </a:r>
                      <a:endParaRPr lang="en-US" sz="1200" dirty="0">
                        <a:effectLst/>
                        <a:latin typeface="Century Gothic" panose="020B0502020202020204" pitchFamily="34" charset="0"/>
                        <a:ea typeface="Times New Roman" panose="02020603050405020304" pitchFamily="18" charset="0"/>
                        <a:cs typeface="Times New Roman" panose="02020603050405020304" pitchFamily="18" charset="0"/>
                      </a:endParaRPr>
                    </a:p>
                    <a:p>
                      <a:pPr marL="342900" marR="0" lvl="0" indent="-342900">
                        <a:lnSpc>
                          <a:spcPct val="100000"/>
                        </a:lnSpc>
                        <a:spcBef>
                          <a:spcPts val="0"/>
                        </a:spcBef>
                        <a:spcAft>
                          <a:spcPts val="0"/>
                        </a:spcAft>
                        <a:buFont typeface="Symbol" panose="05050102010706020507" pitchFamily="18" charset="2"/>
                        <a:buChar char=""/>
                        <a:tabLst>
                          <a:tab pos="2743200" algn="l"/>
                        </a:tabLst>
                      </a:pPr>
                      <a:r>
                        <a:rPr lang="en-AU" sz="1200" b="1" dirty="0">
                          <a:solidFill>
                            <a:srgbClr val="000000"/>
                          </a:solidFill>
                          <a:effectLst/>
                          <a:latin typeface="Century Gothic" panose="020B0502020202020204" pitchFamily="34" charset="0"/>
                          <a:ea typeface="Arial" panose="020B0604020202020204" pitchFamily="34" charset="0"/>
                          <a:cs typeface="Arial" panose="020B0604020202020204" pitchFamily="34" charset="0"/>
                        </a:rPr>
                        <a:t>Automated Testing</a:t>
                      </a:r>
                      <a:r>
                        <a:rPr lang="en-AU" sz="1200" dirty="0">
                          <a:solidFill>
                            <a:srgbClr val="000000"/>
                          </a:solidFill>
                          <a:effectLst/>
                          <a:latin typeface="Century Gothic" panose="020B0502020202020204" pitchFamily="34" charset="0"/>
                          <a:ea typeface="Arial" panose="020B0604020202020204" pitchFamily="34" charset="0"/>
                          <a:cs typeface="Arial" panose="020B0604020202020204" pitchFamily="34" charset="0"/>
                        </a:rPr>
                        <a:t>: Create scripts to speed up QA.</a:t>
                      </a:r>
                      <a:endParaRPr lang="en-US" sz="1200" dirty="0">
                        <a:effectLst/>
                        <a:latin typeface="Century Gothic" panose="020B0502020202020204" pitchFamily="34" charset="0"/>
                        <a:ea typeface="Times New Roman" panose="02020603050405020304" pitchFamily="18" charset="0"/>
                        <a:cs typeface="Times New Roman" panose="02020603050405020304" pitchFamily="18" charset="0"/>
                      </a:endParaRPr>
                    </a:p>
                    <a:p>
                      <a:pPr marL="342900" marR="0" lvl="0" indent="-342900">
                        <a:lnSpc>
                          <a:spcPct val="100000"/>
                        </a:lnSpc>
                        <a:spcBef>
                          <a:spcPts val="0"/>
                        </a:spcBef>
                        <a:spcAft>
                          <a:spcPts val="0"/>
                        </a:spcAft>
                        <a:buFont typeface="Symbol" panose="05050102010706020507" pitchFamily="18" charset="2"/>
                        <a:buChar char=""/>
                        <a:tabLst>
                          <a:tab pos="2743200" algn="l"/>
                        </a:tabLst>
                      </a:pPr>
                      <a:r>
                        <a:rPr lang="en-AU" sz="1200" b="1" dirty="0">
                          <a:solidFill>
                            <a:srgbClr val="000000"/>
                          </a:solidFill>
                          <a:effectLst/>
                          <a:latin typeface="Century Gothic" panose="020B0502020202020204" pitchFamily="34" charset="0"/>
                          <a:ea typeface="Arial" panose="020B0604020202020204" pitchFamily="34" charset="0"/>
                          <a:cs typeface="Arial" panose="020B0604020202020204" pitchFamily="34" charset="0"/>
                        </a:rPr>
                        <a:t>Maintenance Alerts</a:t>
                      </a:r>
                      <a:r>
                        <a:rPr lang="en-AU" sz="1200" dirty="0">
                          <a:solidFill>
                            <a:srgbClr val="000000"/>
                          </a:solidFill>
                          <a:effectLst/>
                          <a:latin typeface="Century Gothic" panose="020B0502020202020204" pitchFamily="34" charset="0"/>
                          <a:ea typeface="Arial" panose="020B0604020202020204" pitchFamily="34" charset="0"/>
                          <a:cs typeface="Arial" panose="020B0604020202020204" pitchFamily="34" charset="0"/>
                        </a:rPr>
                        <a:t>: Develop predictive maintenance alerts.</a:t>
                      </a:r>
                      <a:endParaRPr lang="en-US" sz="1200"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62054" marR="62054" marT="85257" marB="0">
                    <a:lnL w="1270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9050" cap="flat" cmpd="sng" algn="ctr">
                      <a:solidFill>
                        <a:srgbClr val="808080"/>
                      </a:solidFill>
                      <a:prstDash val="solid"/>
                      <a:round/>
                      <a:headEnd type="none" w="med" len="med"/>
                      <a:tailEnd type="none" w="med" len="med"/>
                    </a:lnB>
                    <a:solidFill>
                      <a:schemeClr val="bg1"/>
                    </a:solidFill>
                  </a:tcPr>
                </a:tc>
                <a:tc>
                  <a:txBody>
                    <a:bodyPr/>
                    <a:lstStyle/>
                    <a:p>
                      <a:pPr marL="342900" marR="0" lvl="0" indent="-342900">
                        <a:lnSpc>
                          <a:spcPct val="100000"/>
                        </a:lnSpc>
                        <a:spcBef>
                          <a:spcPts val="0"/>
                        </a:spcBef>
                        <a:spcAft>
                          <a:spcPts val="0"/>
                        </a:spcAft>
                        <a:buFont typeface="Symbol" panose="05050102010706020507" pitchFamily="18" charset="2"/>
                        <a:buChar char=""/>
                        <a:tabLst>
                          <a:tab pos="2743200" algn="l"/>
                        </a:tabLst>
                      </a:pPr>
                      <a:r>
                        <a:rPr lang="en-AU" sz="1200" b="1" dirty="0">
                          <a:solidFill>
                            <a:srgbClr val="000000"/>
                          </a:solidFill>
                          <a:effectLst/>
                          <a:latin typeface="Century Gothic" panose="020B0502020202020204" pitchFamily="34" charset="0"/>
                          <a:ea typeface="Arial" panose="020B0604020202020204" pitchFamily="34" charset="0"/>
                          <a:cs typeface="Arial" panose="020B0604020202020204" pitchFamily="34" charset="0"/>
                        </a:rPr>
                        <a:t>Increase Server Capacity</a:t>
                      </a:r>
                      <a:r>
                        <a:rPr lang="en-AU" sz="1200" dirty="0">
                          <a:solidFill>
                            <a:srgbClr val="000000"/>
                          </a:solidFill>
                          <a:effectLst/>
                          <a:latin typeface="Century Gothic" panose="020B0502020202020204" pitchFamily="34" charset="0"/>
                          <a:ea typeface="Arial" panose="020B0604020202020204" pitchFamily="34" charset="0"/>
                          <a:cs typeface="Arial" panose="020B0604020202020204" pitchFamily="34" charset="0"/>
                        </a:rPr>
                        <a:t>: Invest in additional capacity to reduce downtime.</a:t>
                      </a:r>
                      <a:endParaRPr lang="en-US" sz="1200" dirty="0">
                        <a:effectLst/>
                        <a:latin typeface="Century Gothic" panose="020B0502020202020204" pitchFamily="34" charset="0"/>
                        <a:ea typeface="Times New Roman" panose="02020603050405020304" pitchFamily="18" charset="0"/>
                        <a:cs typeface="Times New Roman" panose="02020603050405020304" pitchFamily="18" charset="0"/>
                      </a:endParaRPr>
                    </a:p>
                    <a:p>
                      <a:pPr marL="342900" marR="0" lvl="0" indent="-342900">
                        <a:lnSpc>
                          <a:spcPct val="100000"/>
                        </a:lnSpc>
                        <a:spcBef>
                          <a:spcPts val="0"/>
                        </a:spcBef>
                        <a:spcAft>
                          <a:spcPts val="0"/>
                        </a:spcAft>
                        <a:buFont typeface="Symbol" panose="05050102010706020507" pitchFamily="18" charset="2"/>
                        <a:buChar char=""/>
                        <a:tabLst>
                          <a:tab pos="2743200" algn="l"/>
                        </a:tabLst>
                      </a:pPr>
                      <a:r>
                        <a:rPr lang="en-AU" sz="1200" b="1" dirty="0">
                          <a:solidFill>
                            <a:srgbClr val="000000"/>
                          </a:solidFill>
                          <a:effectLst/>
                          <a:latin typeface="Century Gothic" panose="020B0502020202020204" pitchFamily="34" charset="0"/>
                          <a:ea typeface="Arial" panose="020B0604020202020204" pitchFamily="34" charset="0"/>
                          <a:cs typeface="Arial" panose="020B0604020202020204" pitchFamily="34" charset="0"/>
                        </a:rPr>
                        <a:t>Complete API Documentation</a:t>
                      </a:r>
                      <a:r>
                        <a:rPr lang="en-AU" sz="1200" dirty="0">
                          <a:solidFill>
                            <a:srgbClr val="000000"/>
                          </a:solidFill>
                          <a:effectLst/>
                          <a:latin typeface="Century Gothic" panose="020B0502020202020204" pitchFamily="34" charset="0"/>
                          <a:ea typeface="Arial" panose="020B0604020202020204" pitchFamily="34" charset="0"/>
                          <a:cs typeface="Arial" panose="020B0604020202020204" pitchFamily="34" charset="0"/>
                        </a:rPr>
                        <a:t>: Finalize and improve API documentation.</a:t>
                      </a:r>
                      <a:endParaRPr lang="en-US" sz="1200" dirty="0">
                        <a:effectLst/>
                        <a:latin typeface="Century Gothic" panose="020B0502020202020204" pitchFamily="34" charset="0"/>
                        <a:ea typeface="Times New Roman" panose="02020603050405020304" pitchFamily="18" charset="0"/>
                        <a:cs typeface="Times New Roman" panose="02020603050405020304" pitchFamily="18" charset="0"/>
                      </a:endParaRPr>
                    </a:p>
                    <a:p>
                      <a:pPr marL="342900" marR="0" lvl="0" indent="-342900">
                        <a:lnSpc>
                          <a:spcPct val="100000"/>
                        </a:lnSpc>
                        <a:spcBef>
                          <a:spcPts val="0"/>
                        </a:spcBef>
                        <a:spcAft>
                          <a:spcPts val="0"/>
                        </a:spcAft>
                        <a:buFont typeface="Symbol" panose="05050102010706020507" pitchFamily="18" charset="2"/>
                        <a:buChar char=""/>
                        <a:tabLst>
                          <a:tab pos="2743200" algn="l"/>
                        </a:tabLst>
                      </a:pPr>
                      <a:r>
                        <a:rPr lang="en-AU" sz="1200" b="1" dirty="0">
                          <a:solidFill>
                            <a:srgbClr val="000000"/>
                          </a:solidFill>
                          <a:effectLst/>
                          <a:latin typeface="Century Gothic" panose="020B0502020202020204" pitchFamily="34" charset="0"/>
                          <a:ea typeface="Arial" panose="020B0604020202020204" pitchFamily="34" charset="0"/>
                          <a:cs typeface="Arial" panose="020B0604020202020204" pitchFamily="34" charset="0"/>
                        </a:rPr>
                        <a:t>Revise Estimation Process</a:t>
                      </a:r>
                      <a:r>
                        <a:rPr lang="en-AU" sz="1200" dirty="0">
                          <a:solidFill>
                            <a:srgbClr val="000000"/>
                          </a:solidFill>
                          <a:effectLst/>
                          <a:latin typeface="Century Gothic" panose="020B0502020202020204" pitchFamily="34" charset="0"/>
                          <a:ea typeface="Arial" panose="020B0604020202020204" pitchFamily="34" charset="0"/>
                          <a:cs typeface="Arial" panose="020B0604020202020204" pitchFamily="34" charset="0"/>
                        </a:rPr>
                        <a:t>: Refine task estimation to account for complexities.</a:t>
                      </a:r>
                      <a:endParaRPr lang="en-US" sz="1200" dirty="0">
                        <a:effectLst/>
                        <a:latin typeface="Century Gothic" panose="020B0502020202020204" pitchFamily="34" charset="0"/>
                        <a:ea typeface="Times New Roman" panose="02020603050405020304" pitchFamily="18" charset="0"/>
                        <a:cs typeface="Times New Roman" panose="02020603050405020304" pitchFamily="18" charset="0"/>
                      </a:endParaRPr>
                    </a:p>
                    <a:p>
                      <a:pPr marL="342900" marR="0" lvl="0" indent="-342900">
                        <a:lnSpc>
                          <a:spcPct val="100000"/>
                        </a:lnSpc>
                        <a:spcBef>
                          <a:spcPts val="0"/>
                        </a:spcBef>
                        <a:spcAft>
                          <a:spcPts val="0"/>
                        </a:spcAft>
                        <a:buFont typeface="Symbol" panose="05050102010706020507" pitchFamily="18" charset="2"/>
                        <a:buChar char=""/>
                        <a:tabLst>
                          <a:tab pos="2743200" algn="l"/>
                        </a:tabLst>
                      </a:pPr>
                      <a:r>
                        <a:rPr lang="en-AU" sz="1200" b="1" dirty="0">
                          <a:solidFill>
                            <a:srgbClr val="000000"/>
                          </a:solidFill>
                          <a:effectLst/>
                          <a:latin typeface="Century Gothic" panose="020B0502020202020204" pitchFamily="34" charset="0"/>
                          <a:ea typeface="Arial" panose="020B0604020202020204" pitchFamily="34" charset="0"/>
                          <a:cs typeface="Arial" panose="020B0604020202020204" pitchFamily="34" charset="0"/>
                        </a:rPr>
                        <a:t>Upgrade Testing Environment</a:t>
                      </a:r>
                      <a:r>
                        <a:rPr lang="en-AU" sz="1200" dirty="0">
                          <a:solidFill>
                            <a:srgbClr val="000000"/>
                          </a:solidFill>
                          <a:effectLst/>
                          <a:latin typeface="Century Gothic" panose="020B0502020202020204" pitchFamily="34" charset="0"/>
                          <a:ea typeface="Arial" panose="020B0604020202020204" pitchFamily="34" charset="0"/>
                          <a:cs typeface="Arial" panose="020B0604020202020204" pitchFamily="34" charset="0"/>
                        </a:rPr>
                        <a:t>: Enhance resources and tools for efficient testing.</a:t>
                      </a:r>
                      <a:endParaRPr lang="en-US" sz="1200"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62054" marR="62054" marT="85257" marB="0">
                    <a:lnL w="12700" cap="flat" cmpd="sng" algn="ctr">
                      <a:solidFill>
                        <a:srgbClr val="808080"/>
                      </a:solidFill>
                      <a:prstDash val="solid"/>
                      <a:round/>
                      <a:headEnd type="none" w="med" len="med"/>
                      <a:tailEnd type="none" w="med" len="med"/>
                    </a:lnL>
                    <a:lnR w="1905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9050" cap="flat" cmpd="sng" algn="ctr">
                      <a:solidFill>
                        <a:srgbClr val="808080"/>
                      </a:solidFill>
                      <a:prstDash val="solid"/>
                      <a:round/>
                      <a:headEnd type="none" w="med" len="med"/>
                      <a:tailEnd type="none" w="med" len="med"/>
                    </a:lnB>
                    <a:solidFill>
                      <a:schemeClr val="bg1"/>
                    </a:solidFill>
                  </a:tcPr>
                </a:tc>
                <a:extLst>
                  <a:ext uri="{0D108BD9-81ED-4DB2-BD59-A6C34878D82A}">
                    <a16:rowId xmlns:a16="http://schemas.microsoft.com/office/drawing/2014/main" val="3617038152"/>
                  </a:ext>
                </a:extLst>
              </a:tr>
            </a:tbl>
          </a:graphicData>
        </a:graphic>
      </p:graphicFrame>
      <p:pic>
        <p:nvPicPr>
          <p:cNvPr id="6" name="Graphic 6" descr="Checklist RTL">
            <a:extLst>
              <a:ext uri="{FF2B5EF4-FFF2-40B4-BE49-F238E27FC236}">
                <a16:creationId xmlns:a16="http://schemas.microsoft.com/office/drawing/2014/main" id="{4E30414E-5F85-7DEB-9DE5-DBC1104B24F3}"/>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0749920" y="5905059"/>
            <a:ext cx="672470" cy="640080"/>
          </a:xfrm>
          <a:prstGeom prst="rect">
            <a:avLst/>
          </a:prstGeom>
        </p:spPr>
      </p:pic>
      <p:pic>
        <p:nvPicPr>
          <p:cNvPr id="7" name="Graphic 5" descr="Lightbulb and gear">
            <a:extLst>
              <a:ext uri="{FF2B5EF4-FFF2-40B4-BE49-F238E27FC236}">
                <a16:creationId xmlns:a16="http://schemas.microsoft.com/office/drawing/2014/main" id="{D2B0E1CF-DE22-0729-9FBA-53CAD88BC075}"/>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5423530" y="5876043"/>
            <a:ext cx="672470" cy="640080"/>
          </a:xfrm>
          <a:prstGeom prst="rect">
            <a:avLst/>
          </a:prstGeom>
        </p:spPr>
      </p:pic>
      <p:pic>
        <p:nvPicPr>
          <p:cNvPr id="37" name="Graphic 4" descr="Thumbs up sign">
            <a:extLst>
              <a:ext uri="{FF2B5EF4-FFF2-40B4-BE49-F238E27FC236}">
                <a16:creationId xmlns:a16="http://schemas.microsoft.com/office/drawing/2014/main" id="{1698B5FF-B1B0-CD8A-AB3C-641EA6ABF261}"/>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5423530" y="3366186"/>
            <a:ext cx="672470" cy="640080"/>
          </a:xfrm>
          <a:prstGeom prst="rect">
            <a:avLst/>
          </a:prstGeom>
        </p:spPr>
      </p:pic>
      <p:pic>
        <p:nvPicPr>
          <p:cNvPr id="41" name="Graphic 2" descr="Thumbs up sign">
            <a:extLst>
              <a:ext uri="{FF2B5EF4-FFF2-40B4-BE49-F238E27FC236}">
                <a16:creationId xmlns:a16="http://schemas.microsoft.com/office/drawing/2014/main" id="{95FFCD4C-C797-622F-FB88-86E6041F0FA3}"/>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flipV="1">
            <a:off x="10749920" y="3366186"/>
            <a:ext cx="672470" cy="640080"/>
          </a:xfrm>
          <a:prstGeom prst="rect">
            <a:avLst/>
          </a:prstGeom>
        </p:spPr>
      </p:pic>
    </p:spTree>
    <p:extLst>
      <p:ext uri="{BB962C8B-B14F-4D97-AF65-F5344CB8AC3E}">
        <p14:creationId xmlns:p14="http://schemas.microsoft.com/office/powerpoint/2010/main" val="1035446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nvGraphicFramePr>
        <p:xfrm>
          <a:off x="787792"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5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5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258</TotalTime>
  <Words>418</Words>
  <Application>Microsoft Office PowerPoint</Application>
  <PresentationFormat>Widescreen</PresentationFormat>
  <Paragraphs>37</Paragraphs>
  <Slides>3</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vt:i4>
      </vt:variant>
    </vt:vector>
  </HeadingPairs>
  <TitlesOfParts>
    <vt:vector size="9" baseType="lpstr">
      <vt:lpstr>Aptos</vt:lpstr>
      <vt:lpstr>Aptos Display</vt:lpstr>
      <vt:lpstr>Arial</vt:lpstr>
      <vt:lpstr>Century Gothic</vt:lpstr>
      <vt:lpstr>Symbol</vt:lpstr>
      <vt:lpstr>Office Theme</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Agustina Moschcovich</dc:creator>
  <cp:lastModifiedBy>Kayla Franssen</cp:lastModifiedBy>
  <cp:revision>111</cp:revision>
  <dcterms:created xsi:type="dcterms:W3CDTF">2024-08-04T17:37:47Z</dcterms:created>
  <dcterms:modified xsi:type="dcterms:W3CDTF">2024-08-25T15:45:44Z</dcterms:modified>
</cp:coreProperties>
</file>