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64D9"/>
    <a:srgbClr val="53B6C2"/>
    <a:srgbClr val="A7DFC6"/>
    <a:srgbClr val="00D099"/>
    <a:srgbClr val="59C5CF"/>
    <a:srgbClr val="00E8A7"/>
    <a:srgbClr val="F8CBAD"/>
    <a:srgbClr val="0098C6"/>
    <a:srgbClr val="DCF8EB"/>
    <a:srgbClr val="9CA5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35" autoAdjust="0"/>
    <p:restoredTop sz="86447"/>
  </p:normalViewPr>
  <p:slideViewPr>
    <p:cSldViewPr snapToGrid="0" snapToObjects="1">
      <p:cViewPr varScale="1">
        <p:scale>
          <a:sx n="81" d="100"/>
          <a:sy n="81" d="100"/>
        </p:scale>
        <p:origin x="1734" y="12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8/1/2024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hyperlink" Target="https://www.smartsheet.com/try-it?trp=10714&amp;utm_source=template-powerpoint&amp;utm_medium=content&amp;utm_campaign=Internal+Creative+Team+Workflow-powerpoint-10714&amp;lpa=Internal+Creative+Team+Workflow+powerpoint+10714"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Concrete wall texture background">
            <a:extLst>
              <a:ext uri="{FF2B5EF4-FFF2-40B4-BE49-F238E27FC236}">
                <a16:creationId xmlns:a16="http://schemas.microsoft.com/office/drawing/2014/main" id="{7D547EB1-1706-F587-68FF-AAB17A4009C2}"/>
              </a:ext>
            </a:extLst>
          </p:cNvPr>
          <p:cNvPicPr>
            <a:picLocks noChangeAspect="1"/>
          </p:cNvPicPr>
          <p:nvPr/>
        </p:nvPicPr>
        <p:blipFill>
          <a:blip r:embed="rId2" cstate="email">
            <a:alphaModFix amt="50000"/>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6" name="Picture 5">
            <a:extLst>
              <a:ext uri="{FF2B5EF4-FFF2-40B4-BE49-F238E27FC236}">
                <a16:creationId xmlns:a16="http://schemas.microsoft.com/office/drawing/2014/main" id="{B4147857-9824-7664-5C9A-308A8DA44372}"/>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2451870" y="1972678"/>
            <a:ext cx="7430585" cy="4183916"/>
          </a:xfrm>
          <a:prstGeom prst="rect">
            <a:avLst/>
          </a:prstGeom>
          <a:ln w="28575">
            <a:solidFill>
              <a:schemeClr val="tx1">
                <a:lumMod val="50000"/>
                <a:lumOff val="50000"/>
              </a:schemeClr>
            </a:solidFill>
          </a:ln>
          <a:effectLst>
            <a:outerShdw blurRad="50800" dist="38100" dir="5400000" algn="t" rotWithShape="0">
              <a:prstClr val="black">
                <a:alpha val="40000"/>
              </a:prstClr>
            </a:outerShdw>
          </a:effectLst>
        </p:spPr>
      </p:pic>
      <p:pic>
        <p:nvPicPr>
          <p:cNvPr id="2" name="Google Shape;93;p1">
            <a:hlinkClick r:id="rId4"/>
            <a:extLst>
              <a:ext uri="{FF2B5EF4-FFF2-40B4-BE49-F238E27FC236}">
                <a16:creationId xmlns:a16="http://schemas.microsoft.com/office/drawing/2014/main" id="{16BCC30B-76FD-AAF7-2EDE-3A53C6542D6B}"/>
              </a:ext>
            </a:extLst>
          </p:cNvPr>
          <p:cNvPicPr preferRelativeResize="0"/>
          <p:nvPr/>
        </p:nvPicPr>
        <p:blipFill rotWithShape="1">
          <a:blip r:embed="rId5" cstate="email">
            <a:alphaModFix/>
            <a:extLst>
              <a:ext uri="{28A0092B-C50C-407E-A947-70E740481C1C}">
                <a14:useLocalDpi xmlns:a14="http://schemas.microsoft.com/office/drawing/2010/main"/>
              </a:ext>
            </a:extLst>
          </a:blip>
          <a:srcRect/>
          <a:stretch/>
        </p:blipFill>
        <p:spPr>
          <a:xfrm>
            <a:off x="8707903" y="403387"/>
            <a:ext cx="3041396" cy="604919"/>
          </a:xfrm>
          <a:prstGeom prst="rect">
            <a:avLst/>
          </a:prstGeom>
          <a:noFill/>
          <a:ln>
            <a:noFill/>
          </a:ln>
        </p:spPr>
      </p:pic>
      <p:sp>
        <p:nvSpPr>
          <p:cNvPr id="3" name="Google Shape;90;p1">
            <a:extLst>
              <a:ext uri="{FF2B5EF4-FFF2-40B4-BE49-F238E27FC236}">
                <a16:creationId xmlns:a16="http://schemas.microsoft.com/office/drawing/2014/main" id="{C34A8630-9655-37EE-C42D-A33BD09AB850}"/>
              </a:ext>
            </a:extLst>
          </p:cNvPr>
          <p:cNvSpPr txBox="1"/>
          <p:nvPr/>
        </p:nvSpPr>
        <p:spPr>
          <a:xfrm>
            <a:off x="337015" y="254469"/>
            <a:ext cx="7356557" cy="107717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i="0" u="none" strike="noStrike" cap="none" dirty="0">
                <a:solidFill>
                  <a:srgbClr val="595959"/>
                </a:solidFill>
                <a:latin typeface="Century Gothic"/>
                <a:ea typeface="Century Gothic"/>
                <a:cs typeface="Century Gothic"/>
                <a:sym typeface="Century Gothic"/>
              </a:rPr>
              <a:t>Internal Creative Team </a:t>
            </a:r>
            <a:br>
              <a:rPr lang="en-US" sz="3200" b="1" i="0" u="none" strike="noStrike" cap="none" dirty="0">
                <a:solidFill>
                  <a:srgbClr val="595959"/>
                </a:solidFill>
                <a:latin typeface="Century Gothic"/>
                <a:ea typeface="Century Gothic"/>
                <a:cs typeface="Century Gothic"/>
                <a:sym typeface="Century Gothic"/>
              </a:rPr>
            </a:br>
            <a:r>
              <a:rPr lang="en-US" sz="3200" b="1" i="0" u="none" strike="noStrike" cap="none" dirty="0">
                <a:solidFill>
                  <a:srgbClr val="595959"/>
                </a:solidFill>
                <a:latin typeface="Century Gothic"/>
                <a:ea typeface="Century Gothic"/>
                <a:cs typeface="Century Gothic"/>
                <a:sym typeface="Century Gothic"/>
              </a:rPr>
              <a:t>Workflow Template</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oncrete wall texture background">
            <a:extLst>
              <a:ext uri="{FF2B5EF4-FFF2-40B4-BE49-F238E27FC236}">
                <a16:creationId xmlns:a16="http://schemas.microsoft.com/office/drawing/2014/main" id="{F87CB59F-8F20-A89D-C03E-040317992A38}"/>
              </a:ext>
            </a:extLst>
          </p:cNvPr>
          <p:cNvPicPr>
            <a:picLocks noChangeAspect="1"/>
          </p:cNvPicPr>
          <p:nvPr/>
        </p:nvPicPr>
        <p:blipFill>
          <a:blip r:embed="rId2" cstate="email">
            <a:alphaModFix amt="50000"/>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7" name="Rectangle 6">
            <a:extLst>
              <a:ext uri="{FF2B5EF4-FFF2-40B4-BE49-F238E27FC236}">
                <a16:creationId xmlns:a16="http://schemas.microsoft.com/office/drawing/2014/main" id="{896CC905-EA1C-5686-11B7-0798E8773821}"/>
              </a:ext>
            </a:extLst>
          </p:cNvPr>
          <p:cNvSpPr/>
          <p:nvPr/>
        </p:nvSpPr>
        <p:spPr>
          <a:xfrm>
            <a:off x="3397603" y="866030"/>
            <a:ext cx="2166409" cy="852989"/>
          </a:xfrm>
          <a:prstGeom prst="rect">
            <a:avLst/>
          </a:prstGeom>
          <a:solidFill>
            <a:srgbClr val="59C5C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dk1"/>
                </a:solidFill>
                <a:latin typeface="Century Gothic"/>
                <a:sym typeface="Century Gothic"/>
              </a:rPr>
              <a:t>Define Scope and Write the Creative Brief</a:t>
            </a:r>
            <a:endParaRPr lang="en-US" sz="1200" dirty="0">
              <a:solidFill>
                <a:schemeClr val="dk1"/>
              </a:solidFill>
              <a:latin typeface="Century Gothic"/>
            </a:endParaRPr>
          </a:p>
        </p:txBody>
      </p:sp>
      <p:sp>
        <p:nvSpPr>
          <p:cNvPr id="42" name="Arrow: Right 41">
            <a:extLst>
              <a:ext uri="{FF2B5EF4-FFF2-40B4-BE49-F238E27FC236}">
                <a16:creationId xmlns:a16="http://schemas.microsoft.com/office/drawing/2014/main" id="{8D820FC7-0BB7-7230-E1F9-A13824433632}"/>
              </a:ext>
            </a:extLst>
          </p:cNvPr>
          <p:cNvSpPr/>
          <p:nvPr/>
        </p:nvSpPr>
        <p:spPr>
          <a:xfrm>
            <a:off x="2540613" y="1196512"/>
            <a:ext cx="767246" cy="192024"/>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Google Shape;172;p3">
            <a:extLst>
              <a:ext uri="{FF2B5EF4-FFF2-40B4-BE49-F238E27FC236}">
                <a16:creationId xmlns:a16="http://schemas.microsoft.com/office/drawing/2014/main" id="{1C013EF6-CC60-1D32-97D7-E4A69DCF7ADF}"/>
              </a:ext>
            </a:extLst>
          </p:cNvPr>
          <p:cNvSpPr/>
          <p:nvPr/>
        </p:nvSpPr>
        <p:spPr>
          <a:xfrm>
            <a:off x="432783" y="721024"/>
            <a:ext cx="2020824" cy="1143000"/>
          </a:xfrm>
          <a:prstGeom prst="roundRect">
            <a:avLst>
              <a:gd name="adj" fmla="val 16667"/>
            </a:avLst>
          </a:prstGeom>
          <a:solidFill>
            <a:srgbClr val="00D0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200" dirty="0">
                <a:solidFill>
                  <a:schemeClr val="dk1"/>
                </a:solidFill>
                <a:latin typeface="Century Gothic"/>
                <a:ea typeface="Century Gothic"/>
                <a:cs typeface="Century Gothic"/>
                <a:sym typeface="Century Gothic"/>
              </a:rPr>
              <a:t>Receive Internal Request</a:t>
            </a:r>
            <a:endParaRPr sz="1200" dirty="0"/>
          </a:p>
        </p:txBody>
      </p:sp>
      <p:sp>
        <p:nvSpPr>
          <p:cNvPr id="6" name="Arrow: Right 41">
            <a:extLst>
              <a:ext uri="{FF2B5EF4-FFF2-40B4-BE49-F238E27FC236}">
                <a16:creationId xmlns:a16="http://schemas.microsoft.com/office/drawing/2014/main" id="{C04A0485-BFCB-EB69-0102-09200BBD8981}"/>
              </a:ext>
            </a:extLst>
          </p:cNvPr>
          <p:cNvSpPr/>
          <p:nvPr/>
        </p:nvSpPr>
        <p:spPr>
          <a:xfrm>
            <a:off x="5653508" y="1196512"/>
            <a:ext cx="767246" cy="192024"/>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5FB1BD0C-BB5D-3203-7E2D-6B63E3CEEE47}"/>
              </a:ext>
            </a:extLst>
          </p:cNvPr>
          <p:cNvSpPr/>
          <p:nvPr/>
        </p:nvSpPr>
        <p:spPr>
          <a:xfrm>
            <a:off x="6505872" y="866030"/>
            <a:ext cx="2166409" cy="852989"/>
          </a:xfrm>
          <a:prstGeom prst="rect">
            <a:avLst/>
          </a:prstGeom>
          <a:solidFill>
            <a:srgbClr val="59C5C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dk1"/>
                </a:solidFill>
                <a:latin typeface="Century Gothic"/>
                <a:sym typeface="Century Gothic"/>
              </a:rPr>
              <a:t>Assess Team Bandwidth and Assign Responsibilities</a:t>
            </a:r>
            <a:endParaRPr lang="en-US" sz="1200" dirty="0">
              <a:solidFill>
                <a:schemeClr val="dk1"/>
              </a:solidFill>
              <a:latin typeface="Century Gothic"/>
            </a:endParaRPr>
          </a:p>
        </p:txBody>
      </p:sp>
      <p:sp>
        <p:nvSpPr>
          <p:cNvPr id="15" name="Rectangle 14">
            <a:extLst>
              <a:ext uri="{FF2B5EF4-FFF2-40B4-BE49-F238E27FC236}">
                <a16:creationId xmlns:a16="http://schemas.microsoft.com/office/drawing/2014/main" id="{74D64AE6-9912-04B7-6330-C24C600B3EF6}"/>
              </a:ext>
            </a:extLst>
          </p:cNvPr>
          <p:cNvSpPr/>
          <p:nvPr/>
        </p:nvSpPr>
        <p:spPr>
          <a:xfrm>
            <a:off x="9623434" y="866030"/>
            <a:ext cx="2166409" cy="852989"/>
          </a:xfrm>
          <a:prstGeom prst="rect">
            <a:avLst/>
          </a:prstGeom>
          <a:solidFill>
            <a:srgbClr val="59C5C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dk1"/>
                </a:solidFill>
                <a:latin typeface="Century Gothic"/>
                <a:sym typeface="Century Gothic"/>
              </a:rPr>
              <a:t>Brainstorm</a:t>
            </a:r>
            <a:endParaRPr lang="en-US" sz="1200" dirty="0">
              <a:solidFill>
                <a:schemeClr val="dk1"/>
              </a:solidFill>
              <a:latin typeface="Century Gothic"/>
            </a:endParaRPr>
          </a:p>
        </p:txBody>
      </p:sp>
      <p:sp>
        <p:nvSpPr>
          <p:cNvPr id="16" name="Arrow: Right 41">
            <a:extLst>
              <a:ext uri="{FF2B5EF4-FFF2-40B4-BE49-F238E27FC236}">
                <a16:creationId xmlns:a16="http://schemas.microsoft.com/office/drawing/2014/main" id="{53568B39-5EF8-A036-0748-FE0D684594AB}"/>
              </a:ext>
            </a:extLst>
          </p:cNvPr>
          <p:cNvSpPr/>
          <p:nvPr/>
        </p:nvSpPr>
        <p:spPr>
          <a:xfrm rot="5400000">
            <a:off x="10489741" y="1921976"/>
            <a:ext cx="382960" cy="192024"/>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7E56F1CC-DA8D-385B-0C1C-6D692512D84C}"/>
              </a:ext>
            </a:extLst>
          </p:cNvPr>
          <p:cNvSpPr/>
          <p:nvPr/>
        </p:nvSpPr>
        <p:spPr>
          <a:xfrm>
            <a:off x="9623433" y="2340325"/>
            <a:ext cx="2166409" cy="852989"/>
          </a:xfrm>
          <a:prstGeom prst="rect">
            <a:avLst/>
          </a:prstGeom>
          <a:solidFill>
            <a:srgbClr val="59C5C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dk1"/>
                </a:solidFill>
                <a:latin typeface="Century Gothic"/>
                <a:sym typeface="Century Gothic"/>
              </a:rPr>
              <a:t>Develop the Concept</a:t>
            </a:r>
            <a:endParaRPr lang="en-US" sz="1200" dirty="0">
              <a:solidFill>
                <a:schemeClr val="dk1"/>
              </a:solidFill>
              <a:latin typeface="Century Gothic"/>
            </a:endParaRPr>
          </a:p>
        </p:txBody>
      </p:sp>
      <p:sp>
        <p:nvSpPr>
          <p:cNvPr id="20" name="Rectangle 19">
            <a:extLst>
              <a:ext uri="{FF2B5EF4-FFF2-40B4-BE49-F238E27FC236}">
                <a16:creationId xmlns:a16="http://schemas.microsoft.com/office/drawing/2014/main" id="{91513E67-CCFB-DC7E-CC12-19BAAF1E6836}"/>
              </a:ext>
            </a:extLst>
          </p:cNvPr>
          <p:cNvSpPr/>
          <p:nvPr/>
        </p:nvSpPr>
        <p:spPr>
          <a:xfrm>
            <a:off x="6542263" y="2340325"/>
            <a:ext cx="2166409" cy="852989"/>
          </a:xfrm>
          <a:prstGeom prst="rect">
            <a:avLst/>
          </a:prstGeom>
          <a:solidFill>
            <a:srgbClr val="59C5C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dk1"/>
                </a:solidFill>
                <a:latin typeface="Century Gothic"/>
                <a:sym typeface="Century Gothic"/>
              </a:rPr>
              <a:t>Design</a:t>
            </a:r>
            <a:endParaRPr lang="en-US" sz="1200" dirty="0">
              <a:solidFill>
                <a:schemeClr val="dk1"/>
              </a:solidFill>
              <a:latin typeface="Century Gothic"/>
            </a:endParaRPr>
          </a:p>
        </p:txBody>
      </p:sp>
      <p:sp>
        <p:nvSpPr>
          <p:cNvPr id="21" name="Rectangle 20">
            <a:extLst>
              <a:ext uri="{FF2B5EF4-FFF2-40B4-BE49-F238E27FC236}">
                <a16:creationId xmlns:a16="http://schemas.microsoft.com/office/drawing/2014/main" id="{296FF573-2A26-D4D2-677F-4E0580EE4699}"/>
              </a:ext>
            </a:extLst>
          </p:cNvPr>
          <p:cNvSpPr/>
          <p:nvPr/>
        </p:nvSpPr>
        <p:spPr>
          <a:xfrm>
            <a:off x="3397602" y="2340325"/>
            <a:ext cx="2166409" cy="852989"/>
          </a:xfrm>
          <a:prstGeom prst="rect">
            <a:avLst/>
          </a:prstGeom>
          <a:solidFill>
            <a:srgbClr val="59C5C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dk1"/>
                </a:solidFill>
                <a:latin typeface="Century Gothic"/>
                <a:sym typeface="Century Gothic"/>
              </a:rPr>
              <a:t>Create Drafts</a:t>
            </a:r>
            <a:endParaRPr lang="en-US" sz="1200" dirty="0">
              <a:solidFill>
                <a:schemeClr val="dk1"/>
              </a:solidFill>
              <a:latin typeface="Century Gothic"/>
            </a:endParaRPr>
          </a:p>
        </p:txBody>
      </p:sp>
      <p:sp>
        <p:nvSpPr>
          <p:cNvPr id="24" name="Diamond 23">
            <a:extLst>
              <a:ext uri="{FF2B5EF4-FFF2-40B4-BE49-F238E27FC236}">
                <a16:creationId xmlns:a16="http://schemas.microsoft.com/office/drawing/2014/main" id="{0AC2C5FE-C8D7-D568-C911-C19E855FD1C3}"/>
              </a:ext>
            </a:extLst>
          </p:cNvPr>
          <p:cNvSpPr/>
          <p:nvPr/>
        </p:nvSpPr>
        <p:spPr>
          <a:xfrm>
            <a:off x="320827" y="3373889"/>
            <a:ext cx="2162014" cy="1435036"/>
          </a:xfrm>
          <a:prstGeom prst="diamond">
            <a:avLst/>
          </a:prstGeom>
          <a:solidFill>
            <a:srgbClr val="A7DFC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dk1"/>
                </a:solidFill>
                <a:latin typeface="Century Gothic"/>
              </a:rPr>
              <a:t>Requester Review</a:t>
            </a:r>
          </a:p>
        </p:txBody>
      </p:sp>
      <p:sp>
        <p:nvSpPr>
          <p:cNvPr id="26" name="TextBox 25">
            <a:extLst>
              <a:ext uri="{FF2B5EF4-FFF2-40B4-BE49-F238E27FC236}">
                <a16:creationId xmlns:a16="http://schemas.microsoft.com/office/drawing/2014/main" id="{5EEE1474-F49B-E881-24CC-EFC442A2A48F}"/>
              </a:ext>
            </a:extLst>
          </p:cNvPr>
          <p:cNvSpPr txBox="1"/>
          <p:nvPr/>
        </p:nvSpPr>
        <p:spPr>
          <a:xfrm>
            <a:off x="2390289" y="3691637"/>
            <a:ext cx="1067496" cy="276999"/>
          </a:xfrm>
          <a:prstGeom prst="rect">
            <a:avLst/>
          </a:prstGeom>
          <a:noFill/>
        </p:spPr>
        <p:txBody>
          <a:bodyPr wrap="square" rtlCol="0">
            <a:spAutoFit/>
          </a:bodyPr>
          <a:lstStyle/>
          <a:p>
            <a:pPr algn="ctr"/>
            <a:r>
              <a:rPr lang="en-US" sz="1200" b="1" dirty="0">
                <a:solidFill>
                  <a:schemeClr val="dk1"/>
                </a:solidFill>
                <a:latin typeface="Century Gothic"/>
              </a:rPr>
              <a:t>Approved</a:t>
            </a:r>
          </a:p>
        </p:txBody>
      </p:sp>
      <p:sp>
        <p:nvSpPr>
          <p:cNvPr id="27" name="Rectangle 26">
            <a:extLst>
              <a:ext uri="{FF2B5EF4-FFF2-40B4-BE49-F238E27FC236}">
                <a16:creationId xmlns:a16="http://schemas.microsoft.com/office/drawing/2014/main" id="{3D41215B-91AB-807D-0169-25BB710E6E37}"/>
              </a:ext>
            </a:extLst>
          </p:cNvPr>
          <p:cNvSpPr/>
          <p:nvPr/>
        </p:nvSpPr>
        <p:spPr>
          <a:xfrm>
            <a:off x="3420413" y="3664913"/>
            <a:ext cx="2166409" cy="852989"/>
          </a:xfrm>
          <a:prstGeom prst="rect">
            <a:avLst/>
          </a:prstGeom>
          <a:solidFill>
            <a:srgbClr val="59C5C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dk1"/>
                </a:solidFill>
                <a:latin typeface="Century Gothic"/>
                <a:sym typeface="Century Gothic"/>
              </a:rPr>
              <a:t>Develop Final Assets</a:t>
            </a:r>
            <a:endParaRPr lang="en-US" sz="1200" dirty="0">
              <a:solidFill>
                <a:schemeClr val="dk1"/>
              </a:solidFill>
              <a:latin typeface="Century Gothic"/>
            </a:endParaRPr>
          </a:p>
        </p:txBody>
      </p:sp>
      <p:sp>
        <p:nvSpPr>
          <p:cNvPr id="29" name="Rectangle 28">
            <a:extLst>
              <a:ext uri="{FF2B5EF4-FFF2-40B4-BE49-F238E27FC236}">
                <a16:creationId xmlns:a16="http://schemas.microsoft.com/office/drawing/2014/main" id="{F447FA87-7522-703D-C531-0D44579FA3E2}"/>
              </a:ext>
            </a:extLst>
          </p:cNvPr>
          <p:cNvSpPr/>
          <p:nvPr/>
        </p:nvSpPr>
        <p:spPr>
          <a:xfrm>
            <a:off x="735532" y="5409488"/>
            <a:ext cx="1332604" cy="568602"/>
          </a:xfrm>
          <a:prstGeom prst="rect">
            <a:avLst/>
          </a:prstGeom>
          <a:solidFill>
            <a:srgbClr val="59C5C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dk1"/>
                </a:solidFill>
                <a:latin typeface="Century Gothic"/>
                <a:sym typeface="Century Gothic"/>
              </a:rPr>
              <a:t>Draft Edits</a:t>
            </a:r>
            <a:endParaRPr lang="en-US" sz="1200" dirty="0">
              <a:solidFill>
                <a:schemeClr val="dk1"/>
              </a:solidFill>
              <a:latin typeface="Century Gothic"/>
            </a:endParaRPr>
          </a:p>
        </p:txBody>
      </p:sp>
      <p:sp>
        <p:nvSpPr>
          <p:cNvPr id="35" name="Rectangle 34">
            <a:extLst>
              <a:ext uri="{FF2B5EF4-FFF2-40B4-BE49-F238E27FC236}">
                <a16:creationId xmlns:a16="http://schemas.microsoft.com/office/drawing/2014/main" id="{4D874737-3430-C99F-64BA-DBF5133A82CB}"/>
              </a:ext>
            </a:extLst>
          </p:cNvPr>
          <p:cNvSpPr/>
          <p:nvPr/>
        </p:nvSpPr>
        <p:spPr>
          <a:xfrm>
            <a:off x="9623432" y="3664913"/>
            <a:ext cx="2166409" cy="852989"/>
          </a:xfrm>
          <a:prstGeom prst="rect">
            <a:avLst/>
          </a:prstGeom>
          <a:solidFill>
            <a:srgbClr val="59C5C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dk1"/>
                </a:solidFill>
                <a:latin typeface="Century Gothic"/>
                <a:sym typeface="Century Gothic"/>
              </a:rPr>
              <a:t>Launch</a:t>
            </a:r>
            <a:endParaRPr lang="en-US" sz="1200" dirty="0">
              <a:solidFill>
                <a:schemeClr val="dk1"/>
              </a:solidFill>
              <a:latin typeface="Century Gothic"/>
            </a:endParaRPr>
          </a:p>
        </p:txBody>
      </p:sp>
      <p:sp>
        <p:nvSpPr>
          <p:cNvPr id="36" name="Diamond 35">
            <a:extLst>
              <a:ext uri="{FF2B5EF4-FFF2-40B4-BE49-F238E27FC236}">
                <a16:creationId xmlns:a16="http://schemas.microsoft.com/office/drawing/2014/main" id="{9F5D0906-7E24-DE28-34FD-482A4AB2DF3D}"/>
              </a:ext>
            </a:extLst>
          </p:cNvPr>
          <p:cNvSpPr/>
          <p:nvPr/>
        </p:nvSpPr>
        <p:spPr>
          <a:xfrm>
            <a:off x="6516729" y="3373889"/>
            <a:ext cx="2162014" cy="1435036"/>
          </a:xfrm>
          <a:prstGeom prst="diamond">
            <a:avLst/>
          </a:prstGeom>
          <a:solidFill>
            <a:srgbClr val="A7DFC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dk1"/>
                </a:solidFill>
                <a:latin typeface="Century Gothic"/>
              </a:rPr>
              <a:t>Requester Final Review</a:t>
            </a:r>
          </a:p>
        </p:txBody>
      </p:sp>
      <p:sp>
        <p:nvSpPr>
          <p:cNvPr id="41" name="TextBox 40">
            <a:extLst>
              <a:ext uri="{FF2B5EF4-FFF2-40B4-BE49-F238E27FC236}">
                <a16:creationId xmlns:a16="http://schemas.microsoft.com/office/drawing/2014/main" id="{57091463-E7F5-3398-0148-726149885072}"/>
              </a:ext>
            </a:extLst>
          </p:cNvPr>
          <p:cNvSpPr txBox="1"/>
          <p:nvPr/>
        </p:nvSpPr>
        <p:spPr>
          <a:xfrm>
            <a:off x="875297" y="4839825"/>
            <a:ext cx="1053075" cy="461665"/>
          </a:xfrm>
          <a:prstGeom prst="rect">
            <a:avLst/>
          </a:prstGeom>
          <a:noFill/>
        </p:spPr>
        <p:txBody>
          <a:bodyPr wrap="square" rtlCol="0">
            <a:spAutoFit/>
          </a:bodyPr>
          <a:lstStyle/>
          <a:p>
            <a:pPr algn="ctr"/>
            <a:r>
              <a:rPr lang="en-US" sz="1200" b="1" dirty="0">
                <a:solidFill>
                  <a:schemeClr val="dk1"/>
                </a:solidFill>
                <a:latin typeface="Century Gothic"/>
              </a:rPr>
              <a:t>Not Approved</a:t>
            </a:r>
          </a:p>
        </p:txBody>
      </p:sp>
      <p:sp>
        <p:nvSpPr>
          <p:cNvPr id="44" name="Rectangle 43">
            <a:extLst>
              <a:ext uri="{FF2B5EF4-FFF2-40B4-BE49-F238E27FC236}">
                <a16:creationId xmlns:a16="http://schemas.microsoft.com/office/drawing/2014/main" id="{3DFB1DF1-C73C-4EE2-5F46-4A97DC5A845D}"/>
              </a:ext>
            </a:extLst>
          </p:cNvPr>
          <p:cNvSpPr/>
          <p:nvPr/>
        </p:nvSpPr>
        <p:spPr>
          <a:xfrm>
            <a:off x="6931434" y="5409488"/>
            <a:ext cx="1332604" cy="568602"/>
          </a:xfrm>
          <a:prstGeom prst="rect">
            <a:avLst/>
          </a:prstGeom>
          <a:solidFill>
            <a:srgbClr val="59C5C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dk1"/>
                </a:solidFill>
                <a:latin typeface="Century Gothic"/>
                <a:sym typeface="Century Gothic"/>
              </a:rPr>
              <a:t>Final Edits</a:t>
            </a:r>
            <a:endParaRPr lang="en-US" sz="1200" dirty="0">
              <a:solidFill>
                <a:schemeClr val="dk1"/>
              </a:solidFill>
              <a:latin typeface="Century Gothic"/>
            </a:endParaRPr>
          </a:p>
        </p:txBody>
      </p:sp>
      <p:sp>
        <p:nvSpPr>
          <p:cNvPr id="57" name="TextBox 56">
            <a:extLst>
              <a:ext uri="{FF2B5EF4-FFF2-40B4-BE49-F238E27FC236}">
                <a16:creationId xmlns:a16="http://schemas.microsoft.com/office/drawing/2014/main" id="{AF384F43-0C73-D190-022C-6925708AA447}"/>
              </a:ext>
            </a:extLst>
          </p:cNvPr>
          <p:cNvSpPr txBox="1"/>
          <p:nvPr/>
        </p:nvSpPr>
        <p:spPr>
          <a:xfrm>
            <a:off x="8058469" y="3718170"/>
            <a:ext cx="2106551" cy="276999"/>
          </a:xfrm>
          <a:prstGeom prst="rect">
            <a:avLst/>
          </a:prstGeom>
          <a:noFill/>
        </p:spPr>
        <p:txBody>
          <a:bodyPr wrap="square" rtlCol="0">
            <a:spAutoFit/>
          </a:bodyPr>
          <a:lstStyle/>
          <a:p>
            <a:pPr algn="ctr"/>
            <a:r>
              <a:rPr lang="en-US" sz="1200" b="1" dirty="0">
                <a:solidFill>
                  <a:schemeClr val="dk1"/>
                </a:solidFill>
                <a:latin typeface="Century Gothic"/>
              </a:rPr>
              <a:t>Approved</a:t>
            </a:r>
          </a:p>
        </p:txBody>
      </p:sp>
      <p:sp>
        <p:nvSpPr>
          <p:cNvPr id="58" name="Google Shape;172;p3">
            <a:extLst>
              <a:ext uri="{FF2B5EF4-FFF2-40B4-BE49-F238E27FC236}">
                <a16:creationId xmlns:a16="http://schemas.microsoft.com/office/drawing/2014/main" id="{832E05BF-A8B9-1F79-343E-01470F1A1E9B}"/>
              </a:ext>
            </a:extLst>
          </p:cNvPr>
          <p:cNvSpPr/>
          <p:nvPr/>
        </p:nvSpPr>
        <p:spPr>
          <a:xfrm>
            <a:off x="9669741" y="5106355"/>
            <a:ext cx="2022960" cy="1146010"/>
          </a:xfrm>
          <a:prstGeom prst="roundRect">
            <a:avLst>
              <a:gd name="adj" fmla="val 16667"/>
            </a:avLst>
          </a:prstGeom>
          <a:solidFill>
            <a:srgbClr val="00D0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200" dirty="0">
                <a:solidFill>
                  <a:schemeClr val="dk1"/>
                </a:solidFill>
                <a:latin typeface="Century Gothic"/>
                <a:ea typeface="Century Gothic"/>
                <a:cs typeface="Century Gothic"/>
                <a:sym typeface="Century Gothic"/>
              </a:rPr>
              <a:t>Evaluate the Project and Iterate as Needed</a:t>
            </a:r>
            <a:endParaRPr sz="1200" dirty="0"/>
          </a:p>
        </p:txBody>
      </p:sp>
      <p:sp>
        <p:nvSpPr>
          <p:cNvPr id="60" name="Google Shape;106;p2">
            <a:extLst>
              <a:ext uri="{FF2B5EF4-FFF2-40B4-BE49-F238E27FC236}">
                <a16:creationId xmlns:a16="http://schemas.microsoft.com/office/drawing/2014/main" id="{AAA0962E-E5F8-5444-E625-BDD17E2D3F10}"/>
              </a:ext>
            </a:extLst>
          </p:cNvPr>
          <p:cNvSpPr txBox="1"/>
          <p:nvPr/>
        </p:nvSpPr>
        <p:spPr>
          <a:xfrm>
            <a:off x="5760720" y="60276"/>
            <a:ext cx="6372665" cy="424728"/>
          </a:xfrm>
          <a:prstGeom prst="rect">
            <a:avLst/>
          </a:prstGeom>
          <a:noFill/>
          <a:ln>
            <a:noFill/>
          </a:ln>
        </p:spPr>
        <p:txBody>
          <a:bodyPr spcFirstLastPara="1" wrap="square" lIns="91425" tIns="73150" rIns="182875" bIns="73150" anchor="t" anchorCtr="0">
            <a:spAutoFit/>
          </a:bodyPr>
          <a:lstStyle/>
          <a:p>
            <a:pPr marL="0" marR="0" lvl="0" indent="0" algn="r" rtl="0">
              <a:spcBef>
                <a:spcPts val="0"/>
              </a:spcBef>
              <a:spcAft>
                <a:spcPts val="0"/>
              </a:spcAft>
              <a:buNone/>
            </a:pPr>
            <a:r>
              <a:rPr lang="en-US" sz="1800" dirty="0">
                <a:solidFill>
                  <a:srgbClr val="595959"/>
                </a:solidFill>
                <a:latin typeface="Century Gothic"/>
                <a:ea typeface="Century Gothic"/>
                <a:cs typeface="Century Gothic"/>
                <a:sym typeface="Century Gothic"/>
              </a:rPr>
              <a:t>Internal Creative Team Workflow </a:t>
            </a:r>
            <a:endParaRPr dirty="0"/>
          </a:p>
        </p:txBody>
      </p:sp>
      <p:sp>
        <p:nvSpPr>
          <p:cNvPr id="3" name="Arrow: Right 41">
            <a:extLst>
              <a:ext uri="{FF2B5EF4-FFF2-40B4-BE49-F238E27FC236}">
                <a16:creationId xmlns:a16="http://schemas.microsoft.com/office/drawing/2014/main" id="{F4CD0065-4A8D-8E68-C538-BED106F7B6FF}"/>
              </a:ext>
            </a:extLst>
          </p:cNvPr>
          <p:cNvSpPr/>
          <p:nvPr/>
        </p:nvSpPr>
        <p:spPr>
          <a:xfrm>
            <a:off x="8758448" y="1196512"/>
            <a:ext cx="767246" cy="192024"/>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Arrow: Right 41">
            <a:extLst>
              <a:ext uri="{FF2B5EF4-FFF2-40B4-BE49-F238E27FC236}">
                <a16:creationId xmlns:a16="http://schemas.microsoft.com/office/drawing/2014/main" id="{B65212DF-A205-FB62-7EBF-75A7A8B8055F}"/>
              </a:ext>
            </a:extLst>
          </p:cNvPr>
          <p:cNvSpPr/>
          <p:nvPr/>
        </p:nvSpPr>
        <p:spPr>
          <a:xfrm rot="10800000">
            <a:off x="8758448" y="2670807"/>
            <a:ext cx="767246" cy="192024"/>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Arrow: Right 41">
            <a:extLst>
              <a:ext uri="{FF2B5EF4-FFF2-40B4-BE49-F238E27FC236}">
                <a16:creationId xmlns:a16="http://schemas.microsoft.com/office/drawing/2014/main" id="{282A186A-F43C-E548-8097-8EE6EB8CD7FB}"/>
              </a:ext>
            </a:extLst>
          </p:cNvPr>
          <p:cNvSpPr/>
          <p:nvPr/>
        </p:nvSpPr>
        <p:spPr>
          <a:xfrm rot="10800000">
            <a:off x="5653508" y="2670808"/>
            <a:ext cx="767246" cy="192024"/>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extBox 30">
            <a:extLst>
              <a:ext uri="{FF2B5EF4-FFF2-40B4-BE49-F238E27FC236}">
                <a16:creationId xmlns:a16="http://schemas.microsoft.com/office/drawing/2014/main" id="{24542F96-ECBF-D0F4-CDBE-D12F34406807}"/>
              </a:ext>
            </a:extLst>
          </p:cNvPr>
          <p:cNvSpPr txBox="1"/>
          <p:nvPr/>
        </p:nvSpPr>
        <p:spPr>
          <a:xfrm>
            <a:off x="7071199" y="4839825"/>
            <a:ext cx="1053075" cy="461665"/>
          </a:xfrm>
          <a:prstGeom prst="rect">
            <a:avLst/>
          </a:prstGeom>
          <a:noFill/>
        </p:spPr>
        <p:txBody>
          <a:bodyPr wrap="square" rtlCol="0">
            <a:spAutoFit/>
          </a:bodyPr>
          <a:lstStyle/>
          <a:p>
            <a:pPr algn="ctr"/>
            <a:r>
              <a:rPr lang="en-US" sz="1200" b="1" dirty="0">
                <a:solidFill>
                  <a:schemeClr val="dk1"/>
                </a:solidFill>
                <a:latin typeface="Century Gothic"/>
              </a:rPr>
              <a:t>Not Approved</a:t>
            </a:r>
          </a:p>
        </p:txBody>
      </p:sp>
      <p:sp>
        <p:nvSpPr>
          <p:cNvPr id="32" name="Arrow: Right 41">
            <a:extLst>
              <a:ext uri="{FF2B5EF4-FFF2-40B4-BE49-F238E27FC236}">
                <a16:creationId xmlns:a16="http://schemas.microsoft.com/office/drawing/2014/main" id="{D4D8813B-8942-B965-90C9-AB543E6873D3}"/>
              </a:ext>
            </a:extLst>
          </p:cNvPr>
          <p:cNvSpPr/>
          <p:nvPr/>
        </p:nvSpPr>
        <p:spPr>
          <a:xfrm rot="5400000">
            <a:off x="10489741" y="4705816"/>
            <a:ext cx="382960" cy="192024"/>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Arrow: Right 41">
            <a:extLst>
              <a:ext uri="{FF2B5EF4-FFF2-40B4-BE49-F238E27FC236}">
                <a16:creationId xmlns:a16="http://schemas.microsoft.com/office/drawing/2014/main" id="{86676275-B391-7FAA-A4D5-316CE07F4B82}"/>
              </a:ext>
            </a:extLst>
          </p:cNvPr>
          <p:cNvSpPr/>
          <p:nvPr/>
        </p:nvSpPr>
        <p:spPr>
          <a:xfrm>
            <a:off x="5673828" y="3995395"/>
            <a:ext cx="767246" cy="192024"/>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Arrow: Right 41">
            <a:extLst>
              <a:ext uri="{FF2B5EF4-FFF2-40B4-BE49-F238E27FC236}">
                <a16:creationId xmlns:a16="http://schemas.microsoft.com/office/drawing/2014/main" id="{1FED779F-9257-12C6-6674-5B896BE5DA4A}"/>
              </a:ext>
            </a:extLst>
          </p:cNvPr>
          <p:cNvSpPr/>
          <p:nvPr/>
        </p:nvSpPr>
        <p:spPr>
          <a:xfrm>
            <a:off x="8752308" y="3995395"/>
            <a:ext cx="767246" cy="192024"/>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Arrow: Right 41">
            <a:extLst>
              <a:ext uri="{FF2B5EF4-FFF2-40B4-BE49-F238E27FC236}">
                <a16:creationId xmlns:a16="http://schemas.microsoft.com/office/drawing/2014/main" id="{A370B076-49EE-B633-2A22-BAAF181F2BEB}"/>
              </a:ext>
            </a:extLst>
          </p:cNvPr>
          <p:cNvSpPr/>
          <p:nvPr/>
        </p:nvSpPr>
        <p:spPr>
          <a:xfrm>
            <a:off x="2554708" y="3995395"/>
            <a:ext cx="767246" cy="192024"/>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Bent-Up Arrow 42">
            <a:extLst>
              <a:ext uri="{FF2B5EF4-FFF2-40B4-BE49-F238E27FC236}">
                <a16:creationId xmlns:a16="http://schemas.microsoft.com/office/drawing/2014/main" id="{15021725-0BCD-4CD7-EB20-CD9D03172841}"/>
              </a:ext>
            </a:extLst>
          </p:cNvPr>
          <p:cNvSpPr/>
          <p:nvPr/>
        </p:nvSpPr>
        <p:spPr>
          <a:xfrm rot="10800000">
            <a:off x="1287034" y="2696178"/>
            <a:ext cx="2020825" cy="583880"/>
          </a:xfrm>
          <a:prstGeom prst="bentUpArrow">
            <a:avLst>
              <a:gd name="adj1" fmla="val 16913"/>
              <a:gd name="adj2" fmla="val 19780"/>
              <a:gd name="adj3" fmla="val 23260"/>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Arrow: Right 41">
            <a:extLst>
              <a:ext uri="{FF2B5EF4-FFF2-40B4-BE49-F238E27FC236}">
                <a16:creationId xmlns:a16="http://schemas.microsoft.com/office/drawing/2014/main" id="{30B01DDF-D5AC-1B45-9253-A1F81CCB2CF4}"/>
              </a:ext>
            </a:extLst>
          </p:cNvPr>
          <p:cNvSpPr/>
          <p:nvPr/>
        </p:nvSpPr>
        <p:spPr>
          <a:xfrm rot="16200000">
            <a:off x="1587890" y="4859907"/>
            <a:ext cx="691142" cy="192024"/>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Arrow: Right 41">
            <a:extLst>
              <a:ext uri="{FF2B5EF4-FFF2-40B4-BE49-F238E27FC236}">
                <a16:creationId xmlns:a16="http://schemas.microsoft.com/office/drawing/2014/main" id="{67CD908F-FDB3-F065-E847-FFCC8499C5A6}"/>
              </a:ext>
            </a:extLst>
          </p:cNvPr>
          <p:cNvSpPr/>
          <p:nvPr/>
        </p:nvSpPr>
        <p:spPr>
          <a:xfrm rot="5400000">
            <a:off x="521090" y="4859907"/>
            <a:ext cx="691142" cy="192024"/>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Arrow: Right 41">
            <a:extLst>
              <a:ext uri="{FF2B5EF4-FFF2-40B4-BE49-F238E27FC236}">
                <a16:creationId xmlns:a16="http://schemas.microsoft.com/office/drawing/2014/main" id="{1B78476D-471C-4FE3-7CED-FA418EAFE729}"/>
              </a:ext>
            </a:extLst>
          </p:cNvPr>
          <p:cNvSpPr/>
          <p:nvPr/>
        </p:nvSpPr>
        <p:spPr>
          <a:xfrm rot="16200000">
            <a:off x="7780142" y="4859907"/>
            <a:ext cx="691142" cy="192024"/>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Arrow: Right 41">
            <a:extLst>
              <a:ext uri="{FF2B5EF4-FFF2-40B4-BE49-F238E27FC236}">
                <a16:creationId xmlns:a16="http://schemas.microsoft.com/office/drawing/2014/main" id="{A29AE30C-54B6-79CC-E9C6-49A5ED59E861}"/>
              </a:ext>
            </a:extLst>
          </p:cNvPr>
          <p:cNvSpPr/>
          <p:nvPr/>
        </p:nvSpPr>
        <p:spPr>
          <a:xfrm rot="5400000">
            <a:off x="6713342" y="4859907"/>
            <a:ext cx="691142" cy="192024"/>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11836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16249903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Strategy-Presentation-Template_PowerPoint" id="{5072B8BC-F743-2846-A5C9-5085C99AD20D}" vid="{9A97CBCC-1D55-0744-816E-F1A204A0548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817</TotalTime>
  <Words>155</Words>
  <Application>Microsoft Office PowerPoint</Application>
  <PresentationFormat>Widescreen</PresentationFormat>
  <Paragraphs>24</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Kayla Franssen</cp:lastModifiedBy>
  <cp:revision>45</cp:revision>
  <dcterms:created xsi:type="dcterms:W3CDTF">2022-05-22T18:55:25Z</dcterms:created>
  <dcterms:modified xsi:type="dcterms:W3CDTF">2024-08-01T14:25:28Z</dcterms:modified>
</cp:coreProperties>
</file>