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342" r:id="rId2"/>
    <p:sldId id="354" r:id="rId3"/>
    <p:sldId id="355" r:id="rId4"/>
    <p:sldId id="357" r:id="rId5"/>
    <p:sldId id="358"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D1CC"/>
    <a:srgbClr val="448180"/>
    <a:srgbClr val="539794"/>
    <a:srgbClr val="FF4EAA"/>
    <a:srgbClr val="EAAA0A"/>
    <a:srgbClr val="C15560"/>
    <a:srgbClr val="E0A200"/>
    <a:srgbClr val="BC827F"/>
    <a:srgbClr val="C33056"/>
    <a:srgbClr val="9AD0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67" autoAdjust="0"/>
    <p:restoredTop sz="96743"/>
  </p:normalViewPr>
  <p:slideViewPr>
    <p:cSldViewPr snapToGrid="0" snapToObjects="1">
      <p:cViewPr varScale="1">
        <p:scale>
          <a:sx n="81" d="100"/>
          <a:sy n="81" d="100"/>
        </p:scale>
        <p:origin x="1950"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8/30/2024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4012834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968829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2552397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29000">
              <a:schemeClr val="bg1"/>
            </a:gs>
            <a:gs pos="58000">
              <a:schemeClr val="bg1">
                <a:lumMod val="95000"/>
              </a:schemeClr>
            </a:gs>
            <a:gs pos="98000">
              <a:schemeClr val="bg1">
                <a:lumMod val="8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8/30/2024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martsheet.com/try-it?trp=12165&amp;utm_source=template-powerpoint&amp;utm_medium=content&amp;utm_campaign=A3+Problem-Solving+Template-powerpoint-12165&amp;lpa=A3+Problem-Solving+Template+powerpoint+12165" TargetMode="Externa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Rippled surface of water close-up">
            <a:extLst>
              <a:ext uri="{FF2B5EF4-FFF2-40B4-BE49-F238E27FC236}">
                <a16:creationId xmlns:a16="http://schemas.microsoft.com/office/drawing/2014/main" id="{1526CDBF-3098-FEB9-4A60-3BE5EAE3CBE6}"/>
              </a:ext>
            </a:extLst>
          </p:cNvPr>
          <p:cNvPicPr>
            <a:picLocks noChangeAspect="1"/>
          </p:cNvPicPr>
          <p:nvPr/>
        </p:nvPicPr>
        <p:blipFill>
          <a:blip r:embed="rId2" cstate="email">
            <a:alphaModFix amt="18000"/>
            <a:extLst>
              <a:ext uri="{BEBA8EAE-BF5A-486C-A8C5-ECC9F3942E4B}">
                <a14:imgProps xmlns:a14="http://schemas.microsoft.com/office/drawing/2010/main">
                  <a14:imgLayer r:embed="rId3">
                    <a14:imgEffect>
                      <a14:colorTemperature colorTemp="5661"/>
                    </a14:imgEffect>
                    <a14:imgEffect>
                      <a14:saturation sat="148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2" name="Google Shape;93;p1">
            <a:hlinkClick r:id="rId4"/>
            <a:extLst>
              <a:ext uri="{FF2B5EF4-FFF2-40B4-BE49-F238E27FC236}">
                <a16:creationId xmlns:a16="http://schemas.microsoft.com/office/drawing/2014/main" id="{16BCC30B-76FD-AAF7-2EDE-3A53C6542D6B}"/>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48827" y="1463580"/>
            <a:ext cx="6915839" cy="3882783"/>
          </a:xfrm>
          <a:prstGeom prst="rect">
            <a:avLst/>
          </a:prstGeom>
          <a:noFill/>
          <a:ln w="28575">
            <a:noFill/>
          </a:ln>
          <a:effectLst>
            <a:outerShdw blurRad="50800" dist="38100" dir="5400000" algn="t" rotWithShape="0">
              <a:prstClr val="black">
                <a:alpha val="40000"/>
              </a:prstClr>
            </a:outerShdw>
          </a:effectLst>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6" y="254469"/>
            <a:ext cx="6485816"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A3 Problem-Solving Template</a:t>
            </a:r>
          </a:p>
        </p:txBody>
      </p:sp>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833422" y="2597311"/>
            <a:ext cx="6911197" cy="3871687"/>
          </a:xfrm>
          <a:prstGeom prst="rect">
            <a:avLst/>
          </a:prstGeom>
          <a:noFill/>
          <a:ln w="28575">
            <a:noFill/>
          </a:ln>
          <a:effectLst>
            <a:outerShdw blurRad="50800" dist="38100" dir="5400000" algn="t" rotWithShape="0">
              <a:prstClr val="black">
                <a:alpha val="40000"/>
              </a:prstClr>
            </a:outerShdw>
          </a:effectLst>
        </p:spPr>
      </p:pic>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3655791" y="2035993"/>
            <a:ext cx="6915839" cy="3871687"/>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1897015" y="2729244"/>
            <a:ext cx="6915839" cy="3874287"/>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Rippled surface of water close-up">
            <a:extLst>
              <a:ext uri="{FF2B5EF4-FFF2-40B4-BE49-F238E27FC236}">
                <a16:creationId xmlns:a16="http://schemas.microsoft.com/office/drawing/2014/main" id="{E8FB2716-19CB-F689-71C7-6D6D61FDBFA8}"/>
              </a:ext>
            </a:extLst>
          </p:cNvPr>
          <p:cNvPicPr>
            <a:picLocks noGrp="1" noRot="1" noChangeAspect="1" noMove="1" noResize="1" noEditPoints="1" noAdjustHandles="1" noChangeArrowheads="1" noChangeShapeType="1" noCrop="1"/>
          </p:cNvPicPr>
          <p:nvPr/>
        </p:nvPicPr>
        <p:blipFill>
          <a:blip r:embed="rId3" cstate="email">
            <a:alphaModFix amt="18000"/>
            <a:extLst>
              <a:ext uri="{BEBA8EAE-BF5A-486C-A8C5-ECC9F3942E4B}">
                <a14:imgProps xmlns:a14="http://schemas.microsoft.com/office/drawing/2010/main">
                  <a14:imgLayer r:embed="rId4">
                    <a14:imgEffect>
                      <a14:colorTemperature colorTemp="5661"/>
                    </a14:imgEffect>
                    <a14:imgEffect>
                      <a14:saturation sat="148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A363903-2FE6-4C5A-BCB8-438EC2A7A731}"/>
              </a:ext>
            </a:extLst>
          </p:cNvPr>
          <p:cNvSpPr txBox="1"/>
          <p:nvPr/>
        </p:nvSpPr>
        <p:spPr>
          <a:xfrm>
            <a:off x="488138" y="1619659"/>
            <a:ext cx="5721780" cy="630942"/>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Problem Statement</a:t>
            </a:r>
          </a:p>
          <a:p>
            <a:pPr>
              <a:spcBef>
                <a:spcPts val="600"/>
              </a:spcBef>
            </a:pPr>
            <a:r>
              <a:rPr lang="en-US" sz="1200" dirty="0">
                <a:solidFill>
                  <a:schemeClr val="tx1">
                    <a:lumMod val="65000"/>
                    <a:lumOff val="35000"/>
                  </a:schemeClr>
                </a:solidFill>
                <a:latin typeface="Century Gothic" panose="020B0502020202020204" pitchFamily="34" charset="0"/>
              </a:rPr>
              <a:t>Problem statement description.</a:t>
            </a:r>
          </a:p>
        </p:txBody>
      </p:sp>
      <p:sp>
        <p:nvSpPr>
          <p:cNvPr id="2" name="Rectangle 1">
            <a:extLst>
              <a:ext uri="{FF2B5EF4-FFF2-40B4-BE49-F238E27FC236}">
                <a16:creationId xmlns:a16="http://schemas.microsoft.com/office/drawing/2014/main" id="{749CE1DF-24FF-6B41-BF8C-0D567FFE2F15}"/>
              </a:ext>
            </a:extLst>
          </p:cNvPr>
          <p:cNvSpPr/>
          <p:nvPr/>
        </p:nvSpPr>
        <p:spPr>
          <a:xfrm>
            <a:off x="435877" y="1659880"/>
            <a:ext cx="52261" cy="1092581"/>
          </a:xfrm>
          <a:prstGeom prst="rect">
            <a:avLst/>
          </a:prstGeom>
          <a:solidFill>
            <a:srgbClr val="75D1CC"/>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400">
              <a:solidFill>
                <a:schemeClr val="tx1"/>
              </a:solidFill>
              <a:latin typeface="Century Gothic" panose="020B0502020202020204" pitchFamily="34" charset="0"/>
            </a:endParaRPr>
          </a:p>
        </p:txBody>
      </p:sp>
      <p:graphicFrame>
        <p:nvGraphicFramePr>
          <p:cNvPr id="3" name="Table 2">
            <a:extLst>
              <a:ext uri="{FF2B5EF4-FFF2-40B4-BE49-F238E27FC236}">
                <a16:creationId xmlns:a16="http://schemas.microsoft.com/office/drawing/2014/main" id="{1957432E-6628-91E1-E7BE-0EAC178AF5F5}"/>
              </a:ext>
            </a:extLst>
          </p:cNvPr>
          <p:cNvGraphicFramePr>
            <a:graphicFrameLocks noGrp="1"/>
          </p:cNvGraphicFramePr>
          <p:nvPr>
            <p:extLst>
              <p:ext uri="{D42A27DB-BD31-4B8C-83A1-F6EECF244321}">
                <p14:modId xmlns:p14="http://schemas.microsoft.com/office/powerpoint/2010/main" val="2277406650"/>
              </p:ext>
            </p:extLst>
          </p:nvPr>
        </p:nvGraphicFramePr>
        <p:xfrm>
          <a:off x="435877" y="382616"/>
          <a:ext cx="5774041" cy="755505"/>
        </p:xfrm>
        <a:graphic>
          <a:graphicData uri="http://schemas.openxmlformats.org/drawingml/2006/table">
            <a:tbl>
              <a:tblPr firstRow="1" bandRow="1">
                <a:tableStyleId>{5C22544A-7EE6-4342-B048-85BDC9FD1C3A}</a:tableStyleId>
              </a:tblPr>
              <a:tblGrid>
                <a:gridCol w="1034108">
                  <a:extLst>
                    <a:ext uri="{9D8B030D-6E8A-4147-A177-3AD203B41FA5}">
                      <a16:colId xmlns:a16="http://schemas.microsoft.com/office/drawing/2014/main" val="1672129667"/>
                    </a:ext>
                  </a:extLst>
                </a:gridCol>
                <a:gridCol w="1412111">
                  <a:extLst>
                    <a:ext uri="{9D8B030D-6E8A-4147-A177-3AD203B41FA5}">
                      <a16:colId xmlns:a16="http://schemas.microsoft.com/office/drawing/2014/main" val="602210714"/>
                    </a:ext>
                  </a:extLst>
                </a:gridCol>
                <a:gridCol w="740780">
                  <a:extLst>
                    <a:ext uri="{9D8B030D-6E8A-4147-A177-3AD203B41FA5}">
                      <a16:colId xmlns:a16="http://schemas.microsoft.com/office/drawing/2014/main" val="745651107"/>
                    </a:ext>
                  </a:extLst>
                </a:gridCol>
                <a:gridCol w="2587042">
                  <a:extLst>
                    <a:ext uri="{9D8B030D-6E8A-4147-A177-3AD203B41FA5}">
                      <a16:colId xmlns:a16="http://schemas.microsoft.com/office/drawing/2014/main" val="3839570682"/>
                    </a:ext>
                  </a:extLst>
                </a:gridCol>
              </a:tblGrid>
              <a:tr h="380271">
                <a:tc>
                  <a:txBody>
                    <a:bodyPr/>
                    <a:lstStyle/>
                    <a:p>
                      <a:pPr algn="r">
                        <a:lnSpc>
                          <a:spcPct val="100000"/>
                        </a:lnSpc>
                      </a:pPr>
                      <a:r>
                        <a:rPr lang="en-US" sz="1600" dirty="0">
                          <a:solidFill>
                            <a:schemeClr val="tx1"/>
                          </a:solidFill>
                          <a:latin typeface="Century Gothic" panose="020B0502020202020204" pitchFamily="34" charset="0"/>
                        </a:rPr>
                        <a:t>Title:</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nSpc>
                          <a:spcPct val="100000"/>
                        </a:lnSpc>
                      </a:pPr>
                      <a:endParaRPr lang="en-US" sz="1400" b="0" dirty="0">
                        <a:solidFill>
                          <a:schemeClr val="tx1"/>
                        </a:solidFill>
                        <a:latin typeface="Century Gothic" panose="020B05020202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r" defTabSz="914400" rtl="0" eaLnBrk="1" latinLnBrk="0" hangingPunct="1">
                        <a:lnSpc>
                          <a:spcPct val="100000"/>
                        </a:lnSpc>
                      </a:pPr>
                      <a:endParaRPr lang="en-US" sz="900" b="1"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15962"/>
                  </a:ext>
                </a:extLst>
              </a:tr>
              <a:tr h="375234">
                <a:tc>
                  <a:txBody>
                    <a:bodyPr/>
                    <a:lstStyle/>
                    <a:p>
                      <a:pPr algn="r">
                        <a:lnSpc>
                          <a:spcPct val="100000"/>
                        </a:lnSpc>
                      </a:pPr>
                      <a:r>
                        <a:rPr lang="en-US" sz="900" b="1" kern="1200" dirty="0">
                          <a:solidFill>
                            <a:schemeClr val="tx1"/>
                          </a:solidFill>
                          <a:latin typeface="Century Gothic" panose="020B0502020202020204" pitchFamily="34" charset="0"/>
                          <a:ea typeface="+mn-ea"/>
                          <a:cs typeface="+mn-cs"/>
                        </a:rPr>
                        <a:t>Start Date:</a:t>
                      </a:r>
                    </a:p>
                  </a:txBody>
                  <a:tcPr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endParaRPr lang="en-US" sz="1100" dirty="0">
                        <a:solidFill>
                          <a:schemeClr val="tx1"/>
                        </a:solidFill>
                        <a:latin typeface="Century Gothic" panose="020B0502020202020204" pitchFamily="34" charset="0"/>
                      </a:endParaRP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lnSpc>
                          <a:spcPct val="100000"/>
                        </a:lnSpc>
                      </a:pPr>
                      <a:r>
                        <a:rPr lang="en-US" sz="900" b="1" kern="1200" dirty="0">
                          <a:solidFill>
                            <a:schemeClr val="tx1"/>
                          </a:solidFill>
                          <a:latin typeface="Century Gothic" panose="020B0502020202020204" pitchFamily="34" charset="0"/>
                          <a:ea typeface="+mn-ea"/>
                          <a:cs typeface="+mn-cs"/>
                        </a:rPr>
                        <a:t>Planned Duration:</a:t>
                      </a:r>
                    </a:p>
                  </a:txBody>
                  <a:tcPr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5858687"/>
                  </a:ext>
                </a:extLst>
              </a:tr>
            </a:tbl>
          </a:graphicData>
        </a:graphic>
      </p:graphicFrame>
      <p:sp>
        <p:nvSpPr>
          <p:cNvPr id="11" name="Google Shape;106;p2">
            <a:extLst>
              <a:ext uri="{FF2B5EF4-FFF2-40B4-BE49-F238E27FC236}">
                <a16:creationId xmlns:a16="http://schemas.microsoft.com/office/drawing/2014/main" id="{5B2483EC-A73C-70CE-A75C-EF1568E4E8B5}"/>
              </a:ext>
            </a:extLst>
          </p:cNvPr>
          <p:cNvSpPr txBox="1"/>
          <p:nvPr/>
        </p:nvSpPr>
        <p:spPr>
          <a:xfrm>
            <a:off x="5819335" y="6407903"/>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rgbClr val="595959"/>
                </a:solidFill>
                <a:latin typeface="Century Gothic"/>
                <a:ea typeface="Century Gothic"/>
                <a:cs typeface="Century Gothic"/>
                <a:sym typeface="Century Gothic"/>
              </a:rPr>
              <a:t>PowerPoint A3 Problem-Solving</a:t>
            </a:r>
          </a:p>
        </p:txBody>
      </p:sp>
      <p:graphicFrame>
        <p:nvGraphicFramePr>
          <p:cNvPr id="13" name="Table 12">
            <a:extLst>
              <a:ext uri="{FF2B5EF4-FFF2-40B4-BE49-F238E27FC236}">
                <a16:creationId xmlns:a16="http://schemas.microsoft.com/office/drawing/2014/main" id="{2A31C191-DE9B-9F93-F606-73977004032B}"/>
              </a:ext>
            </a:extLst>
          </p:cNvPr>
          <p:cNvGraphicFramePr>
            <a:graphicFrameLocks noGrp="1"/>
          </p:cNvGraphicFramePr>
          <p:nvPr>
            <p:extLst>
              <p:ext uri="{D42A27DB-BD31-4B8C-83A1-F6EECF244321}">
                <p14:modId xmlns:p14="http://schemas.microsoft.com/office/powerpoint/2010/main" val="2288620487"/>
              </p:ext>
            </p:extLst>
          </p:nvPr>
        </p:nvGraphicFramePr>
        <p:xfrm>
          <a:off x="6645794" y="395999"/>
          <a:ext cx="5110329" cy="380271"/>
        </p:xfrm>
        <a:graphic>
          <a:graphicData uri="http://schemas.openxmlformats.org/drawingml/2006/table">
            <a:tbl>
              <a:tblPr firstRow="1" bandRow="1">
                <a:tableStyleId>{5C22544A-7EE6-4342-B048-85BDC9FD1C3A}</a:tableStyleId>
              </a:tblPr>
              <a:tblGrid>
                <a:gridCol w="1201841">
                  <a:extLst>
                    <a:ext uri="{9D8B030D-6E8A-4147-A177-3AD203B41FA5}">
                      <a16:colId xmlns:a16="http://schemas.microsoft.com/office/drawing/2014/main" val="1672129667"/>
                    </a:ext>
                  </a:extLst>
                </a:gridCol>
                <a:gridCol w="3908488">
                  <a:extLst>
                    <a:ext uri="{9D8B030D-6E8A-4147-A177-3AD203B41FA5}">
                      <a16:colId xmlns:a16="http://schemas.microsoft.com/office/drawing/2014/main" val="602210714"/>
                    </a:ext>
                  </a:extLst>
                </a:gridCol>
              </a:tblGrid>
              <a:tr h="380271">
                <a:tc>
                  <a:txBody>
                    <a:bodyPr/>
                    <a:lstStyle/>
                    <a:p>
                      <a:pPr algn="r">
                        <a:lnSpc>
                          <a:spcPct val="100000"/>
                        </a:lnSpc>
                      </a:pPr>
                      <a:r>
                        <a:rPr lang="en-US" sz="1200" dirty="0">
                          <a:solidFill>
                            <a:schemeClr val="tx1"/>
                          </a:solidFill>
                          <a:latin typeface="Century Gothic" panose="020B0502020202020204" pitchFamily="34" charset="0"/>
                        </a:rPr>
                        <a:t>Team Leader:</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endParaRPr lang="en-US" sz="1100" b="0" dirty="0">
                        <a:solidFill>
                          <a:schemeClr val="tx1"/>
                        </a:solidFill>
                        <a:latin typeface="Century Gothic" panose="020B05020202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915962"/>
                  </a:ext>
                </a:extLst>
              </a:tr>
            </a:tbl>
          </a:graphicData>
        </a:graphic>
      </p:graphicFrame>
      <p:sp>
        <p:nvSpPr>
          <p:cNvPr id="14" name="TextBox 13">
            <a:extLst>
              <a:ext uri="{FF2B5EF4-FFF2-40B4-BE49-F238E27FC236}">
                <a16:creationId xmlns:a16="http://schemas.microsoft.com/office/drawing/2014/main" id="{3A0D79E9-48F1-4B60-5E34-0A21A0F4D412}"/>
              </a:ext>
            </a:extLst>
          </p:cNvPr>
          <p:cNvSpPr txBox="1"/>
          <p:nvPr/>
        </p:nvSpPr>
        <p:spPr>
          <a:xfrm>
            <a:off x="488138" y="3274220"/>
            <a:ext cx="5721780" cy="630942"/>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Current State</a:t>
            </a:r>
          </a:p>
          <a:p>
            <a:pPr>
              <a:spcBef>
                <a:spcPts val="600"/>
              </a:spcBef>
            </a:pPr>
            <a:r>
              <a:rPr lang="en-US" sz="1200" dirty="0">
                <a:solidFill>
                  <a:schemeClr val="tx1">
                    <a:lumMod val="65000"/>
                    <a:lumOff val="35000"/>
                  </a:schemeClr>
                </a:solidFill>
                <a:latin typeface="Century Gothic" panose="020B0502020202020204" pitchFamily="34" charset="0"/>
              </a:rPr>
              <a:t>Current state description.</a:t>
            </a:r>
          </a:p>
        </p:txBody>
      </p:sp>
      <p:sp>
        <p:nvSpPr>
          <p:cNvPr id="15" name="Rectangle 14">
            <a:extLst>
              <a:ext uri="{FF2B5EF4-FFF2-40B4-BE49-F238E27FC236}">
                <a16:creationId xmlns:a16="http://schemas.microsoft.com/office/drawing/2014/main" id="{6B9FB079-728E-BE08-E0CC-832701B33861}"/>
              </a:ext>
            </a:extLst>
          </p:cNvPr>
          <p:cNvSpPr/>
          <p:nvPr/>
        </p:nvSpPr>
        <p:spPr>
          <a:xfrm>
            <a:off x="435877" y="3314441"/>
            <a:ext cx="52261" cy="1092581"/>
          </a:xfrm>
          <a:prstGeom prst="rect">
            <a:avLst/>
          </a:prstGeom>
          <a:solidFill>
            <a:srgbClr val="75D1CC"/>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400">
              <a:solidFill>
                <a:schemeClr val="tx1"/>
              </a:solidFill>
              <a:latin typeface="Century Gothic" panose="020B0502020202020204" pitchFamily="34" charset="0"/>
            </a:endParaRPr>
          </a:p>
        </p:txBody>
      </p:sp>
      <p:sp>
        <p:nvSpPr>
          <p:cNvPr id="16" name="TextBox 15">
            <a:extLst>
              <a:ext uri="{FF2B5EF4-FFF2-40B4-BE49-F238E27FC236}">
                <a16:creationId xmlns:a16="http://schemas.microsoft.com/office/drawing/2014/main" id="{C5BF80F3-B1A4-6EB0-55F3-A80DABAEEC8C}"/>
              </a:ext>
            </a:extLst>
          </p:cNvPr>
          <p:cNvSpPr txBox="1"/>
          <p:nvPr/>
        </p:nvSpPr>
        <p:spPr>
          <a:xfrm>
            <a:off x="6698055" y="1619658"/>
            <a:ext cx="5058068" cy="630942"/>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Goal/Target State</a:t>
            </a:r>
          </a:p>
          <a:p>
            <a:pPr>
              <a:spcBef>
                <a:spcPts val="600"/>
              </a:spcBef>
            </a:pPr>
            <a:r>
              <a:rPr lang="en-US" sz="1200" dirty="0">
                <a:solidFill>
                  <a:schemeClr val="tx1">
                    <a:lumMod val="65000"/>
                    <a:lumOff val="35000"/>
                  </a:schemeClr>
                </a:solidFill>
                <a:latin typeface="Century Gothic" panose="020B0502020202020204" pitchFamily="34" charset="0"/>
              </a:rPr>
              <a:t>Current goal/target state description.</a:t>
            </a:r>
          </a:p>
        </p:txBody>
      </p:sp>
      <p:sp>
        <p:nvSpPr>
          <p:cNvPr id="17" name="Rectangle 16">
            <a:extLst>
              <a:ext uri="{FF2B5EF4-FFF2-40B4-BE49-F238E27FC236}">
                <a16:creationId xmlns:a16="http://schemas.microsoft.com/office/drawing/2014/main" id="{FC69A7D0-887E-FF1A-65CE-3C8327DAE548}"/>
              </a:ext>
            </a:extLst>
          </p:cNvPr>
          <p:cNvSpPr/>
          <p:nvPr/>
        </p:nvSpPr>
        <p:spPr>
          <a:xfrm>
            <a:off x="6645794" y="1674817"/>
            <a:ext cx="52261" cy="1077644"/>
          </a:xfrm>
          <a:prstGeom prst="rect">
            <a:avLst/>
          </a:prstGeom>
          <a:solidFill>
            <a:srgbClr val="75D1CC"/>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4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61183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Rippled surface of water close-up">
            <a:extLst>
              <a:ext uri="{FF2B5EF4-FFF2-40B4-BE49-F238E27FC236}">
                <a16:creationId xmlns:a16="http://schemas.microsoft.com/office/drawing/2014/main" id="{E8FB2716-19CB-F689-71C7-6D6D61FDBFA8}"/>
              </a:ext>
            </a:extLst>
          </p:cNvPr>
          <p:cNvPicPr>
            <a:picLocks noGrp="1" noRot="1" noChangeAspect="1" noMove="1" noResize="1" noEditPoints="1" noAdjustHandles="1" noChangeArrowheads="1" noChangeShapeType="1" noCrop="1"/>
          </p:cNvPicPr>
          <p:nvPr/>
        </p:nvPicPr>
        <p:blipFill>
          <a:blip r:embed="rId3" cstate="email">
            <a:alphaModFix amt="18000"/>
            <a:extLst>
              <a:ext uri="{BEBA8EAE-BF5A-486C-A8C5-ECC9F3942E4B}">
                <a14:imgProps xmlns:a14="http://schemas.microsoft.com/office/drawing/2010/main">
                  <a14:imgLayer r:embed="rId4">
                    <a14:imgEffect>
                      <a14:colorTemperature colorTemp="5661"/>
                    </a14:imgEffect>
                    <a14:imgEffect>
                      <a14:saturation sat="148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47" name="Straight Arrow Connector 46">
            <a:extLst>
              <a:ext uri="{FF2B5EF4-FFF2-40B4-BE49-F238E27FC236}">
                <a16:creationId xmlns:a16="http://schemas.microsoft.com/office/drawing/2014/main" id="{DA898199-76D6-5178-77E8-B53C61E6ED21}"/>
              </a:ext>
            </a:extLst>
          </p:cNvPr>
          <p:cNvCxnSpPr>
            <a:cxnSpLocks/>
          </p:cNvCxnSpPr>
          <p:nvPr/>
        </p:nvCxnSpPr>
        <p:spPr>
          <a:xfrm>
            <a:off x="990650" y="1130701"/>
            <a:ext cx="1232883" cy="2505349"/>
          </a:xfrm>
          <a:prstGeom prst="straightConnector1">
            <a:avLst/>
          </a:prstGeom>
          <a:ln w="38100">
            <a:solidFill>
              <a:srgbClr val="448180"/>
            </a:solidFill>
            <a:tailEnd type="triangle"/>
          </a:ln>
        </p:spPr>
        <p:style>
          <a:lnRef idx="1">
            <a:schemeClr val="accent1"/>
          </a:lnRef>
          <a:fillRef idx="0">
            <a:schemeClr val="accent1"/>
          </a:fillRef>
          <a:effectRef idx="0">
            <a:schemeClr val="accent1"/>
          </a:effectRef>
          <a:fontRef idx="minor">
            <a:schemeClr val="tx1"/>
          </a:fontRef>
        </p:style>
      </p:cxnSp>
      <p:sp>
        <p:nvSpPr>
          <p:cNvPr id="11" name="Google Shape;106;p2">
            <a:extLst>
              <a:ext uri="{FF2B5EF4-FFF2-40B4-BE49-F238E27FC236}">
                <a16:creationId xmlns:a16="http://schemas.microsoft.com/office/drawing/2014/main" id="{5B2483EC-A73C-70CE-A75C-EF1568E4E8B5}"/>
              </a:ext>
            </a:extLst>
          </p:cNvPr>
          <p:cNvSpPr txBox="1"/>
          <p:nvPr/>
        </p:nvSpPr>
        <p:spPr>
          <a:xfrm>
            <a:off x="5819335" y="6407903"/>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rgbClr val="595959"/>
                </a:solidFill>
                <a:latin typeface="Century Gothic"/>
                <a:ea typeface="Century Gothic"/>
                <a:cs typeface="Century Gothic"/>
                <a:sym typeface="Century Gothic"/>
              </a:rPr>
              <a:t>PowerPoint A3 Problem-Solving</a:t>
            </a:r>
          </a:p>
        </p:txBody>
      </p:sp>
      <p:sp>
        <p:nvSpPr>
          <p:cNvPr id="4" name="TextBox 3">
            <a:extLst>
              <a:ext uri="{FF2B5EF4-FFF2-40B4-BE49-F238E27FC236}">
                <a16:creationId xmlns:a16="http://schemas.microsoft.com/office/drawing/2014/main" id="{4B1DE54A-A587-35F3-FB15-65848CEC7538}"/>
              </a:ext>
            </a:extLst>
          </p:cNvPr>
          <p:cNvSpPr txBox="1"/>
          <p:nvPr/>
        </p:nvSpPr>
        <p:spPr>
          <a:xfrm>
            <a:off x="374220" y="338660"/>
            <a:ext cx="5721780" cy="369332"/>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Root Cause Analysis</a:t>
            </a:r>
          </a:p>
        </p:txBody>
      </p:sp>
      <p:sp>
        <p:nvSpPr>
          <p:cNvPr id="6" name="Rounded Rectangle 5">
            <a:extLst>
              <a:ext uri="{FF2B5EF4-FFF2-40B4-BE49-F238E27FC236}">
                <a16:creationId xmlns:a16="http://schemas.microsoft.com/office/drawing/2014/main" id="{6747BF66-3DD7-A129-B25D-DC583F77576F}"/>
              </a:ext>
            </a:extLst>
          </p:cNvPr>
          <p:cNvSpPr/>
          <p:nvPr/>
        </p:nvSpPr>
        <p:spPr>
          <a:xfrm>
            <a:off x="493776" y="859536"/>
            <a:ext cx="2020824" cy="369332"/>
          </a:xfrm>
          <a:prstGeom prst="roundRect">
            <a:avLst/>
          </a:prstGeom>
          <a:solidFill>
            <a:srgbClr val="75D1CC"/>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lumMod val="65000"/>
                    <a:lumOff val="35000"/>
                  </a:schemeClr>
                </a:solidFill>
                <a:latin typeface="Century Gothic" panose="020B0502020202020204" pitchFamily="34" charset="0"/>
              </a:rPr>
              <a:t>Category 1</a:t>
            </a:r>
          </a:p>
        </p:txBody>
      </p:sp>
      <p:sp>
        <p:nvSpPr>
          <p:cNvPr id="9" name="Rounded Rectangle 8">
            <a:extLst>
              <a:ext uri="{FF2B5EF4-FFF2-40B4-BE49-F238E27FC236}">
                <a16:creationId xmlns:a16="http://schemas.microsoft.com/office/drawing/2014/main" id="{FE4259AB-9E0A-7105-AEE9-2A5938579EBF}"/>
              </a:ext>
            </a:extLst>
          </p:cNvPr>
          <p:cNvSpPr/>
          <p:nvPr/>
        </p:nvSpPr>
        <p:spPr>
          <a:xfrm>
            <a:off x="746760" y="1459992"/>
            <a:ext cx="2334768" cy="505968"/>
          </a:xfrm>
          <a:prstGeom prst="roundRect">
            <a:avLst/>
          </a:prstGeom>
          <a:gradFill flip="none" rotWithShape="1">
            <a:gsLst>
              <a:gs pos="0">
                <a:schemeClr val="bg1">
                  <a:lumMod val="85000"/>
                </a:schemeClr>
              </a:gs>
              <a:gs pos="39000">
                <a:schemeClr val="bg1">
                  <a:lumMod val="85000"/>
                </a:schemeClr>
              </a:gs>
              <a:gs pos="74000">
                <a:schemeClr val="bg1">
                  <a:lumMod val="75000"/>
                </a:schemeClr>
              </a:gs>
              <a:gs pos="99000">
                <a:schemeClr val="bg1">
                  <a:lumMod val="75000"/>
                </a:schemeClr>
              </a:gs>
            </a:gsLst>
            <a:lin ang="0" scaled="1"/>
            <a:tileRect/>
          </a:gra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lumMod val="65000"/>
                    <a:lumOff val="35000"/>
                  </a:schemeClr>
                </a:solidFill>
                <a:latin typeface="Century Gothic" panose="020B0502020202020204" pitchFamily="34" charset="0"/>
              </a:rPr>
              <a:t>Cause</a:t>
            </a:r>
          </a:p>
        </p:txBody>
      </p:sp>
      <p:sp>
        <p:nvSpPr>
          <p:cNvPr id="22" name="Rounded Rectangle 21">
            <a:extLst>
              <a:ext uri="{FF2B5EF4-FFF2-40B4-BE49-F238E27FC236}">
                <a16:creationId xmlns:a16="http://schemas.microsoft.com/office/drawing/2014/main" id="{25D916FF-AE3A-C136-2EF1-449F8F297132}"/>
              </a:ext>
            </a:extLst>
          </p:cNvPr>
          <p:cNvSpPr/>
          <p:nvPr/>
        </p:nvSpPr>
        <p:spPr>
          <a:xfrm>
            <a:off x="1066800" y="2197084"/>
            <a:ext cx="2334768" cy="505968"/>
          </a:xfrm>
          <a:prstGeom prst="roundRect">
            <a:avLst/>
          </a:prstGeom>
          <a:gradFill flip="none" rotWithShape="1">
            <a:gsLst>
              <a:gs pos="0">
                <a:schemeClr val="bg1">
                  <a:lumMod val="85000"/>
                </a:schemeClr>
              </a:gs>
              <a:gs pos="39000">
                <a:schemeClr val="bg1">
                  <a:lumMod val="85000"/>
                </a:schemeClr>
              </a:gs>
              <a:gs pos="74000">
                <a:schemeClr val="bg1">
                  <a:lumMod val="75000"/>
                </a:schemeClr>
              </a:gs>
              <a:gs pos="99000">
                <a:schemeClr val="bg1">
                  <a:lumMod val="75000"/>
                </a:schemeClr>
              </a:gs>
            </a:gsLst>
            <a:lin ang="0" scaled="1"/>
            <a:tileRect/>
          </a:gra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lumMod val="65000"/>
                    <a:lumOff val="35000"/>
                  </a:schemeClr>
                </a:solidFill>
                <a:latin typeface="Century Gothic" panose="020B0502020202020204" pitchFamily="34" charset="0"/>
              </a:rPr>
              <a:t>Cause</a:t>
            </a:r>
          </a:p>
        </p:txBody>
      </p:sp>
      <p:sp>
        <p:nvSpPr>
          <p:cNvPr id="23" name="Rounded Rectangle 22">
            <a:extLst>
              <a:ext uri="{FF2B5EF4-FFF2-40B4-BE49-F238E27FC236}">
                <a16:creationId xmlns:a16="http://schemas.microsoft.com/office/drawing/2014/main" id="{538C9D0E-0367-2161-8D2E-ECD8B1FCCFB1}"/>
              </a:ext>
            </a:extLst>
          </p:cNvPr>
          <p:cNvSpPr/>
          <p:nvPr/>
        </p:nvSpPr>
        <p:spPr>
          <a:xfrm>
            <a:off x="1420368" y="2934176"/>
            <a:ext cx="2334768" cy="505968"/>
          </a:xfrm>
          <a:prstGeom prst="roundRect">
            <a:avLst/>
          </a:prstGeom>
          <a:gradFill flip="none" rotWithShape="1">
            <a:gsLst>
              <a:gs pos="0">
                <a:schemeClr val="bg1">
                  <a:lumMod val="85000"/>
                </a:schemeClr>
              </a:gs>
              <a:gs pos="39000">
                <a:schemeClr val="bg1">
                  <a:lumMod val="85000"/>
                </a:schemeClr>
              </a:gs>
              <a:gs pos="74000">
                <a:schemeClr val="bg1">
                  <a:lumMod val="75000"/>
                </a:schemeClr>
              </a:gs>
              <a:gs pos="99000">
                <a:schemeClr val="bg1">
                  <a:lumMod val="75000"/>
                </a:schemeClr>
              </a:gs>
            </a:gsLst>
            <a:lin ang="0" scaled="1"/>
            <a:tileRect/>
          </a:gra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lumMod val="65000"/>
                    <a:lumOff val="35000"/>
                  </a:schemeClr>
                </a:solidFill>
                <a:latin typeface="Century Gothic" panose="020B0502020202020204" pitchFamily="34" charset="0"/>
              </a:rPr>
              <a:t>Cause</a:t>
            </a:r>
          </a:p>
        </p:txBody>
      </p:sp>
      <p:sp>
        <p:nvSpPr>
          <p:cNvPr id="40" name="Rectangle 39">
            <a:extLst>
              <a:ext uri="{FF2B5EF4-FFF2-40B4-BE49-F238E27FC236}">
                <a16:creationId xmlns:a16="http://schemas.microsoft.com/office/drawing/2014/main" id="{D0CFE415-B935-52D7-2692-14E74DCDC84A}"/>
              </a:ext>
            </a:extLst>
          </p:cNvPr>
          <p:cNvSpPr/>
          <p:nvPr/>
        </p:nvSpPr>
        <p:spPr>
          <a:xfrm flipH="1">
            <a:off x="8372889" y="1457468"/>
            <a:ext cx="3343623" cy="4380190"/>
          </a:xfrm>
          <a:prstGeom prst="rect">
            <a:avLst/>
          </a:prstGeom>
          <a:solidFill>
            <a:srgbClr val="75D1CC"/>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400">
              <a:solidFill>
                <a:schemeClr val="tx1"/>
              </a:solidFill>
              <a:latin typeface="Century Gothic" panose="020B0502020202020204" pitchFamily="34" charset="0"/>
            </a:endParaRPr>
          </a:p>
        </p:txBody>
      </p:sp>
      <p:sp>
        <p:nvSpPr>
          <p:cNvPr id="41" name="TextBox 40">
            <a:extLst>
              <a:ext uri="{FF2B5EF4-FFF2-40B4-BE49-F238E27FC236}">
                <a16:creationId xmlns:a16="http://schemas.microsoft.com/office/drawing/2014/main" id="{B1F5C8AF-BF4B-5A8C-6EAC-172D88224755}"/>
              </a:ext>
            </a:extLst>
          </p:cNvPr>
          <p:cNvSpPr txBox="1"/>
          <p:nvPr/>
        </p:nvSpPr>
        <p:spPr>
          <a:xfrm>
            <a:off x="8596166" y="1647964"/>
            <a:ext cx="2887207" cy="1000274"/>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Problem/Need</a:t>
            </a:r>
          </a:p>
          <a:p>
            <a:pPr>
              <a:spcBef>
                <a:spcPts val="600"/>
              </a:spcBef>
            </a:pPr>
            <a:r>
              <a:rPr lang="en-US" sz="1200" dirty="0">
                <a:solidFill>
                  <a:schemeClr val="tx1">
                    <a:lumMod val="65000"/>
                    <a:lumOff val="35000"/>
                  </a:schemeClr>
                </a:solidFill>
                <a:latin typeface="Century Gothic" panose="020B0502020202020204" pitchFamily="34" charset="0"/>
              </a:rPr>
              <a:t>Utilize this fishbone diagram template to illustrate the Root Cause Analysis.</a:t>
            </a:r>
          </a:p>
        </p:txBody>
      </p:sp>
      <p:sp>
        <p:nvSpPr>
          <p:cNvPr id="45" name="Rectangle 44">
            <a:extLst>
              <a:ext uri="{FF2B5EF4-FFF2-40B4-BE49-F238E27FC236}">
                <a16:creationId xmlns:a16="http://schemas.microsoft.com/office/drawing/2014/main" id="{FBC5C3C4-733D-22B3-A81F-ECFB8B7BF83E}"/>
              </a:ext>
            </a:extLst>
          </p:cNvPr>
          <p:cNvSpPr/>
          <p:nvPr/>
        </p:nvSpPr>
        <p:spPr>
          <a:xfrm flipH="1">
            <a:off x="475487" y="3636050"/>
            <a:ext cx="8046720" cy="60340"/>
          </a:xfrm>
          <a:prstGeom prst="rect">
            <a:avLst/>
          </a:prstGeom>
          <a:solidFill>
            <a:srgbClr val="75D1CC"/>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400">
              <a:solidFill>
                <a:schemeClr val="tx1"/>
              </a:solidFill>
              <a:latin typeface="Century Gothic" panose="020B0502020202020204" pitchFamily="34" charset="0"/>
            </a:endParaRPr>
          </a:p>
        </p:txBody>
      </p:sp>
      <p:cxnSp>
        <p:nvCxnSpPr>
          <p:cNvPr id="54" name="Straight Arrow Connector 53">
            <a:extLst>
              <a:ext uri="{FF2B5EF4-FFF2-40B4-BE49-F238E27FC236}">
                <a16:creationId xmlns:a16="http://schemas.microsoft.com/office/drawing/2014/main" id="{79741AEE-7F0F-E463-5BA6-A508A9BEAEEA}"/>
              </a:ext>
            </a:extLst>
          </p:cNvPr>
          <p:cNvCxnSpPr>
            <a:cxnSpLocks/>
          </p:cNvCxnSpPr>
          <p:nvPr/>
        </p:nvCxnSpPr>
        <p:spPr>
          <a:xfrm>
            <a:off x="4681769" y="1116081"/>
            <a:ext cx="1232883" cy="2505349"/>
          </a:xfrm>
          <a:prstGeom prst="straightConnector1">
            <a:avLst/>
          </a:prstGeom>
          <a:ln w="38100">
            <a:solidFill>
              <a:srgbClr val="448180"/>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D9ACBC46-9C2C-C841-842D-6473AD374F6C}"/>
              </a:ext>
            </a:extLst>
          </p:cNvPr>
          <p:cNvSpPr/>
          <p:nvPr/>
        </p:nvSpPr>
        <p:spPr>
          <a:xfrm>
            <a:off x="4194048" y="859536"/>
            <a:ext cx="2020824" cy="369332"/>
          </a:xfrm>
          <a:prstGeom prst="roundRect">
            <a:avLst/>
          </a:prstGeom>
          <a:solidFill>
            <a:srgbClr val="75D1CC"/>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lumMod val="65000"/>
                    <a:lumOff val="35000"/>
                  </a:schemeClr>
                </a:solidFill>
                <a:latin typeface="Century Gothic" panose="020B0502020202020204" pitchFamily="34" charset="0"/>
              </a:rPr>
              <a:t>Category 2</a:t>
            </a:r>
          </a:p>
        </p:txBody>
      </p:sp>
      <p:sp>
        <p:nvSpPr>
          <p:cNvPr id="32" name="Rounded Rectangle 31">
            <a:extLst>
              <a:ext uri="{FF2B5EF4-FFF2-40B4-BE49-F238E27FC236}">
                <a16:creationId xmlns:a16="http://schemas.microsoft.com/office/drawing/2014/main" id="{AF67FE13-7586-FF44-520C-C28DBCA92EC3}"/>
              </a:ext>
            </a:extLst>
          </p:cNvPr>
          <p:cNvSpPr/>
          <p:nvPr/>
        </p:nvSpPr>
        <p:spPr>
          <a:xfrm>
            <a:off x="4530852" y="1457468"/>
            <a:ext cx="2334768" cy="505968"/>
          </a:xfrm>
          <a:prstGeom prst="roundRect">
            <a:avLst/>
          </a:prstGeom>
          <a:gradFill flip="none" rotWithShape="1">
            <a:gsLst>
              <a:gs pos="0">
                <a:schemeClr val="bg1">
                  <a:lumMod val="85000"/>
                </a:schemeClr>
              </a:gs>
              <a:gs pos="39000">
                <a:schemeClr val="bg1">
                  <a:lumMod val="85000"/>
                </a:schemeClr>
              </a:gs>
              <a:gs pos="74000">
                <a:schemeClr val="bg1">
                  <a:lumMod val="75000"/>
                </a:schemeClr>
              </a:gs>
              <a:gs pos="99000">
                <a:schemeClr val="bg1">
                  <a:lumMod val="75000"/>
                </a:schemeClr>
              </a:gs>
            </a:gsLst>
            <a:lin ang="0" scaled="1"/>
            <a:tileRect/>
          </a:gra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lumMod val="65000"/>
                    <a:lumOff val="35000"/>
                  </a:schemeClr>
                </a:solidFill>
                <a:latin typeface="Century Gothic" panose="020B0502020202020204" pitchFamily="34" charset="0"/>
              </a:rPr>
              <a:t>Cause</a:t>
            </a:r>
          </a:p>
        </p:txBody>
      </p:sp>
      <p:sp>
        <p:nvSpPr>
          <p:cNvPr id="33" name="Rounded Rectangle 32">
            <a:extLst>
              <a:ext uri="{FF2B5EF4-FFF2-40B4-BE49-F238E27FC236}">
                <a16:creationId xmlns:a16="http://schemas.microsoft.com/office/drawing/2014/main" id="{F3230B16-50A4-DEE9-CE15-485092D30679}"/>
              </a:ext>
            </a:extLst>
          </p:cNvPr>
          <p:cNvSpPr/>
          <p:nvPr/>
        </p:nvSpPr>
        <p:spPr>
          <a:xfrm>
            <a:off x="4850892" y="2194560"/>
            <a:ext cx="2334768" cy="505968"/>
          </a:xfrm>
          <a:prstGeom prst="roundRect">
            <a:avLst/>
          </a:prstGeom>
          <a:gradFill flip="none" rotWithShape="1">
            <a:gsLst>
              <a:gs pos="0">
                <a:schemeClr val="bg1">
                  <a:lumMod val="85000"/>
                </a:schemeClr>
              </a:gs>
              <a:gs pos="39000">
                <a:schemeClr val="bg1">
                  <a:lumMod val="85000"/>
                </a:schemeClr>
              </a:gs>
              <a:gs pos="74000">
                <a:schemeClr val="bg1">
                  <a:lumMod val="75000"/>
                </a:schemeClr>
              </a:gs>
              <a:gs pos="99000">
                <a:schemeClr val="bg1">
                  <a:lumMod val="75000"/>
                </a:schemeClr>
              </a:gs>
            </a:gsLst>
            <a:lin ang="0" scaled="1"/>
            <a:tileRect/>
          </a:gra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lumMod val="65000"/>
                    <a:lumOff val="35000"/>
                  </a:schemeClr>
                </a:solidFill>
                <a:latin typeface="Century Gothic" panose="020B0502020202020204" pitchFamily="34" charset="0"/>
              </a:rPr>
              <a:t>Cause</a:t>
            </a:r>
          </a:p>
        </p:txBody>
      </p:sp>
      <p:sp>
        <p:nvSpPr>
          <p:cNvPr id="34" name="Rounded Rectangle 33">
            <a:extLst>
              <a:ext uri="{FF2B5EF4-FFF2-40B4-BE49-F238E27FC236}">
                <a16:creationId xmlns:a16="http://schemas.microsoft.com/office/drawing/2014/main" id="{4A5C8E7C-DCC1-9028-1D87-C808ACB96623}"/>
              </a:ext>
            </a:extLst>
          </p:cNvPr>
          <p:cNvSpPr/>
          <p:nvPr/>
        </p:nvSpPr>
        <p:spPr>
          <a:xfrm>
            <a:off x="5204460" y="2931652"/>
            <a:ext cx="2334768" cy="505968"/>
          </a:xfrm>
          <a:prstGeom prst="roundRect">
            <a:avLst/>
          </a:prstGeom>
          <a:gradFill flip="none" rotWithShape="1">
            <a:gsLst>
              <a:gs pos="0">
                <a:schemeClr val="bg1">
                  <a:lumMod val="85000"/>
                </a:schemeClr>
              </a:gs>
              <a:gs pos="39000">
                <a:schemeClr val="bg1">
                  <a:lumMod val="85000"/>
                </a:schemeClr>
              </a:gs>
              <a:gs pos="74000">
                <a:schemeClr val="bg1">
                  <a:lumMod val="75000"/>
                </a:schemeClr>
              </a:gs>
              <a:gs pos="99000">
                <a:schemeClr val="bg1">
                  <a:lumMod val="75000"/>
                </a:schemeClr>
              </a:gs>
            </a:gsLst>
            <a:lin ang="0" scaled="1"/>
            <a:tileRect/>
          </a:gra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lumMod val="65000"/>
                    <a:lumOff val="35000"/>
                  </a:schemeClr>
                </a:solidFill>
                <a:latin typeface="Century Gothic" panose="020B0502020202020204" pitchFamily="34" charset="0"/>
              </a:rPr>
              <a:t>Cause</a:t>
            </a:r>
          </a:p>
        </p:txBody>
      </p:sp>
      <p:cxnSp>
        <p:nvCxnSpPr>
          <p:cNvPr id="55" name="Straight Arrow Connector 54">
            <a:extLst>
              <a:ext uri="{FF2B5EF4-FFF2-40B4-BE49-F238E27FC236}">
                <a16:creationId xmlns:a16="http://schemas.microsoft.com/office/drawing/2014/main" id="{10A91E04-8CA2-939D-68DE-C5F079A5C295}"/>
              </a:ext>
            </a:extLst>
          </p:cNvPr>
          <p:cNvCxnSpPr>
            <a:cxnSpLocks/>
          </p:cNvCxnSpPr>
          <p:nvPr/>
        </p:nvCxnSpPr>
        <p:spPr>
          <a:xfrm flipV="1">
            <a:off x="1933270" y="3704796"/>
            <a:ext cx="1232883" cy="2505349"/>
          </a:xfrm>
          <a:prstGeom prst="straightConnector1">
            <a:avLst/>
          </a:prstGeom>
          <a:ln w="38100">
            <a:solidFill>
              <a:srgbClr val="448180"/>
            </a:solidFill>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4612E116-781E-82B5-F35D-877B103C91D1}"/>
              </a:ext>
            </a:extLst>
          </p:cNvPr>
          <p:cNvSpPr/>
          <p:nvPr/>
        </p:nvSpPr>
        <p:spPr>
          <a:xfrm>
            <a:off x="493776" y="6068782"/>
            <a:ext cx="2020824" cy="369332"/>
          </a:xfrm>
          <a:prstGeom prst="roundRect">
            <a:avLst/>
          </a:prstGeom>
          <a:solidFill>
            <a:srgbClr val="75D1CC"/>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lumMod val="65000"/>
                    <a:lumOff val="35000"/>
                  </a:schemeClr>
                </a:solidFill>
                <a:latin typeface="Century Gothic" panose="020B0502020202020204" pitchFamily="34" charset="0"/>
              </a:rPr>
              <a:t>Category 3</a:t>
            </a:r>
          </a:p>
        </p:txBody>
      </p:sp>
      <p:sp>
        <p:nvSpPr>
          <p:cNvPr id="28" name="Rounded Rectangle 27">
            <a:extLst>
              <a:ext uri="{FF2B5EF4-FFF2-40B4-BE49-F238E27FC236}">
                <a16:creationId xmlns:a16="http://schemas.microsoft.com/office/drawing/2014/main" id="{25A84964-E9B0-8FEC-2D51-7FCDC78ACF75}"/>
              </a:ext>
            </a:extLst>
          </p:cNvPr>
          <p:cNvSpPr/>
          <p:nvPr/>
        </p:nvSpPr>
        <p:spPr>
          <a:xfrm>
            <a:off x="1420368" y="3860030"/>
            <a:ext cx="2334768" cy="505968"/>
          </a:xfrm>
          <a:prstGeom prst="roundRect">
            <a:avLst/>
          </a:prstGeom>
          <a:gradFill flip="none" rotWithShape="1">
            <a:gsLst>
              <a:gs pos="0">
                <a:schemeClr val="bg1">
                  <a:lumMod val="85000"/>
                </a:schemeClr>
              </a:gs>
              <a:gs pos="39000">
                <a:schemeClr val="bg1">
                  <a:lumMod val="85000"/>
                </a:schemeClr>
              </a:gs>
              <a:gs pos="74000">
                <a:schemeClr val="bg1">
                  <a:lumMod val="75000"/>
                </a:schemeClr>
              </a:gs>
              <a:gs pos="99000">
                <a:schemeClr val="bg1">
                  <a:lumMod val="75000"/>
                </a:schemeClr>
              </a:gs>
            </a:gsLst>
            <a:lin ang="0" scaled="1"/>
            <a:tileRect/>
          </a:gra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lumMod val="65000"/>
                    <a:lumOff val="35000"/>
                  </a:schemeClr>
                </a:solidFill>
                <a:latin typeface="Century Gothic" panose="020B0502020202020204" pitchFamily="34" charset="0"/>
              </a:rPr>
              <a:t>Cause</a:t>
            </a:r>
          </a:p>
        </p:txBody>
      </p:sp>
      <p:sp>
        <p:nvSpPr>
          <p:cNvPr id="30" name="Rounded Rectangle 29">
            <a:extLst>
              <a:ext uri="{FF2B5EF4-FFF2-40B4-BE49-F238E27FC236}">
                <a16:creationId xmlns:a16="http://schemas.microsoft.com/office/drawing/2014/main" id="{30B94306-1E56-022F-8FB8-842DBEE77008}"/>
              </a:ext>
            </a:extLst>
          </p:cNvPr>
          <p:cNvSpPr/>
          <p:nvPr/>
        </p:nvSpPr>
        <p:spPr>
          <a:xfrm>
            <a:off x="1066800" y="4597122"/>
            <a:ext cx="2334768" cy="505968"/>
          </a:xfrm>
          <a:prstGeom prst="roundRect">
            <a:avLst/>
          </a:prstGeom>
          <a:gradFill flip="none" rotWithShape="1">
            <a:gsLst>
              <a:gs pos="0">
                <a:schemeClr val="bg1">
                  <a:lumMod val="85000"/>
                </a:schemeClr>
              </a:gs>
              <a:gs pos="39000">
                <a:schemeClr val="bg1">
                  <a:lumMod val="85000"/>
                </a:schemeClr>
              </a:gs>
              <a:gs pos="74000">
                <a:schemeClr val="bg1">
                  <a:lumMod val="75000"/>
                </a:schemeClr>
              </a:gs>
              <a:gs pos="99000">
                <a:schemeClr val="bg1">
                  <a:lumMod val="75000"/>
                </a:schemeClr>
              </a:gs>
            </a:gsLst>
            <a:lin ang="0" scaled="1"/>
            <a:tileRect/>
          </a:gra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lumMod val="65000"/>
                    <a:lumOff val="35000"/>
                  </a:schemeClr>
                </a:solidFill>
                <a:latin typeface="Century Gothic" panose="020B0502020202020204" pitchFamily="34" charset="0"/>
              </a:rPr>
              <a:t>Cause</a:t>
            </a:r>
          </a:p>
        </p:txBody>
      </p:sp>
      <p:sp>
        <p:nvSpPr>
          <p:cNvPr id="31" name="Rounded Rectangle 30">
            <a:extLst>
              <a:ext uri="{FF2B5EF4-FFF2-40B4-BE49-F238E27FC236}">
                <a16:creationId xmlns:a16="http://schemas.microsoft.com/office/drawing/2014/main" id="{58C282E9-9471-C5AD-4783-7DB027A4B3A8}"/>
              </a:ext>
            </a:extLst>
          </p:cNvPr>
          <p:cNvSpPr/>
          <p:nvPr/>
        </p:nvSpPr>
        <p:spPr>
          <a:xfrm>
            <a:off x="746760" y="5334214"/>
            <a:ext cx="2334768" cy="505968"/>
          </a:xfrm>
          <a:prstGeom prst="roundRect">
            <a:avLst/>
          </a:prstGeom>
          <a:gradFill flip="none" rotWithShape="1">
            <a:gsLst>
              <a:gs pos="0">
                <a:schemeClr val="bg1">
                  <a:lumMod val="85000"/>
                </a:schemeClr>
              </a:gs>
              <a:gs pos="39000">
                <a:schemeClr val="bg1">
                  <a:lumMod val="85000"/>
                </a:schemeClr>
              </a:gs>
              <a:gs pos="74000">
                <a:schemeClr val="bg1">
                  <a:lumMod val="75000"/>
                </a:schemeClr>
              </a:gs>
              <a:gs pos="99000">
                <a:schemeClr val="bg1">
                  <a:lumMod val="75000"/>
                </a:schemeClr>
              </a:gs>
            </a:gsLst>
            <a:lin ang="0" scaled="1"/>
            <a:tileRect/>
          </a:gra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lumMod val="65000"/>
                    <a:lumOff val="35000"/>
                  </a:schemeClr>
                </a:solidFill>
                <a:latin typeface="Century Gothic" panose="020B0502020202020204" pitchFamily="34" charset="0"/>
              </a:rPr>
              <a:t>Cause</a:t>
            </a:r>
          </a:p>
        </p:txBody>
      </p:sp>
      <p:cxnSp>
        <p:nvCxnSpPr>
          <p:cNvPr id="57" name="Straight Arrow Connector 56">
            <a:extLst>
              <a:ext uri="{FF2B5EF4-FFF2-40B4-BE49-F238E27FC236}">
                <a16:creationId xmlns:a16="http://schemas.microsoft.com/office/drawing/2014/main" id="{ADA3CBA3-D571-EB8E-B14E-3CC67512752B}"/>
              </a:ext>
            </a:extLst>
          </p:cNvPr>
          <p:cNvCxnSpPr>
            <a:cxnSpLocks/>
          </p:cNvCxnSpPr>
          <p:nvPr/>
        </p:nvCxnSpPr>
        <p:spPr>
          <a:xfrm flipV="1">
            <a:off x="5698956" y="3724512"/>
            <a:ext cx="1232883" cy="2505349"/>
          </a:xfrm>
          <a:prstGeom prst="straightConnector1">
            <a:avLst/>
          </a:prstGeom>
          <a:ln w="38100">
            <a:solidFill>
              <a:srgbClr val="448180"/>
            </a:solidFill>
            <a:tailEnd type="triangle"/>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89EEF924-174A-B8F6-28B6-BD2D47ADA496}"/>
              </a:ext>
            </a:extLst>
          </p:cNvPr>
          <p:cNvSpPr/>
          <p:nvPr/>
        </p:nvSpPr>
        <p:spPr>
          <a:xfrm>
            <a:off x="5204460" y="3857506"/>
            <a:ext cx="2334768" cy="505968"/>
          </a:xfrm>
          <a:prstGeom prst="roundRect">
            <a:avLst/>
          </a:prstGeom>
          <a:gradFill flip="none" rotWithShape="1">
            <a:gsLst>
              <a:gs pos="0">
                <a:schemeClr val="bg1">
                  <a:lumMod val="85000"/>
                </a:schemeClr>
              </a:gs>
              <a:gs pos="39000">
                <a:schemeClr val="bg1">
                  <a:lumMod val="85000"/>
                </a:schemeClr>
              </a:gs>
              <a:gs pos="74000">
                <a:schemeClr val="bg1">
                  <a:lumMod val="75000"/>
                </a:schemeClr>
              </a:gs>
              <a:gs pos="99000">
                <a:schemeClr val="bg1">
                  <a:lumMod val="75000"/>
                </a:schemeClr>
              </a:gs>
            </a:gsLst>
            <a:lin ang="0" scaled="1"/>
            <a:tileRect/>
          </a:gra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lumMod val="65000"/>
                    <a:lumOff val="35000"/>
                  </a:schemeClr>
                </a:solidFill>
                <a:latin typeface="Century Gothic" panose="020B0502020202020204" pitchFamily="34" charset="0"/>
              </a:rPr>
              <a:t>Cause</a:t>
            </a:r>
          </a:p>
        </p:txBody>
      </p:sp>
      <p:sp>
        <p:nvSpPr>
          <p:cNvPr id="37" name="Rounded Rectangle 36">
            <a:extLst>
              <a:ext uri="{FF2B5EF4-FFF2-40B4-BE49-F238E27FC236}">
                <a16:creationId xmlns:a16="http://schemas.microsoft.com/office/drawing/2014/main" id="{39DDACD5-2861-AF48-D55F-A2B6F485DB9A}"/>
              </a:ext>
            </a:extLst>
          </p:cNvPr>
          <p:cNvSpPr/>
          <p:nvPr/>
        </p:nvSpPr>
        <p:spPr>
          <a:xfrm>
            <a:off x="4850892" y="4594598"/>
            <a:ext cx="2334768" cy="505968"/>
          </a:xfrm>
          <a:prstGeom prst="roundRect">
            <a:avLst/>
          </a:prstGeom>
          <a:gradFill flip="none" rotWithShape="1">
            <a:gsLst>
              <a:gs pos="0">
                <a:schemeClr val="bg1">
                  <a:lumMod val="85000"/>
                </a:schemeClr>
              </a:gs>
              <a:gs pos="39000">
                <a:schemeClr val="bg1">
                  <a:lumMod val="85000"/>
                </a:schemeClr>
              </a:gs>
              <a:gs pos="74000">
                <a:schemeClr val="bg1">
                  <a:lumMod val="75000"/>
                </a:schemeClr>
              </a:gs>
              <a:gs pos="99000">
                <a:schemeClr val="bg1">
                  <a:lumMod val="75000"/>
                </a:schemeClr>
              </a:gs>
            </a:gsLst>
            <a:lin ang="0" scaled="1"/>
            <a:tileRect/>
          </a:gra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lumMod val="65000"/>
                    <a:lumOff val="35000"/>
                  </a:schemeClr>
                </a:solidFill>
                <a:latin typeface="Century Gothic" panose="020B0502020202020204" pitchFamily="34" charset="0"/>
              </a:rPr>
              <a:t>Cause</a:t>
            </a:r>
          </a:p>
        </p:txBody>
      </p:sp>
      <p:sp>
        <p:nvSpPr>
          <p:cNvPr id="38" name="Rounded Rectangle 37">
            <a:extLst>
              <a:ext uri="{FF2B5EF4-FFF2-40B4-BE49-F238E27FC236}">
                <a16:creationId xmlns:a16="http://schemas.microsoft.com/office/drawing/2014/main" id="{93B050E6-B5D7-7150-9118-3D7631D9E240}"/>
              </a:ext>
            </a:extLst>
          </p:cNvPr>
          <p:cNvSpPr/>
          <p:nvPr/>
        </p:nvSpPr>
        <p:spPr>
          <a:xfrm>
            <a:off x="4530852" y="5331690"/>
            <a:ext cx="2334768" cy="505968"/>
          </a:xfrm>
          <a:prstGeom prst="roundRect">
            <a:avLst/>
          </a:prstGeom>
          <a:gradFill flip="none" rotWithShape="1">
            <a:gsLst>
              <a:gs pos="0">
                <a:schemeClr val="bg1">
                  <a:lumMod val="85000"/>
                </a:schemeClr>
              </a:gs>
              <a:gs pos="39000">
                <a:schemeClr val="bg1">
                  <a:lumMod val="85000"/>
                </a:schemeClr>
              </a:gs>
              <a:gs pos="74000">
                <a:schemeClr val="bg1">
                  <a:lumMod val="75000"/>
                </a:schemeClr>
              </a:gs>
              <a:gs pos="99000">
                <a:schemeClr val="bg1">
                  <a:lumMod val="75000"/>
                </a:schemeClr>
              </a:gs>
            </a:gsLst>
            <a:lin ang="0" scaled="1"/>
            <a:tileRect/>
          </a:gra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lumMod val="65000"/>
                    <a:lumOff val="35000"/>
                  </a:schemeClr>
                </a:solidFill>
                <a:latin typeface="Century Gothic" panose="020B0502020202020204" pitchFamily="34" charset="0"/>
              </a:rPr>
              <a:t>Cause</a:t>
            </a:r>
          </a:p>
        </p:txBody>
      </p:sp>
      <p:sp>
        <p:nvSpPr>
          <p:cNvPr id="39" name="Rounded Rectangle 38">
            <a:extLst>
              <a:ext uri="{FF2B5EF4-FFF2-40B4-BE49-F238E27FC236}">
                <a16:creationId xmlns:a16="http://schemas.microsoft.com/office/drawing/2014/main" id="{B60F356F-12C3-840D-D91F-2CE024F8A65B}"/>
              </a:ext>
            </a:extLst>
          </p:cNvPr>
          <p:cNvSpPr/>
          <p:nvPr/>
        </p:nvSpPr>
        <p:spPr>
          <a:xfrm>
            <a:off x="4194048" y="6075402"/>
            <a:ext cx="2020824" cy="369332"/>
          </a:xfrm>
          <a:prstGeom prst="roundRect">
            <a:avLst/>
          </a:prstGeom>
          <a:solidFill>
            <a:srgbClr val="75D1CC"/>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lumMod val="65000"/>
                    <a:lumOff val="35000"/>
                  </a:schemeClr>
                </a:solidFill>
                <a:latin typeface="Century Gothic" panose="020B0502020202020204" pitchFamily="34" charset="0"/>
              </a:rPr>
              <a:t>Category 4</a:t>
            </a:r>
          </a:p>
        </p:txBody>
      </p:sp>
    </p:spTree>
    <p:extLst>
      <p:ext uri="{BB962C8B-B14F-4D97-AF65-F5344CB8AC3E}">
        <p14:creationId xmlns:p14="http://schemas.microsoft.com/office/powerpoint/2010/main" val="3171915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Rippled surface of water close-up">
            <a:extLst>
              <a:ext uri="{FF2B5EF4-FFF2-40B4-BE49-F238E27FC236}">
                <a16:creationId xmlns:a16="http://schemas.microsoft.com/office/drawing/2014/main" id="{E8FB2716-19CB-F689-71C7-6D6D61FDBFA8}"/>
              </a:ext>
            </a:extLst>
          </p:cNvPr>
          <p:cNvPicPr>
            <a:picLocks noGrp="1" noRot="1" noChangeAspect="1" noMove="1" noResize="1" noEditPoints="1" noAdjustHandles="1" noChangeArrowheads="1" noChangeShapeType="1" noCrop="1"/>
          </p:cNvPicPr>
          <p:nvPr/>
        </p:nvPicPr>
        <p:blipFill>
          <a:blip r:embed="rId3" cstate="email">
            <a:alphaModFix amt="18000"/>
            <a:extLst>
              <a:ext uri="{BEBA8EAE-BF5A-486C-A8C5-ECC9F3942E4B}">
                <a14:imgProps xmlns:a14="http://schemas.microsoft.com/office/drawing/2010/main">
                  <a14:imgLayer r:embed="rId4">
                    <a14:imgEffect>
                      <a14:colorTemperature colorTemp="5661"/>
                    </a14:imgEffect>
                    <a14:imgEffect>
                      <a14:saturation sat="148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A363903-2FE6-4C5A-BCB8-438EC2A7A731}"/>
              </a:ext>
            </a:extLst>
          </p:cNvPr>
          <p:cNvSpPr txBox="1"/>
          <p:nvPr/>
        </p:nvSpPr>
        <p:spPr>
          <a:xfrm>
            <a:off x="488137" y="746478"/>
            <a:ext cx="11267985" cy="1061829"/>
          </a:xfrm>
          <a:prstGeom prst="rect">
            <a:avLst/>
          </a:prstGeom>
          <a:noFill/>
        </p:spPr>
        <p:txBody>
          <a:bodyPr wrap="square" numCol="3" rtlCol="0">
            <a:spAutoFit/>
          </a:bodyPr>
          <a:lstStyle/>
          <a:p>
            <a:pPr marL="171450" indent="-171450">
              <a:spcBef>
                <a:spcPts val="600"/>
              </a:spcBef>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List countermeasures</a:t>
            </a:r>
          </a:p>
          <a:p>
            <a:pPr marL="171450" indent="-171450">
              <a:spcBef>
                <a:spcPts val="600"/>
              </a:spcBef>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List countermeasures</a:t>
            </a:r>
          </a:p>
          <a:p>
            <a:pPr marL="171450" indent="-171450">
              <a:spcBef>
                <a:spcPts val="600"/>
              </a:spcBef>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List countermeasures </a:t>
            </a:r>
          </a:p>
          <a:p>
            <a:pPr marL="171450" indent="-171450">
              <a:spcBef>
                <a:spcPts val="600"/>
              </a:spcBef>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List countermeasures</a:t>
            </a:r>
          </a:p>
          <a:p>
            <a:pPr marL="171450" indent="-171450">
              <a:spcBef>
                <a:spcPts val="600"/>
              </a:spcBef>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List countermeasures</a:t>
            </a:r>
          </a:p>
          <a:p>
            <a:pPr marL="171450" indent="-171450">
              <a:spcBef>
                <a:spcPts val="600"/>
              </a:spcBef>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List countermeasures</a:t>
            </a:r>
          </a:p>
          <a:p>
            <a:pPr marL="171450" indent="-171450">
              <a:spcBef>
                <a:spcPts val="600"/>
              </a:spcBef>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List countermeasures</a:t>
            </a:r>
          </a:p>
          <a:p>
            <a:pPr marL="171450" indent="-171450">
              <a:spcBef>
                <a:spcPts val="600"/>
              </a:spcBef>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List countermeasures</a:t>
            </a:r>
          </a:p>
          <a:p>
            <a:pPr marL="171450" indent="-171450">
              <a:spcBef>
                <a:spcPts val="600"/>
              </a:spcBef>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List countermeasures</a:t>
            </a:r>
          </a:p>
          <a:p>
            <a:pPr marL="171450" indent="-171450">
              <a:spcBef>
                <a:spcPts val="600"/>
              </a:spcBef>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List countermeasures</a:t>
            </a:r>
          </a:p>
          <a:p>
            <a:pPr marL="171450" indent="-171450">
              <a:spcBef>
                <a:spcPts val="600"/>
              </a:spcBef>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List countermeasures</a:t>
            </a:r>
          </a:p>
          <a:p>
            <a:pPr marL="171450" indent="-171450">
              <a:spcBef>
                <a:spcPts val="600"/>
              </a:spcBef>
              <a:buFont typeface="Arial" panose="020B0604020202020204" pitchFamily="34" charset="0"/>
              <a:buChar char="•"/>
            </a:pPr>
            <a:endParaRPr lang="en-US" sz="1200" dirty="0">
              <a:solidFill>
                <a:schemeClr val="tx1">
                  <a:lumMod val="65000"/>
                  <a:lumOff val="35000"/>
                </a:schemeClr>
              </a:solidFill>
              <a:latin typeface="Century Gothic" panose="020B0502020202020204" pitchFamily="34" charset="0"/>
            </a:endParaRPr>
          </a:p>
        </p:txBody>
      </p:sp>
      <p:sp>
        <p:nvSpPr>
          <p:cNvPr id="2" name="Rectangle 1">
            <a:extLst>
              <a:ext uri="{FF2B5EF4-FFF2-40B4-BE49-F238E27FC236}">
                <a16:creationId xmlns:a16="http://schemas.microsoft.com/office/drawing/2014/main" id="{749CE1DF-24FF-6B41-BF8C-0D567FFE2F15}"/>
              </a:ext>
            </a:extLst>
          </p:cNvPr>
          <p:cNvSpPr/>
          <p:nvPr/>
        </p:nvSpPr>
        <p:spPr>
          <a:xfrm>
            <a:off x="435877" y="412607"/>
            <a:ext cx="52259" cy="1459022"/>
          </a:xfrm>
          <a:prstGeom prst="rect">
            <a:avLst/>
          </a:prstGeom>
          <a:solidFill>
            <a:srgbClr val="75D1CC"/>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400">
              <a:solidFill>
                <a:schemeClr val="tx1"/>
              </a:solidFill>
              <a:latin typeface="Century Gothic" panose="020B0502020202020204" pitchFamily="34" charset="0"/>
            </a:endParaRPr>
          </a:p>
        </p:txBody>
      </p:sp>
      <p:sp>
        <p:nvSpPr>
          <p:cNvPr id="11" name="Google Shape;106;p2">
            <a:extLst>
              <a:ext uri="{FF2B5EF4-FFF2-40B4-BE49-F238E27FC236}">
                <a16:creationId xmlns:a16="http://schemas.microsoft.com/office/drawing/2014/main" id="{5B2483EC-A73C-70CE-A75C-EF1568E4E8B5}"/>
              </a:ext>
            </a:extLst>
          </p:cNvPr>
          <p:cNvSpPr txBox="1"/>
          <p:nvPr/>
        </p:nvSpPr>
        <p:spPr>
          <a:xfrm>
            <a:off x="5819335" y="6407903"/>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rgbClr val="595959"/>
                </a:solidFill>
                <a:latin typeface="Century Gothic"/>
                <a:ea typeface="Century Gothic"/>
                <a:cs typeface="Century Gothic"/>
                <a:sym typeface="Century Gothic"/>
              </a:rPr>
              <a:t>PowerPoint A3 Problem-Solving</a:t>
            </a:r>
          </a:p>
        </p:txBody>
      </p:sp>
      <p:sp>
        <p:nvSpPr>
          <p:cNvPr id="4" name="TextBox 3">
            <a:extLst>
              <a:ext uri="{FF2B5EF4-FFF2-40B4-BE49-F238E27FC236}">
                <a16:creationId xmlns:a16="http://schemas.microsoft.com/office/drawing/2014/main" id="{39615A38-A248-8921-8EF1-9C1F567AC50F}"/>
              </a:ext>
            </a:extLst>
          </p:cNvPr>
          <p:cNvSpPr txBox="1"/>
          <p:nvPr/>
        </p:nvSpPr>
        <p:spPr>
          <a:xfrm>
            <a:off x="488138" y="371746"/>
            <a:ext cx="5721780" cy="369332"/>
          </a:xfrm>
          <a:prstGeom prst="rect">
            <a:avLst/>
          </a:prstGeom>
          <a:noFill/>
        </p:spPr>
        <p:txBody>
          <a:bodyPr wrap="square" numCol="1" rtlCol="0">
            <a:spAutoFit/>
          </a:bodyPr>
          <a:lstStyle/>
          <a:p>
            <a:r>
              <a:rPr lang="en-US" b="1" dirty="0">
                <a:solidFill>
                  <a:schemeClr val="tx1">
                    <a:lumMod val="65000"/>
                    <a:lumOff val="35000"/>
                  </a:schemeClr>
                </a:solidFill>
                <a:latin typeface="Century Gothic" panose="020B0502020202020204" pitchFamily="34" charset="0"/>
              </a:rPr>
              <a:t>Countermeasures</a:t>
            </a:r>
          </a:p>
        </p:txBody>
      </p:sp>
      <p:graphicFrame>
        <p:nvGraphicFramePr>
          <p:cNvPr id="6" name="Table 5">
            <a:extLst>
              <a:ext uri="{FF2B5EF4-FFF2-40B4-BE49-F238E27FC236}">
                <a16:creationId xmlns:a16="http://schemas.microsoft.com/office/drawing/2014/main" id="{32004803-5E78-4283-7BFA-FCC877C82AB9}"/>
              </a:ext>
            </a:extLst>
          </p:cNvPr>
          <p:cNvGraphicFramePr>
            <a:graphicFrameLocks noGrp="1"/>
          </p:cNvGraphicFramePr>
          <p:nvPr>
            <p:extLst>
              <p:ext uri="{D42A27DB-BD31-4B8C-83A1-F6EECF244321}">
                <p14:modId xmlns:p14="http://schemas.microsoft.com/office/powerpoint/2010/main" val="3434592853"/>
              </p:ext>
            </p:extLst>
          </p:nvPr>
        </p:nvGraphicFramePr>
        <p:xfrm>
          <a:off x="435876" y="2685004"/>
          <a:ext cx="11320245" cy="1493846"/>
        </p:xfrm>
        <a:graphic>
          <a:graphicData uri="http://schemas.openxmlformats.org/drawingml/2006/table">
            <a:tbl>
              <a:tblPr firstRow="1" bandRow="1">
                <a:tableStyleId>{5C22544A-7EE6-4342-B048-85BDC9FD1C3A}</a:tableStyleId>
              </a:tblPr>
              <a:tblGrid>
                <a:gridCol w="2990230">
                  <a:extLst>
                    <a:ext uri="{9D8B030D-6E8A-4147-A177-3AD203B41FA5}">
                      <a16:colId xmlns:a16="http://schemas.microsoft.com/office/drawing/2014/main" val="1672129667"/>
                    </a:ext>
                  </a:extLst>
                </a:gridCol>
                <a:gridCol w="2974694">
                  <a:extLst>
                    <a:ext uri="{9D8B030D-6E8A-4147-A177-3AD203B41FA5}">
                      <a16:colId xmlns:a16="http://schemas.microsoft.com/office/drawing/2014/main" val="602210714"/>
                    </a:ext>
                  </a:extLst>
                </a:gridCol>
                <a:gridCol w="1875099">
                  <a:extLst>
                    <a:ext uri="{9D8B030D-6E8A-4147-A177-3AD203B41FA5}">
                      <a16:colId xmlns:a16="http://schemas.microsoft.com/office/drawing/2014/main" val="573925038"/>
                    </a:ext>
                  </a:extLst>
                </a:gridCol>
                <a:gridCol w="1747777">
                  <a:extLst>
                    <a:ext uri="{9D8B030D-6E8A-4147-A177-3AD203B41FA5}">
                      <a16:colId xmlns:a16="http://schemas.microsoft.com/office/drawing/2014/main" val="3156889145"/>
                    </a:ext>
                  </a:extLst>
                </a:gridCol>
                <a:gridCol w="1732445">
                  <a:extLst>
                    <a:ext uri="{9D8B030D-6E8A-4147-A177-3AD203B41FA5}">
                      <a16:colId xmlns:a16="http://schemas.microsoft.com/office/drawing/2014/main" val="3143907215"/>
                    </a:ext>
                  </a:extLst>
                </a:gridCol>
              </a:tblGrid>
              <a:tr h="301970">
                <a:tc>
                  <a:txBody>
                    <a:bodyPr/>
                    <a:lstStyle/>
                    <a:p>
                      <a:pPr algn="ctr">
                        <a:lnSpc>
                          <a:spcPct val="100000"/>
                        </a:lnSpc>
                      </a:pPr>
                      <a:r>
                        <a:rPr lang="en-US" sz="1200" dirty="0">
                          <a:solidFill>
                            <a:schemeClr val="bg1"/>
                          </a:solidFill>
                          <a:latin typeface="Century Gothic" panose="020B0502020202020204" pitchFamily="34" charset="0"/>
                        </a:rPr>
                        <a:t>Activity</a:t>
                      </a:r>
                    </a:p>
                  </a:txBody>
                  <a:tcPr anchor="ctr">
                    <a:lnL w="12700" cap="flat" cmpd="sng" algn="ctr">
                      <a:solidFill>
                        <a:srgbClr val="75D1C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solidFill>
                      <a:srgbClr val="75D1CC"/>
                    </a:solidFill>
                  </a:tcPr>
                </a:tc>
                <a:tc>
                  <a:txBody>
                    <a:bodyPr/>
                    <a:lstStyle/>
                    <a:p>
                      <a:pPr algn="ctr">
                        <a:lnSpc>
                          <a:spcPct val="100000"/>
                        </a:lnSpc>
                      </a:pPr>
                      <a:r>
                        <a:rPr lang="en-US" sz="1200" dirty="0">
                          <a:solidFill>
                            <a:schemeClr val="bg1"/>
                          </a:solidFill>
                          <a:latin typeface="Century Gothic" panose="020B0502020202020204" pitchFamily="34" charset="0"/>
                        </a:rPr>
                        <a:t>Owner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solidFill>
                      <a:srgbClr val="75D1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Century Gothic" panose="020B0502020202020204" pitchFamily="34" charset="0"/>
                        </a:rPr>
                        <a:t>Start Date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solidFill>
                      <a:srgbClr val="75D1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Century Gothic" panose="020B0502020202020204" pitchFamily="34" charset="0"/>
                        </a:rPr>
                        <a:t>End Date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solidFill>
                      <a:srgbClr val="75D1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Century Gothic" panose="020B0502020202020204" pitchFamily="34" charset="0"/>
                        </a:rPr>
                        <a:t>Due Date</a:t>
                      </a:r>
                    </a:p>
                  </a:txBody>
                  <a:tcPr anchor="ctr">
                    <a:lnL w="12700" cap="flat" cmpd="sng" algn="ctr">
                      <a:solidFill>
                        <a:schemeClr val="bg1"/>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solidFill>
                      <a:srgbClr val="75D1CC"/>
                    </a:solidFill>
                  </a:tcPr>
                </a:tc>
                <a:extLst>
                  <a:ext uri="{0D108BD9-81ED-4DB2-BD59-A6C34878D82A}">
                    <a16:rowId xmlns:a16="http://schemas.microsoft.com/office/drawing/2014/main" val="350915962"/>
                  </a:ext>
                </a:extLst>
              </a:tr>
              <a:tr h="2979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Description</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Name</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MM/DD/YY</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MM/DD/YY</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MM/DD/YY</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5858687"/>
                  </a:ext>
                </a:extLst>
              </a:tr>
              <a:tr h="2979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Description</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Name</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MM/DD/YY</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MM/DD/YY</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MM/DD/YY</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9655794"/>
                  </a:ext>
                </a:extLst>
              </a:tr>
              <a:tr h="2979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Description</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Name</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MM/DD/YY</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MM/DD/YY</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MM/DD/YY</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0556820"/>
                  </a:ext>
                </a:extLst>
              </a:tr>
              <a:tr h="2979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Description</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Name</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MM/DD/YY</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MM/DD/YY</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MM/DD/YY</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724738"/>
                  </a:ext>
                </a:extLst>
              </a:tr>
            </a:tbl>
          </a:graphicData>
        </a:graphic>
      </p:graphicFrame>
      <p:sp>
        <p:nvSpPr>
          <p:cNvPr id="7" name="TextBox 6">
            <a:extLst>
              <a:ext uri="{FF2B5EF4-FFF2-40B4-BE49-F238E27FC236}">
                <a16:creationId xmlns:a16="http://schemas.microsoft.com/office/drawing/2014/main" id="{3A1C3942-798A-6E48-DDCD-7472EF54D674}"/>
              </a:ext>
            </a:extLst>
          </p:cNvPr>
          <p:cNvSpPr txBox="1"/>
          <p:nvPr/>
        </p:nvSpPr>
        <p:spPr>
          <a:xfrm>
            <a:off x="488138" y="2256479"/>
            <a:ext cx="5721780" cy="369332"/>
          </a:xfrm>
          <a:prstGeom prst="rect">
            <a:avLst/>
          </a:prstGeom>
          <a:noFill/>
        </p:spPr>
        <p:txBody>
          <a:bodyPr wrap="square" numCol="1" rtlCol="0">
            <a:spAutoFit/>
          </a:bodyPr>
          <a:lstStyle/>
          <a:p>
            <a:r>
              <a:rPr lang="en-US" b="1" dirty="0">
                <a:solidFill>
                  <a:schemeClr val="tx1">
                    <a:lumMod val="65000"/>
                    <a:lumOff val="35000"/>
                  </a:schemeClr>
                </a:solidFill>
                <a:latin typeface="Century Gothic" panose="020B0502020202020204" pitchFamily="34" charset="0"/>
              </a:rPr>
              <a:t>Counter Measures</a:t>
            </a:r>
          </a:p>
        </p:txBody>
      </p:sp>
    </p:spTree>
    <p:extLst>
      <p:ext uri="{BB962C8B-B14F-4D97-AF65-F5344CB8AC3E}">
        <p14:creationId xmlns:p14="http://schemas.microsoft.com/office/powerpoint/2010/main" val="752079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Rippled surface of water close-up">
            <a:extLst>
              <a:ext uri="{FF2B5EF4-FFF2-40B4-BE49-F238E27FC236}">
                <a16:creationId xmlns:a16="http://schemas.microsoft.com/office/drawing/2014/main" id="{E8FB2716-19CB-F689-71C7-6D6D61FDBFA8}"/>
              </a:ext>
            </a:extLst>
          </p:cNvPr>
          <p:cNvPicPr>
            <a:picLocks noGrp="1" noRot="1" noChangeAspect="1" noMove="1" noResize="1" noEditPoints="1" noAdjustHandles="1" noChangeArrowheads="1" noChangeShapeType="1" noCrop="1"/>
          </p:cNvPicPr>
          <p:nvPr/>
        </p:nvPicPr>
        <p:blipFill>
          <a:blip r:embed="rId3" cstate="email">
            <a:alphaModFix amt="18000"/>
            <a:extLst>
              <a:ext uri="{BEBA8EAE-BF5A-486C-A8C5-ECC9F3942E4B}">
                <a14:imgProps xmlns:a14="http://schemas.microsoft.com/office/drawing/2010/main">
                  <a14:imgLayer r:embed="rId4">
                    <a14:imgEffect>
                      <a14:colorTemperature colorTemp="5661"/>
                    </a14:imgEffect>
                    <a14:imgEffect>
                      <a14:saturation sat="148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Google Shape;106;p2">
            <a:extLst>
              <a:ext uri="{FF2B5EF4-FFF2-40B4-BE49-F238E27FC236}">
                <a16:creationId xmlns:a16="http://schemas.microsoft.com/office/drawing/2014/main" id="{5B2483EC-A73C-70CE-A75C-EF1568E4E8B5}"/>
              </a:ext>
            </a:extLst>
          </p:cNvPr>
          <p:cNvSpPr txBox="1"/>
          <p:nvPr/>
        </p:nvSpPr>
        <p:spPr>
          <a:xfrm>
            <a:off x="5819335" y="6407903"/>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rgbClr val="595959"/>
                </a:solidFill>
                <a:latin typeface="Century Gothic"/>
                <a:ea typeface="Century Gothic"/>
                <a:cs typeface="Century Gothic"/>
                <a:sym typeface="Century Gothic"/>
              </a:rPr>
              <a:t>PowerPoint A3 Problem-Solving</a:t>
            </a:r>
          </a:p>
        </p:txBody>
      </p:sp>
      <p:graphicFrame>
        <p:nvGraphicFramePr>
          <p:cNvPr id="3" name="Table 2">
            <a:extLst>
              <a:ext uri="{FF2B5EF4-FFF2-40B4-BE49-F238E27FC236}">
                <a16:creationId xmlns:a16="http://schemas.microsoft.com/office/drawing/2014/main" id="{B3AE7511-0DA8-07CB-4064-7916BDC33027}"/>
              </a:ext>
            </a:extLst>
          </p:cNvPr>
          <p:cNvGraphicFramePr>
            <a:graphicFrameLocks noGrp="1"/>
          </p:cNvGraphicFramePr>
          <p:nvPr>
            <p:extLst>
              <p:ext uri="{D42A27DB-BD31-4B8C-83A1-F6EECF244321}">
                <p14:modId xmlns:p14="http://schemas.microsoft.com/office/powerpoint/2010/main" val="2820415628"/>
              </p:ext>
            </p:extLst>
          </p:nvPr>
        </p:nvGraphicFramePr>
        <p:xfrm>
          <a:off x="435874" y="800271"/>
          <a:ext cx="11320244" cy="1618596"/>
        </p:xfrm>
        <a:graphic>
          <a:graphicData uri="http://schemas.openxmlformats.org/drawingml/2006/table">
            <a:tbl>
              <a:tblPr firstRow="1" bandRow="1">
                <a:tableStyleId>{5C22544A-7EE6-4342-B048-85BDC9FD1C3A}</a:tableStyleId>
              </a:tblPr>
              <a:tblGrid>
                <a:gridCol w="2449702">
                  <a:extLst>
                    <a:ext uri="{9D8B030D-6E8A-4147-A177-3AD203B41FA5}">
                      <a16:colId xmlns:a16="http://schemas.microsoft.com/office/drawing/2014/main" val="1672129667"/>
                    </a:ext>
                  </a:extLst>
                </a:gridCol>
                <a:gridCol w="2436974">
                  <a:extLst>
                    <a:ext uri="{9D8B030D-6E8A-4147-A177-3AD203B41FA5}">
                      <a16:colId xmlns:a16="http://schemas.microsoft.com/office/drawing/2014/main" val="602210714"/>
                    </a:ext>
                  </a:extLst>
                </a:gridCol>
                <a:gridCol w="1191765">
                  <a:extLst>
                    <a:ext uri="{9D8B030D-6E8A-4147-A177-3AD203B41FA5}">
                      <a16:colId xmlns:a16="http://schemas.microsoft.com/office/drawing/2014/main" val="573925038"/>
                    </a:ext>
                  </a:extLst>
                </a:gridCol>
                <a:gridCol w="1149201">
                  <a:extLst>
                    <a:ext uri="{9D8B030D-6E8A-4147-A177-3AD203B41FA5}">
                      <a16:colId xmlns:a16="http://schemas.microsoft.com/office/drawing/2014/main" val="3156889145"/>
                    </a:ext>
                  </a:extLst>
                </a:gridCol>
                <a:gridCol w="2046301">
                  <a:extLst>
                    <a:ext uri="{9D8B030D-6E8A-4147-A177-3AD203B41FA5}">
                      <a16:colId xmlns:a16="http://schemas.microsoft.com/office/drawing/2014/main" val="3143907215"/>
                    </a:ext>
                  </a:extLst>
                </a:gridCol>
                <a:gridCol w="2046301">
                  <a:extLst>
                    <a:ext uri="{9D8B030D-6E8A-4147-A177-3AD203B41FA5}">
                      <a16:colId xmlns:a16="http://schemas.microsoft.com/office/drawing/2014/main" val="483359285"/>
                    </a:ext>
                  </a:extLst>
                </a:gridCol>
              </a:tblGrid>
              <a:tr h="301970">
                <a:tc>
                  <a:txBody>
                    <a:bodyPr/>
                    <a:lstStyle/>
                    <a:p>
                      <a:pPr algn="ctr">
                        <a:lnSpc>
                          <a:spcPct val="100000"/>
                        </a:lnSpc>
                      </a:pPr>
                      <a:r>
                        <a:rPr lang="en-US" sz="1100" dirty="0">
                          <a:solidFill>
                            <a:schemeClr val="bg1"/>
                          </a:solidFill>
                          <a:latin typeface="Century Gothic" panose="020B0502020202020204" pitchFamily="34" charset="0"/>
                        </a:rPr>
                        <a:t>Activity/Issue</a:t>
                      </a:r>
                    </a:p>
                  </a:txBody>
                  <a:tcPr anchor="ctr">
                    <a:lnL w="12700" cap="flat" cmpd="sng" algn="ctr">
                      <a:solidFill>
                        <a:srgbClr val="75D1C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solidFill>
                      <a:srgbClr val="75D1CC"/>
                    </a:solidFill>
                  </a:tcPr>
                </a:tc>
                <a:tc>
                  <a:txBody>
                    <a:bodyPr/>
                    <a:lstStyle/>
                    <a:p>
                      <a:pPr algn="ctr">
                        <a:lnSpc>
                          <a:spcPct val="100000"/>
                        </a:lnSpc>
                      </a:pPr>
                      <a:r>
                        <a:rPr lang="en-US" sz="1100" dirty="0">
                          <a:solidFill>
                            <a:schemeClr val="bg1"/>
                          </a:solidFill>
                          <a:latin typeface="Century Gothic" panose="020B0502020202020204" pitchFamily="34" charset="0"/>
                        </a:rPr>
                        <a:t>Who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solidFill>
                      <a:srgbClr val="75D1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Century Gothic" panose="020B0502020202020204" pitchFamily="34" charset="0"/>
                        </a:rPr>
                        <a:t>Follow-Up Date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solidFill>
                      <a:srgbClr val="75D1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Century Gothic" panose="020B0502020202020204" pitchFamily="34" charset="0"/>
                        </a:rPr>
                        <a:t>Status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solidFill>
                      <a:srgbClr val="75D1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Century Gothic" panose="020B0502020202020204" pitchFamily="34" charset="0"/>
                        </a:rPr>
                        <a:t>Outcome/Results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solidFill>
                      <a:srgbClr val="75D1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Century Gothic" panose="020B0502020202020204" pitchFamily="34" charset="0"/>
                        </a:rPr>
                        <a:t>Next Steps</a:t>
                      </a:r>
                    </a:p>
                  </a:txBody>
                  <a:tcPr anchor="ctr">
                    <a:lnL w="12700" cap="flat" cmpd="sng" algn="ctr">
                      <a:solidFill>
                        <a:schemeClr val="bg1"/>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solidFill>
                      <a:srgbClr val="75D1CC"/>
                    </a:solidFill>
                  </a:tcPr>
                </a:tc>
                <a:extLst>
                  <a:ext uri="{0D108BD9-81ED-4DB2-BD59-A6C34878D82A}">
                    <a16:rowId xmlns:a16="http://schemas.microsoft.com/office/drawing/2014/main" val="350915962"/>
                  </a:ext>
                </a:extLst>
              </a:tr>
              <a:tr h="2979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Description</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Name</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MM/DD/YY</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MM/DD/YY</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Description</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Description</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5858687"/>
                  </a:ext>
                </a:extLst>
              </a:tr>
              <a:tr h="2979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Description</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Name</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MM/DD/YY</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MM/DD/YY</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Description</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Description</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9655794"/>
                  </a:ext>
                </a:extLst>
              </a:tr>
              <a:tr h="2979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Description</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Name</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MM/DD/YY</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MM/DD/YY</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Description</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Description</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0556820"/>
                  </a:ext>
                </a:extLst>
              </a:tr>
              <a:tr h="2979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Description</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Name</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MM/DD/YY</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MM/DD/YY</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Description</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Description</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4782963"/>
                  </a:ext>
                </a:extLst>
              </a:tr>
            </a:tbl>
          </a:graphicData>
        </a:graphic>
      </p:graphicFrame>
      <p:sp>
        <p:nvSpPr>
          <p:cNvPr id="10" name="TextBox 9">
            <a:extLst>
              <a:ext uri="{FF2B5EF4-FFF2-40B4-BE49-F238E27FC236}">
                <a16:creationId xmlns:a16="http://schemas.microsoft.com/office/drawing/2014/main" id="{8102F8B3-95EA-7701-F40F-214759018506}"/>
              </a:ext>
            </a:extLst>
          </p:cNvPr>
          <p:cNvSpPr txBox="1"/>
          <p:nvPr/>
        </p:nvSpPr>
        <p:spPr>
          <a:xfrm>
            <a:off x="488136" y="371746"/>
            <a:ext cx="5721780" cy="369332"/>
          </a:xfrm>
          <a:prstGeom prst="rect">
            <a:avLst/>
          </a:prstGeom>
          <a:noFill/>
        </p:spPr>
        <p:txBody>
          <a:bodyPr wrap="square" numCol="1" rtlCol="0">
            <a:spAutoFit/>
          </a:bodyPr>
          <a:lstStyle/>
          <a:p>
            <a:r>
              <a:rPr lang="en-US" b="1" dirty="0">
                <a:solidFill>
                  <a:schemeClr val="tx1">
                    <a:lumMod val="65000"/>
                    <a:lumOff val="35000"/>
                  </a:schemeClr>
                </a:solidFill>
                <a:latin typeface="Century Gothic" panose="020B0502020202020204" pitchFamily="34" charset="0"/>
              </a:rPr>
              <a:t>Implementation Plan</a:t>
            </a:r>
          </a:p>
        </p:txBody>
      </p:sp>
    </p:spTree>
    <p:extLst>
      <p:ext uri="{BB962C8B-B14F-4D97-AF65-F5344CB8AC3E}">
        <p14:creationId xmlns:p14="http://schemas.microsoft.com/office/powerpoint/2010/main" val="1941444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9197</TotalTime>
  <Words>359</Words>
  <Application>Microsoft Office PowerPoint</Application>
  <PresentationFormat>Widescreen</PresentationFormat>
  <Paragraphs>111</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120</cp:revision>
  <dcterms:created xsi:type="dcterms:W3CDTF">2022-05-22T18:55:25Z</dcterms:created>
  <dcterms:modified xsi:type="dcterms:W3CDTF">2024-08-30T01:04:50Z</dcterms:modified>
</cp:coreProperties>
</file>