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ED"/>
    <a:srgbClr val="C4E2F0"/>
    <a:srgbClr val="F1DCC5"/>
    <a:srgbClr val="F1C9C5"/>
    <a:srgbClr val="DAEFBB"/>
    <a:srgbClr val="A1EAED"/>
    <a:srgbClr val="8CCECF"/>
    <a:srgbClr val="CCCFF1"/>
    <a:srgbClr val="C8F2D8"/>
    <a:srgbClr val="F2D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99" autoAdjust="0"/>
    <p:restoredTop sz="86447"/>
  </p:normalViewPr>
  <p:slideViewPr>
    <p:cSldViewPr snapToGrid="0" snapToObjects="1">
      <p:cViewPr varScale="1">
        <p:scale>
          <a:sx n="81" d="100"/>
          <a:sy n="81" d="100"/>
        </p:scale>
        <p:origin x="2100" y="12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8/30/2024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6235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8/30/2024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8/30/2024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65&amp;utm_source=template-powerpoint&amp;utm_medium=content&amp;utm_campaign=A3+Project+Problem-Solving+Template-powerpoint-12165&amp;lpa=A3+Project+Problem-Solving+Template+powerpoint+12165"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D93886E7-667F-4CC1-F3A1-E16D4FBCEA66}"/>
              </a:ext>
            </a:extLst>
          </p:cNvPr>
          <p:cNvPicPr>
            <a:picLocks noChangeAspect="1"/>
          </p:cNvPicPr>
          <p:nvPr/>
        </p:nvPicPr>
        <p:blipFill rotWithShape="1">
          <a:blip r:embed="rId2">
            <a:alphaModFix amt="35000"/>
          </a:blip>
          <a:srcRect t="7812" b="7812"/>
          <a:stretch/>
        </p:blipFill>
        <p:spPr>
          <a:xfrm>
            <a:off x="0" y="1"/>
            <a:ext cx="12192000" cy="6858000"/>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4" y="254469"/>
            <a:ext cx="5945799"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595959"/>
                </a:solidFill>
                <a:latin typeface="Century Gothic"/>
                <a:ea typeface="Century Gothic"/>
                <a:cs typeface="Century Gothic"/>
                <a:sym typeface="Century Gothic"/>
              </a:rPr>
              <a:t>PowerPoint A3 Project Problem-Solving Template</a:t>
            </a:r>
          </a:p>
        </p:txBody>
      </p:sp>
      <p:pic>
        <p:nvPicPr>
          <p:cNvPr id="5" name="Picture 4">
            <a:extLst>
              <a:ext uri="{FF2B5EF4-FFF2-40B4-BE49-F238E27FC236}">
                <a16:creationId xmlns:a16="http://schemas.microsoft.com/office/drawing/2014/main" id="{D0059B77-A03C-5DDA-C05E-87ACA7AB3D91}"/>
              </a:ext>
            </a:extLst>
          </p:cNvPr>
          <p:cNvPicPr>
            <a:picLocks noChangeAspect="1"/>
          </p:cNvPicPr>
          <p:nvPr/>
        </p:nvPicPr>
        <p:blipFill>
          <a:blip r:embed="rId5"/>
          <a:srcRect/>
          <a:stretch/>
        </p:blipFill>
        <p:spPr>
          <a:xfrm>
            <a:off x="2294943" y="1793701"/>
            <a:ext cx="7602113" cy="4278904"/>
          </a:xfrm>
          <a:prstGeom prst="rect">
            <a:avLst/>
          </a:prstGeom>
          <a:noFill/>
          <a:ln w="28575">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descr="Stone wall texture">
            <a:extLst>
              <a:ext uri="{FF2B5EF4-FFF2-40B4-BE49-F238E27FC236}">
                <a16:creationId xmlns:a16="http://schemas.microsoft.com/office/drawing/2014/main" id="{612237BC-7A02-9C20-5EFF-565AFC81D684}"/>
              </a:ext>
            </a:extLst>
          </p:cNvPr>
          <p:cNvPicPr>
            <a:picLocks noChangeAspect="1"/>
          </p:cNvPicPr>
          <p:nvPr/>
        </p:nvPicPr>
        <p:blipFill rotWithShape="1">
          <a:blip r:embed="rId3">
            <a:alphaModFix amt="35000"/>
          </a:blip>
          <a:srcRect t="7812" b="7812"/>
          <a:stretch/>
        </p:blipFill>
        <p:spPr>
          <a:xfrm>
            <a:off x="0" y="0"/>
            <a:ext cx="12192000" cy="6858000"/>
          </a:xfrm>
          <a:prstGeom prst="rect">
            <a:avLst/>
          </a:prstGeom>
        </p:spPr>
      </p:pic>
      <p:sp>
        <p:nvSpPr>
          <p:cNvPr id="17" name="Rounded Rectangle 16">
            <a:extLst>
              <a:ext uri="{FF2B5EF4-FFF2-40B4-BE49-F238E27FC236}">
                <a16:creationId xmlns:a16="http://schemas.microsoft.com/office/drawing/2014/main" id="{8BA0461D-9A5A-AA8B-7F1D-2D504E4701BC}"/>
              </a:ext>
            </a:extLst>
          </p:cNvPr>
          <p:cNvSpPr/>
          <p:nvPr/>
        </p:nvSpPr>
        <p:spPr>
          <a:xfrm>
            <a:off x="401082" y="1333410"/>
            <a:ext cx="3657600" cy="1188720"/>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10" name="TextBox 9">
            <a:extLst>
              <a:ext uri="{FF2B5EF4-FFF2-40B4-BE49-F238E27FC236}">
                <a16:creationId xmlns:a16="http://schemas.microsoft.com/office/drawing/2014/main" id="{DDA6670F-8C13-0F77-0E2A-50BCDA88CA88}"/>
              </a:ext>
            </a:extLst>
          </p:cNvPr>
          <p:cNvSpPr txBox="1"/>
          <p:nvPr/>
        </p:nvSpPr>
        <p:spPr>
          <a:xfrm>
            <a:off x="548587"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BACKGROUND</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 name="Google Shape;106;p2">
            <a:extLst>
              <a:ext uri="{FF2B5EF4-FFF2-40B4-BE49-F238E27FC236}">
                <a16:creationId xmlns:a16="http://schemas.microsoft.com/office/drawing/2014/main" id="{96640CDC-8FB7-24E7-B8D3-0E6A68BF97F3}"/>
              </a:ext>
            </a:extLst>
          </p:cNvPr>
          <p:cNvSpPr txBox="1"/>
          <p:nvPr/>
        </p:nvSpPr>
        <p:spPr>
          <a:xfrm>
            <a:off x="5255771" y="6469821"/>
            <a:ext cx="6905897" cy="363172"/>
          </a:xfrm>
          <a:prstGeom prst="rect">
            <a:avLst/>
          </a:prstGeom>
          <a:noFill/>
          <a:ln>
            <a:noFill/>
          </a:ln>
        </p:spPr>
        <p:txBody>
          <a:bodyPr spcFirstLastPara="1" wrap="square" lIns="91425" tIns="73150" rIns="182875" bIns="73150" anchor="t" anchorCtr="0">
            <a:spAutoFit/>
          </a:bodyPr>
          <a:lstStyle/>
          <a:p>
            <a:pPr marL="0" marR="0" lvl="0" indent="0" algn="r" rtl="0">
              <a:spcBef>
                <a:spcPts val="0"/>
              </a:spcBef>
              <a:spcAft>
                <a:spcPts val="0"/>
              </a:spcAft>
              <a:buNone/>
            </a:pPr>
            <a:r>
              <a:rPr lang="en-US" sz="1400" dirty="0">
                <a:solidFill>
                  <a:srgbClr val="595959"/>
                </a:solidFill>
                <a:latin typeface="Century Gothic"/>
                <a:ea typeface="Century Gothic"/>
                <a:cs typeface="Century Gothic"/>
                <a:sym typeface="Century Gothic"/>
              </a:rPr>
              <a:t>PowerPoint A3 Project Problem-Solving Template</a:t>
            </a:r>
          </a:p>
        </p:txBody>
      </p:sp>
      <p:sp>
        <p:nvSpPr>
          <p:cNvPr id="6" name="Google Shape;183;p7">
            <a:extLst>
              <a:ext uri="{FF2B5EF4-FFF2-40B4-BE49-F238E27FC236}">
                <a16:creationId xmlns:a16="http://schemas.microsoft.com/office/drawing/2014/main" id="{A9E75D0A-E1E2-EF25-A1CA-D919845EF05B}"/>
              </a:ext>
            </a:extLst>
          </p:cNvPr>
          <p:cNvSpPr/>
          <p:nvPr/>
        </p:nvSpPr>
        <p:spPr>
          <a:xfrm>
            <a:off x="401082" y="4390996"/>
            <a:ext cx="2651760" cy="1906771"/>
          </a:xfrm>
          <a:prstGeom prst="roundRect">
            <a:avLst>
              <a:gd name="adj" fmla="val 6103"/>
            </a:avLst>
          </a:prstGeom>
          <a:solidFill>
            <a:schemeClr val="accent6">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7" name="Google Shape;186;p7">
            <a:extLst>
              <a:ext uri="{FF2B5EF4-FFF2-40B4-BE49-F238E27FC236}">
                <a16:creationId xmlns:a16="http://schemas.microsoft.com/office/drawing/2014/main" id="{AC7B85C0-D203-5095-4941-1987B4EB68F1}"/>
              </a:ext>
            </a:extLst>
          </p:cNvPr>
          <p:cNvSpPr/>
          <p:nvPr/>
        </p:nvSpPr>
        <p:spPr>
          <a:xfrm>
            <a:off x="3329044" y="4390996"/>
            <a:ext cx="2651760" cy="1906771"/>
          </a:xfrm>
          <a:prstGeom prst="roundRect">
            <a:avLst>
              <a:gd name="adj" fmla="val 7266"/>
            </a:avLst>
          </a:prstGeom>
          <a:solidFill>
            <a:schemeClr val="accent4">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8" name="Google Shape;189;p7">
            <a:extLst>
              <a:ext uri="{FF2B5EF4-FFF2-40B4-BE49-F238E27FC236}">
                <a16:creationId xmlns:a16="http://schemas.microsoft.com/office/drawing/2014/main" id="{F4C57B32-3E77-EC78-D8C7-6485ABB06C12}"/>
              </a:ext>
            </a:extLst>
          </p:cNvPr>
          <p:cNvSpPr/>
          <p:nvPr/>
        </p:nvSpPr>
        <p:spPr>
          <a:xfrm>
            <a:off x="6257007" y="4390996"/>
            <a:ext cx="2651760" cy="1906771"/>
          </a:xfrm>
          <a:prstGeom prst="roundRect">
            <a:avLst>
              <a:gd name="adj" fmla="val 8959"/>
            </a:avLst>
          </a:prstGeom>
          <a:solidFill>
            <a:schemeClr val="accent5">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9" name="Google Shape;195;p7">
            <a:extLst>
              <a:ext uri="{FF2B5EF4-FFF2-40B4-BE49-F238E27FC236}">
                <a16:creationId xmlns:a16="http://schemas.microsoft.com/office/drawing/2014/main" id="{B76CD23C-0C8A-1B52-81C7-75FC95A19EF0}"/>
              </a:ext>
            </a:extLst>
          </p:cNvPr>
          <p:cNvSpPr/>
          <p:nvPr/>
        </p:nvSpPr>
        <p:spPr>
          <a:xfrm>
            <a:off x="803326" y="4086195"/>
            <a:ext cx="1847273" cy="609600"/>
          </a:xfrm>
          <a:prstGeom prst="flowChartTerminator">
            <a:avLst/>
          </a:prstGeom>
          <a:solidFill>
            <a:schemeClr val="accent6">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PLAN</a:t>
            </a:r>
            <a:endParaRPr sz="1600" b="1" dirty="0">
              <a:solidFill>
                <a:schemeClr val="tx1">
                  <a:lumMod val="65000"/>
                  <a:lumOff val="35000"/>
                </a:schemeClr>
              </a:solidFill>
              <a:latin typeface="Arial"/>
              <a:ea typeface="Arial"/>
              <a:cs typeface="Arial"/>
              <a:sym typeface="Arial"/>
            </a:endParaRPr>
          </a:p>
        </p:txBody>
      </p:sp>
      <p:sp>
        <p:nvSpPr>
          <p:cNvPr id="12" name="Google Shape;196;p7">
            <a:extLst>
              <a:ext uri="{FF2B5EF4-FFF2-40B4-BE49-F238E27FC236}">
                <a16:creationId xmlns:a16="http://schemas.microsoft.com/office/drawing/2014/main" id="{4933FDBE-A856-BE09-023F-70794EDB8EEB}"/>
              </a:ext>
            </a:extLst>
          </p:cNvPr>
          <p:cNvSpPr/>
          <p:nvPr/>
        </p:nvSpPr>
        <p:spPr>
          <a:xfrm>
            <a:off x="3731288" y="4086195"/>
            <a:ext cx="1847273" cy="609600"/>
          </a:xfrm>
          <a:prstGeom prst="flowChartTerminator">
            <a:avLst/>
          </a:prstGeom>
          <a:solidFill>
            <a:schemeClr val="accent4">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DO</a:t>
            </a:r>
            <a:endParaRPr lang="en-US" sz="1600" b="1" dirty="0">
              <a:solidFill>
                <a:schemeClr val="tx1">
                  <a:lumMod val="65000"/>
                  <a:lumOff val="35000"/>
                </a:schemeClr>
              </a:solidFill>
              <a:latin typeface="Arial"/>
              <a:ea typeface="Arial"/>
              <a:cs typeface="Arial"/>
              <a:sym typeface="Arial"/>
            </a:endParaRPr>
          </a:p>
        </p:txBody>
      </p:sp>
      <p:sp>
        <p:nvSpPr>
          <p:cNvPr id="13" name="Google Shape;197;p7">
            <a:extLst>
              <a:ext uri="{FF2B5EF4-FFF2-40B4-BE49-F238E27FC236}">
                <a16:creationId xmlns:a16="http://schemas.microsoft.com/office/drawing/2014/main" id="{C4EC4069-AD25-B0A2-E164-561DA3776558}"/>
              </a:ext>
            </a:extLst>
          </p:cNvPr>
          <p:cNvSpPr/>
          <p:nvPr/>
        </p:nvSpPr>
        <p:spPr>
          <a:xfrm>
            <a:off x="6659251" y="4086195"/>
            <a:ext cx="1847273" cy="609600"/>
          </a:xfrm>
          <a:prstGeom prst="flowChartTerminator">
            <a:avLst/>
          </a:prstGeom>
          <a:solidFill>
            <a:schemeClr val="accent5">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CHECK</a:t>
            </a:r>
            <a:endParaRPr lang="en-US" sz="1600" b="1" dirty="0">
              <a:solidFill>
                <a:schemeClr val="tx1">
                  <a:lumMod val="65000"/>
                  <a:lumOff val="35000"/>
                </a:schemeClr>
              </a:solidFill>
              <a:latin typeface="Arial"/>
              <a:ea typeface="Arial"/>
              <a:cs typeface="Arial"/>
              <a:sym typeface="Arial"/>
            </a:endParaRPr>
          </a:p>
        </p:txBody>
      </p:sp>
      <p:sp>
        <p:nvSpPr>
          <p:cNvPr id="15" name="Google Shape;189;p7">
            <a:extLst>
              <a:ext uri="{FF2B5EF4-FFF2-40B4-BE49-F238E27FC236}">
                <a16:creationId xmlns:a16="http://schemas.microsoft.com/office/drawing/2014/main" id="{79680847-2198-3F12-745B-F56B6E207BEE}"/>
              </a:ext>
            </a:extLst>
          </p:cNvPr>
          <p:cNvSpPr/>
          <p:nvPr/>
        </p:nvSpPr>
        <p:spPr>
          <a:xfrm>
            <a:off x="9184970" y="4390996"/>
            <a:ext cx="2651760" cy="1906771"/>
          </a:xfrm>
          <a:prstGeom prst="roundRect">
            <a:avLst>
              <a:gd name="adj" fmla="val 7905"/>
            </a:avLst>
          </a:prstGeom>
          <a:solidFill>
            <a:schemeClr val="accent2">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18" name="Google Shape;197;p7">
            <a:extLst>
              <a:ext uri="{FF2B5EF4-FFF2-40B4-BE49-F238E27FC236}">
                <a16:creationId xmlns:a16="http://schemas.microsoft.com/office/drawing/2014/main" id="{3AEB693D-ABF8-39EF-D137-058CC3616535}"/>
              </a:ext>
            </a:extLst>
          </p:cNvPr>
          <p:cNvSpPr/>
          <p:nvPr/>
        </p:nvSpPr>
        <p:spPr>
          <a:xfrm>
            <a:off x="9587214" y="4086195"/>
            <a:ext cx="1847273" cy="609600"/>
          </a:xfrm>
          <a:prstGeom prst="flowChartTerminator">
            <a:avLst/>
          </a:prstGeom>
          <a:solidFill>
            <a:schemeClr val="accent2">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ACT</a:t>
            </a:r>
            <a:endParaRPr lang="en-US" sz="1600" b="1" dirty="0">
              <a:solidFill>
                <a:schemeClr val="tx1">
                  <a:lumMod val="65000"/>
                  <a:lumOff val="35000"/>
                </a:schemeClr>
              </a:solidFill>
              <a:latin typeface="Arial"/>
              <a:ea typeface="Arial"/>
              <a:cs typeface="Arial"/>
              <a:sym typeface="Arial"/>
            </a:endParaRPr>
          </a:p>
        </p:txBody>
      </p:sp>
      <p:sp>
        <p:nvSpPr>
          <p:cNvPr id="19" name="Rounded Rectangle 18">
            <a:extLst>
              <a:ext uri="{FF2B5EF4-FFF2-40B4-BE49-F238E27FC236}">
                <a16:creationId xmlns:a16="http://schemas.microsoft.com/office/drawing/2014/main" id="{FAC65485-76F4-EA58-2818-79549BFA9BB9}"/>
              </a:ext>
            </a:extLst>
          </p:cNvPr>
          <p:cNvSpPr/>
          <p:nvPr/>
        </p:nvSpPr>
        <p:spPr>
          <a:xfrm>
            <a:off x="4290456" y="1333410"/>
            <a:ext cx="3657600" cy="1188720"/>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0" name="TextBox 19">
            <a:extLst>
              <a:ext uri="{FF2B5EF4-FFF2-40B4-BE49-F238E27FC236}">
                <a16:creationId xmlns:a16="http://schemas.microsoft.com/office/drawing/2014/main" id="{B9862B30-F684-0EA0-00D4-5899990B9CE3}"/>
              </a:ext>
            </a:extLst>
          </p:cNvPr>
          <p:cNvSpPr txBox="1"/>
          <p:nvPr/>
        </p:nvSpPr>
        <p:spPr>
          <a:xfrm>
            <a:off x="4437960"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CURRENT STATE</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3" name="Rounded Rectangle 22">
            <a:extLst>
              <a:ext uri="{FF2B5EF4-FFF2-40B4-BE49-F238E27FC236}">
                <a16:creationId xmlns:a16="http://schemas.microsoft.com/office/drawing/2014/main" id="{2742F91C-1DC0-160D-5C88-E3D96B0B5746}"/>
              </a:ext>
            </a:extLst>
          </p:cNvPr>
          <p:cNvSpPr/>
          <p:nvPr/>
        </p:nvSpPr>
        <p:spPr>
          <a:xfrm>
            <a:off x="8179831" y="1333410"/>
            <a:ext cx="3657600" cy="1188720"/>
          </a:xfrm>
          <a:prstGeom prst="roundRect">
            <a:avLst>
              <a:gd name="adj" fmla="val 902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4" name="TextBox 23">
            <a:extLst>
              <a:ext uri="{FF2B5EF4-FFF2-40B4-BE49-F238E27FC236}">
                <a16:creationId xmlns:a16="http://schemas.microsoft.com/office/drawing/2014/main" id="{8A755D0A-B351-7D24-EFB7-C0274845C0C3}"/>
              </a:ext>
            </a:extLst>
          </p:cNvPr>
          <p:cNvSpPr txBox="1"/>
          <p:nvPr/>
        </p:nvSpPr>
        <p:spPr>
          <a:xfrm>
            <a:off x="8327335"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TARGET STATE</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5" name="Rounded Rectangle 24">
            <a:extLst>
              <a:ext uri="{FF2B5EF4-FFF2-40B4-BE49-F238E27FC236}">
                <a16:creationId xmlns:a16="http://schemas.microsoft.com/office/drawing/2014/main" id="{C2D9DE92-22A6-A235-5A0F-68E42A94E74D}"/>
              </a:ext>
            </a:extLst>
          </p:cNvPr>
          <p:cNvSpPr/>
          <p:nvPr/>
        </p:nvSpPr>
        <p:spPr>
          <a:xfrm>
            <a:off x="401082" y="2696411"/>
            <a:ext cx="3657600" cy="1188720"/>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6" name="TextBox 25">
            <a:extLst>
              <a:ext uri="{FF2B5EF4-FFF2-40B4-BE49-F238E27FC236}">
                <a16:creationId xmlns:a16="http://schemas.microsoft.com/office/drawing/2014/main" id="{26110FB6-66A6-20A1-4D91-6115729DF051}"/>
              </a:ext>
            </a:extLst>
          </p:cNvPr>
          <p:cNvSpPr txBox="1"/>
          <p:nvPr/>
        </p:nvSpPr>
        <p:spPr>
          <a:xfrm>
            <a:off x="548586" y="2811758"/>
            <a:ext cx="3383280" cy="600164"/>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ROOT CAUSES</a:t>
            </a:r>
          </a:p>
          <a:p>
            <a:pPr>
              <a:spcBef>
                <a:spcPts val="600"/>
              </a:spcBef>
            </a:pPr>
            <a:r>
              <a:rPr lang="en-US" sz="1200" dirty="0">
                <a:solidFill>
                  <a:schemeClr val="tx1">
                    <a:lumMod val="65000"/>
                    <a:lumOff val="35000"/>
                  </a:schemeClr>
                </a:solidFill>
                <a:latin typeface="Century Gothic" panose="020B0502020202020204" pitchFamily="34" charset="0"/>
              </a:rPr>
              <a:t>Description</a:t>
            </a:r>
          </a:p>
        </p:txBody>
      </p:sp>
      <p:sp>
        <p:nvSpPr>
          <p:cNvPr id="27" name="Rounded Rectangle 26">
            <a:extLst>
              <a:ext uri="{FF2B5EF4-FFF2-40B4-BE49-F238E27FC236}">
                <a16:creationId xmlns:a16="http://schemas.microsoft.com/office/drawing/2014/main" id="{D143F460-B185-C7A6-D55F-157EF0C60766}"/>
              </a:ext>
            </a:extLst>
          </p:cNvPr>
          <p:cNvSpPr/>
          <p:nvPr/>
        </p:nvSpPr>
        <p:spPr>
          <a:xfrm>
            <a:off x="4290456" y="2696411"/>
            <a:ext cx="3657600" cy="1188720"/>
          </a:xfrm>
          <a:prstGeom prst="roundRect">
            <a:avLst>
              <a:gd name="adj" fmla="val 9023"/>
            </a:avLst>
          </a:prstGeom>
          <a:solidFill>
            <a:srgbClr val="BF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8" name="TextBox 27">
            <a:extLst>
              <a:ext uri="{FF2B5EF4-FFF2-40B4-BE49-F238E27FC236}">
                <a16:creationId xmlns:a16="http://schemas.microsoft.com/office/drawing/2014/main" id="{096EE4F6-A346-76B0-EAB3-6C4472BC9447}"/>
              </a:ext>
            </a:extLst>
          </p:cNvPr>
          <p:cNvSpPr txBox="1"/>
          <p:nvPr/>
        </p:nvSpPr>
        <p:spPr>
          <a:xfrm>
            <a:off x="4437960" y="2811758"/>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ACTION PLAN</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9" name="Rounded Rectangle 28">
            <a:extLst>
              <a:ext uri="{FF2B5EF4-FFF2-40B4-BE49-F238E27FC236}">
                <a16:creationId xmlns:a16="http://schemas.microsoft.com/office/drawing/2014/main" id="{D2C5AEE7-4B09-BBD4-0E77-F13F250BB885}"/>
              </a:ext>
            </a:extLst>
          </p:cNvPr>
          <p:cNvSpPr/>
          <p:nvPr/>
        </p:nvSpPr>
        <p:spPr>
          <a:xfrm>
            <a:off x="8179831" y="2696411"/>
            <a:ext cx="3657600" cy="1188720"/>
          </a:xfrm>
          <a:prstGeom prst="roundRect">
            <a:avLst>
              <a:gd name="adj" fmla="val 9023"/>
            </a:avLst>
          </a:prstGeom>
          <a:solidFill>
            <a:srgbClr val="DAEF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30" name="TextBox 29">
            <a:extLst>
              <a:ext uri="{FF2B5EF4-FFF2-40B4-BE49-F238E27FC236}">
                <a16:creationId xmlns:a16="http://schemas.microsoft.com/office/drawing/2014/main" id="{482DD05F-D528-7BF5-7C57-3DA15356A2D9}"/>
              </a:ext>
            </a:extLst>
          </p:cNvPr>
          <p:cNvSpPr txBox="1"/>
          <p:nvPr/>
        </p:nvSpPr>
        <p:spPr>
          <a:xfrm>
            <a:off x="8327335" y="2811758"/>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FOLLOW-UP</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graphicFrame>
        <p:nvGraphicFramePr>
          <p:cNvPr id="34" name="Table 33">
            <a:extLst>
              <a:ext uri="{FF2B5EF4-FFF2-40B4-BE49-F238E27FC236}">
                <a16:creationId xmlns:a16="http://schemas.microsoft.com/office/drawing/2014/main" id="{A0B27121-F812-DF93-F0DC-4294E92BDC91}"/>
              </a:ext>
            </a:extLst>
          </p:cNvPr>
          <p:cNvGraphicFramePr>
            <a:graphicFrameLocks noGrp="1"/>
          </p:cNvGraphicFramePr>
          <p:nvPr>
            <p:extLst>
              <p:ext uri="{D42A27DB-BD31-4B8C-83A1-F6EECF244321}">
                <p14:modId xmlns:p14="http://schemas.microsoft.com/office/powerpoint/2010/main" val="142903692"/>
              </p:ext>
            </p:extLst>
          </p:nvPr>
        </p:nvGraphicFramePr>
        <p:xfrm>
          <a:off x="414600" y="363589"/>
          <a:ext cx="7498080" cy="75550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1672129667"/>
                    </a:ext>
                  </a:extLst>
                </a:gridCol>
                <a:gridCol w="4206240">
                  <a:extLst>
                    <a:ext uri="{9D8B030D-6E8A-4147-A177-3AD203B41FA5}">
                      <a16:colId xmlns:a16="http://schemas.microsoft.com/office/drawing/2014/main" val="602210714"/>
                    </a:ext>
                  </a:extLst>
                </a:gridCol>
                <a:gridCol w="1051560">
                  <a:extLst>
                    <a:ext uri="{9D8B030D-6E8A-4147-A177-3AD203B41FA5}">
                      <a16:colId xmlns:a16="http://schemas.microsoft.com/office/drawing/2014/main" val="1817390762"/>
                    </a:ext>
                  </a:extLst>
                </a:gridCol>
                <a:gridCol w="1051560">
                  <a:extLst>
                    <a:ext uri="{9D8B030D-6E8A-4147-A177-3AD203B41FA5}">
                      <a16:colId xmlns:a16="http://schemas.microsoft.com/office/drawing/2014/main" val="1546263835"/>
                    </a:ext>
                  </a:extLst>
                </a:gridCol>
              </a:tblGrid>
              <a:tr h="380271">
                <a:tc>
                  <a:txBody>
                    <a:bodyPr/>
                    <a:lstStyle/>
                    <a:p>
                      <a:pPr algn="r">
                        <a:lnSpc>
                          <a:spcPct val="100000"/>
                        </a:lnSpc>
                      </a:pPr>
                      <a:r>
                        <a:rPr lang="en-US" sz="1000" dirty="0">
                          <a:solidFill>
                            <a:schemeClr val="bg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b="0" dirty="0">
                          <a:solidFill>
                            <a:schemeClr val="tx1"/>
                          </a:solidFill>
                          <a:latin typeface="Century Gothic" panose="020B0502020202020204" pitchFamily="34" charset="0"/>
                        </a:rPr>
                        <a:t>Project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pPr>
                      <a:r>
                        <a:rPr lang="en-US" sz="1000" dirty="0">
                          <a:solidFill>
                            <a:schemeClr val="bg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tc>
                  <a:txBody>
                    <a:bodyPr/>
                    <a:lstStyle/>
                    <a:p>
                      <a:pPr algn="ctr">
                        <a:lnSpc>
                          <a:spcPct val="100000"/>
                        </a:lnSpc>
                      </a:pPr>
                      <a:r>
                        <a:rPr lang="en-US" sz="10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bg1"/>
                          </a:solidFill>
                          <a:latin typeface="Century Gothic" panose="020B0502020202020204" pitchFamily="34" charset="0"/>
                          <a:ea typeface="+mn-ea"/>
                          <a:cs typeface="+mn-cs"/>
                        </a:rPr>
                        <a:t>PROJECT LEAD</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dirty="0">
                          <a:solidFill>
                            <a:schemeClr val="tx1"/>
                          </a:solidFill>
                          <a:latin typeface="Century Gothic" panose="020B0502020202020204" pitchFamily="34" charset="0"/>
                        </a:rPr>
                        <a:t>Name</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5858687"/>
                  </a:ext>
                </a:extLst>
              </a:tr>
            </a:tbl>
          </a:graphicData>
        </a:graphic>
      </p:graphicFrame>
    </p:spTree>
    <p:extLst>
      <p:ext uri="{BB962C8B-B14F-4D97-AF65-F5344CB8AC3E}">
        <p14:creationId xmlns:p14="http://schemas.microsoft.com/office/powerpoint/2010/main" val="392553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2977</TotalTime>
  <Words>168</Words>
  <Application>Microsoft Office PowerPoint</Application>
  <PresentationFormat>Widescreen</PresentationFormat>
  <Paragraphs>51</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Kayla Franssen</cp:lastModifiedBy>
  <cp:revision>86</cp:revision>
  <dcterms:created xsi:type="dcterms:W3CDTF">2022-05-22T18:55:25Z</dcterms:created>
  <dcterms:modified xsi:type="dcterms:W3CDTF">2024-08-30T01:07:49Z</dcterms:modified>
</cp:coreProperties>
</file>