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42" r:id="rId2"/>
    <p:sldId id="354" r:id="rId3"/>
    <p:sldId id="359" r:id="rId4"/>
    <p:sldId id="362" r:id="rId5"/>
    <p:sldId id="360" r:id="rId6"/>
    <p:sldId id="361" r:id="rId7"/>
    <p:sldId id="364" r:id="rId8"/>
    <p:sldId id="355"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FC6"/>
    <a:srgbClr val="9AD4A8"/>
    <a:srgbClr val="8AC094"/>
    <a:srgbClr val="62C0DB"/>
    <a:srgbClr val="FF8583"/>
    <a:srgbClr val="F1827B"/>
    <a:srgbClr val="E37A6F"/>
    <a:srgbClr val="F9818F"/>
    <a:srgbClr val="FC838C"/>
    <a:srgbClr val="FF8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55" autoAdjust="0"/>
    <p:restoredTop sz="96743"/>
  </p:normalViewPr>
  <p:slideViewPr>
    <p:cSldViewPr snapToGrid="0" snapToObjects="1">
      <p:cViewPr varScale="1">
        <p:scale>
          <a:sx n="81" d="100"/>
          <a:sy n="81" d="100"/>
        </p:scale>
        <p:origin x="217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6046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18446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92142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7503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75530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01283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martsheet.com/try-it?trp=12165&amp;utm_source=template-powerpoint&amp;utm_medium=content&amp;utm_campaign=Basic+A3+Report+Template-powerpoint-12165&amp;lpa=Basic+A3+Report+Template+powerpoint+12165"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Vintage gray background">
            <a:extLst>
              <a:ext uri="{FF2B5EF4-FFF2-40B4-BE49-F238E27FC236}">
                <a16:creationId xmlns:a16="http://schemas.microsoft.com/office/drawing/2014/main" id="{1526CDBF-3098-FEB9-4A60-3BE5EAE3CBE6}"/>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Basic A3 Report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49451" y="1296505"/>
            <a:ext cx="6443536" cy="3622726"/>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000321" y="1955575"/>
            <a:ext cx="6446970" cy="3625159"/>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488149" y="2212664"/>
            <a:ext cx="6439507" cy="3622726"/>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55865" y="2835889"/>
            <a:ext cx="6457962" cy="3633109"/>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intage gray background">
            <a:extLst>
              <a:ext uri="{FF2B5EF4-FFF2-40B4-BE49-F238E27FC236}">
                <a16:creationId xmlns:a16="http://schemas.microsoft.com/office/drawing/2014/main" id="{723CD663-C71F-A10B-EACE-6601AC0B68A6}"/>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graphicFrame>
        <p:nvGraphicFramePr>
          <p:cNvPr id="3" name="Table 2">
            <a:extLst>
              <a:ext uri="{FF2B5EF4-FFF2-40B4-BE49-F238E27FC236}">
                <a16:creationId xmlns:a16="http://schemas.microsoft.com/office/drawing/2014/main" id="{1957432E-6628-91E1-E7BE-0EAC178AF5F5}"/>
              </a:ext>
            </a:extLst>
          </p:cNvPr>
          <p:cNvGraphicFramePr>
            <a:graphicFrameLocks noGrp="1"/>
          </p:cNvGraphicFramePr>
          <p:nvPr>
            <p:extLst>
              <p:ext uri="{D42A27DB-BD31-4B8C-83A1-F6EECF244321}">
                <p14:modId xmlns:p14="http://schemas.microsoft.com/office/powerpoint/2010/main" val="3823388582"/>
              </p:ext>
            </p:extLst>
          </p:nvPr>
        </p:nvGraphicFramePr>
        <p:xfrm>
          <a:off x="435877" y="382616"/>
          <a:ext cx="5727181" cy="755505"/>
        </p:xfrm>
        <a:graphic>
          <a:graphicData uri="http://schemas.openxmlformats.org/drawingml/2006/table">
            <a:tbl>
              <a:tblPr firstRow="1" bandRow="1">
                <a:tableStyleId>{5C22544A-7EE6-4342-B048-85BDC9FD1C3A}</a:tableStyleId>
              </a:tblPr>
              <a:tblGrid>
                <a:gridCol w="1025716">
                  <a:extLst>
                    <a:ext uri="{9D8B030D-6E8A-4147-A177-3AD203B41FA5}">
                      <a16:colId xmlns:a16="http://schemas.microsoft.com/office/drawing/2014/main" val="1672129667"/>
                    </a:ext>
                  </a:extLst>
                </a:gridCol>
                <a:gridCol w="2804746">
                  <a:extLst>
                    <a:ext uri="{9D8B030D-6E8A-4147-A177-3AD203B41FA5}">
                      <a16:colId xmlns:a16="http://schemas.microsoft.com/office/drawing/2014/main" val="602210714"/>
                    </a:ext>
                  </a:extLst>
                </a:gridCol>
                <a:gridCol w="707444">
                  <a:extLst>
                    <a:ext uri="{9D8B030D-6E8A-4147-A177-3AD203B41FA5}">
                      <a16:colId xmlns:a16="http://schemas.microsoft.com/office/drawing/2014/main" val="745651107"/>
                    </a:ext>
                  </a:extLst>
                </a:gridCol>
                <a:gridCol w="1189275">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4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1000" b="1" kern="1200" dirty="0">
                          <a:solidFill>
                            <a:schemeClr val="tx1"/>
                          </a:solidFill>
                          <a:latin typeface="Century Gothic" panose="020B0502020202020204" pitchFamily="34" charset="0"/>
                          <a:ea typeface="+mn-ea"/>
                          <a:cs typeface="+mn-cs"/>
                        </a:rPr>
                        <a:t>Team Leader:</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10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Basic A3 Report</a:t>
            </a:r>
          </a:p>
        </p:txBody>
      </p:sp>
      <p:graphicFrame>
        <p:nvGraphicFramePr>
          <p:cNvPr id="7" name="Table 6">
            <a:extLst>
              <a:ext uri="{FF2B5EF4-FFF2-40B4-BE49-F238E27FC236}">
                <a16:creationId xmlns:a16="http://schemas.microsoft.com/office/drawing/2014/main" id="{7F243E4F-2114-C56D-8BAD-3D3133F5915D}"/>
              </a:ext>
            </a:extLst>
          </p:cNvPr>
          <p:cNvGraphicFramePr>
            <a:graphicFrameLocks noGrp="1"/>
          </p:cNvGraphicFramePr>
          <p:nvPr>
            <p:extLst>
              <p:ext uri="{D42A27DB-BD31-4B8C-83A1-F6EECF244321}">
                <p14:modId xmlns:p14="http://schemas.microsoft.com/office/powerpoint/2010/main" val="3757355655"/>
              </p:ext>
            </p:extLst>
          </p:nvPr>
        </p:nvGraphicFramePr>
        <p:xfrm>
          <a:off x="435875" y="1520737"/>
          <a:ext cx="11341597" cy="3291840"/>
        </p:xfrm>
        <a:graphic>
          <a:graphicData uri="http://schemas.openxmlformats.org/drawingml/2006/table">
            <a:tbl>
              <a:tblPr firstRow="1" bandRow="1">
                <a:tableStyleId>{5C22544A-7EE6-4342-B048-85BDC9FD1C3A}</a:tableStyleId>
              </a:tblPr>
              <a:tblGrid>
                <a:gridCol w="11341597">
                  <a:extLst>
                    <a:ext uri="{9D8B030D-6E8A-4147-A177-3AD203B41FA5}">
                      <a16:colId xmlns:a16="http://schemas.microsoft.com/office/drawing/2014/main" val="1672129667"/>
                    </a:ext>
                  </a:extLst>
                </a:gridCol>
              </a:tblGrid>
              <a:tr h="301970">
                <a:tc>
                  <a:txBody>
                    <a:bodyPr/>
                    <a:lstStyle/>
                    <a:p>
                      <a:pPr algn="l">
                        <a:lnSpc>
                          <a:spcPct val="100000"/>
                        </a:lnSpc>
                        <a:spcBef>
                          <a:spcPts val="600"/>
                        </a:spcBef>
                      </a:pPr>
                      <a:r>
                        <a:rPr lang="en-US" sz="1800" dirty="0">
                          <a:solidFill>
                            <a:schemeClr val="bg1"/>
                          </a:solidFill>
                          <a:latin typeface="Century Gothic" panose="020B0502020202020204" pitchFamily="34" charset="0"/>
                        </a:rPr>
                        <a:t>Problem Statement</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7A6F"/>
                    </a:solidFill>
                  </a:tcPr>
                </a:tc>
                <a:extLst>
                  <a:ext uri="{0D108BD9-81ED-4DB2-BD59-A6C34878D82A}">
                    <a16:rowId xmlns:a16="http://schemas.microsoft.com/office/drawing/2014/main" val="350915962"/>
                  </a:ext>
                </a:extLst>
              </a:tr>
              <a:tr h="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Problem statement description.</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Current State</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827B"/>
                    </a:solidFill>
                  </a:tcPr>
                </a:tc>
                <a:extLst>
                  <a:ext uri="{0D108BD9-81ED-4DB2-BD59-A6C34878D82A}">
                    <a16:rowId xmlns:a16="http://schemas.microsoft.com/office/drawing/2014/main" val="2069655794"/>
                  </a:ext>
                </a:extLst>
              </a:tr>
              <a:tr h="0">
                <a:tc>
                  <a:txBody>
                    <a:bodyPr/>
                    <a:lstStyle/>
                    <a:p>
                      <a:pPr>
                        <a:spcBef>
                          <a:spcPts val="600"/>
                        </a:spcBef>
                      </a:pPr>
                      <a:r>
                        <a:rPr lang="en-US" sz="1200" dirty="0">
                          <a:solidFill>
                            <a:schemeClr val="tx1">
                              <a:lumMod val="65000"/>
                              <a:lumOff val="35000"/>
                            </a:schemeClr>
                          </a:solidFill>
                          <a:latin typeface="Century Gothic" panose="020B0502020202020204" pitchFamily="34" charset="0"/>
                        </a:rPr>
                        <a:t>Current state description.</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Target State</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8583"/>
                    </a:solidFill>
                  </a:tcPr>
                </a:tc>
                <a:extLst>
                  <a:ext uri="{0D108BD9-81ED-4DB2-BD59-A6C34878D82A}">
                    <a16:rowId xmlns:a16="http://schemas.microsoft.com/office/drawing/2014/main" val="69724738"/>
                  </a:ext>
                </a:extLst>
              </a:tr>
              <a:tr h="0">
                <a:tc>
                  <a:txBody>
                    <a:bodyPr/>
                    <a:lstStyle/>
                    <a:p>
                      <a:pPr>
                        <a:spcBef>
                          <a:spcPts val="600"/>
                        </a:spcBef>
                      </a:pPr>
                      <a:r>
                        <a:rPr lang="en-US" sz="1200" dirty="0">
                          <a:solidFill>
                            <a:schemeClr val="tx1">
                              <a:lumMod val="65000"/>
                              <a:lumOff val="35000"/>
                            </a:schemeClr>
                          </a:solidFill>
                          <a:latin typeface="Century Gothic" panose="020B0502020202020204" pitchFamily="34" charset="0"/>
                        </a:rPr>
                        <a:t>Current target state description.</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75886"/>
                  </a:ext>
                </a:extLst>
              </a:tr>
            </a:tbl>
          </a:graphicData>
        </a:graphic>
      </p:graphicFrame>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intage gray background">
            <a:extLst>
              <a:ext uri="{FF2B5EF4-FFF2-40B4-BE49-F238E27FC236}">
                <a16:creationId xmlns:a16="http://schemas.microsoft.com/office/drawing/2014/main" id="{723CD663-C71F-A10B-EACE-6601AC0B68A6}"/>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Google Shape;106;p2">
            <a:extLst>
              <a:ext uri="{FF2B5EF4-FFF2-40B4-BE49-F238E27FC236}">
                <a16:creationId xmlns:a16="http://schemas.microsoft.com/office/drawing/2014/main" id="{199AAAA3-DED3-BD62-1F24-1464981CE7F6}"/>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Basic A3 Report</a:t>
            </a:r>
          </a:p>
        </p:txBody>
      </p:sp>
      <p:graphicFrame>
        <p:nvGraphicFramePr>
          <p:cNvPr id="9" name="Table 8">
            <a:extLst>
              <a:ext uri="{FF2B5EF4-FFF2-40B4-BE49-F238E27FC236}">
                <a16:creationId xmlns:a16="http://schemas.microsoft.com/office/drawing/2014/main" id="{A3403262-3F63-5805-EF83-F58C7944FA30}"/>
              </a:ext>
            </a:extLst>
          </p:cNvPr>
          <p:cNvGraphicFramePr>
            <a:graphicFrameLocks noGrp="1"/>
          </p:cNvGraphicFramePr>
          <p:nvPr>
            <p:extLst>
              <p:ext uri="{D42A27DB-BD31-4B8C-83A1-F6EECF244321}">
                <p14:modId xmlns:p14="http://schemas.microsoft.com/office/powerpoint/2010/main" val="1940700615"/>
              </p:ext>
            </p:extLst>
          </p:nvPr>
        </p:nvGraphicFramePr>
        <p:xfrm>
          <a:off x="435874" y="418476"/>
          <a:ext cx="11359886" cy="2194560"/>
        </p:xfrm>
        <a:graphic>
          <a:graphicData uri="http://schemas.openxmlformats.org/drawingml/2006/table">
            <a:tbl>
              <a:tblPr firstRow="1" bandRow="1">
                <a:tableStyleId>{5C22544A-7EE6-4342-B048-85BDC9FD1C3A}</a:tableStyleId>
              </a:tblPr>
              <a:tblGrid>
                <a:gridCol w="11359886">
                  <a:extLst>
                    <a:ext uri="{9D8B030D-6E8A-4147-A177-3AD203B41FA5}">
                      <a16:colId xmlns:a16="http://schemas.microsoft.com/office/drawing/2014/main" val="1672129667"/>
                    </a:ext>
                  </a:extLst>
                </a:gridCol>
              </a:tblGrid>
              <a:tr h="301970">
                <a:tc>
                  <a:txBody>
                    <a:bodyPr/>
                    <a:lstStyle/>
                    <a:p>
                      <a:pPr algn="l">
                        <a:lnSpc>
                          <a:spcPct val="100000"/>
                        </a:lnSpc>
                        <a:spcBef>
                          <a:spcPts val="600"/>
                        </a:spcBef>
                      </a:pPr>
                      <a:r>
                        <a:rPr lang="en-US" sz="1800" dirty="0">
                          <a:solidFill>
                            <a:schemeClr val="bg1"/>
                          </a:solidFill>
                          <a:latin typeface="Century Gothic" panose="020B0502020202020204" pitchFamily="34" charset="0"/>
                        </a:rPr>
                        <a:t>Root Cause Analysis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B278"/>
                    </a:solidFill>
                  </a:tcPr>
                </a:tc>
                <a:extLst>
                  <a:ext uri="{0D108BD9-81ED-4DB2-BD59-A6C34878D82A}">
                    <a16:rowId xmlns:a16="http://schemas.microsoft.com/office/drawing/2014/main" val="350915962"/>
                  </a:ext>
                </a:extLst>
              </a:tr>
              <a:tr h="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1">
                              <a:lumMod val="65000"/>
                              <a:lumOff val="35000"/>
                            </a:schemeClr>
                          </a:solidFill>
                          <a:latin typeface="Century Gothic" panose="020B0502020202020204" pitchFamily="34" charset="0"/>
                        </a:rPr>
                        <a:t>Root cause analysis description.</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Countermeasures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585"/>
                    </a:solidFill>
                  </a:tcPr>
                </a:tc>
                <a:extLst>
                  <a:ext uri="{0D108BD9-81ED-4DB2-BD59-A6C34878D82A}">
                    <a16:rowId xmlns:a16="http://schemas.microsoft.com/office/drawing/2014/main" val="2069655794"/>
                  </a:ext>
                </a:extLst>
              </a:tr>
              <a:tr h="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1">
                              <a:lumMod val="65000"/>
                              <a:lumOff val="35000"/>
                            </a:schemeClr>
                          </a:solidFill>
                          <a:latin typeface="Century Gothic" panose="020B0502020202020204" pitchFamily="34" charset="0"/>
                        </a:rPr>
                        <a:t>Countermeasures description.</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bl>
          </a:graphicData>
        </a:graphic>
      </p:graphicFrame>
    </p:spTree>
    <p:extLst>
      <p:ext uri="{BB962C8B-B14F-4D97-AF65-F5344CB8AC3E}">
        <p14:creationId xmlns:p14="http://schemas.microsoft.com/office/powerpoint/2010/main" val="321712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intage gray background">
            <a:extLst>
              <a:ext uri="{FF2B5EF4-FFF2-40B4-BE49-F238E27FC236}">
                <a16:creationId xmlns:a16="http://schemas.microsoft.com/office/drawing/2014/main" id="{723CD663-C71F-A10B-EACE-6601AC0B68A6}"/>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graphicFrame>
        <p:nvGraphicFramePr>
          <p:cNvPr id="23" name="Table 22">
            <a:extLst>
              <a:ext uri="{FF2B5EF4-FFF2-40B4-BE49-F238E27FC236}">
                <a16:creationId xmlns:a16="http://schemas.microsoft.com/office/drawing/2014/main" id="{5EFB53C5-797E-88CC-F569-F9D40880C0AA}"/>
              </a:ext>
            </a:extLst>
          </p:cNvPr>
          <p:cNvGraphicFramePr>
            <a:graphicFrameLocks noGrp="1"/>
          </p:cNvGraphicFramePr>
          <p:nvPr>
            <p:extLst>
              <p:ext uri="{D42A27DB-BD31-4B8C-83A1-F6EECF244321}">
                <p14:modId xmlns:p14="http://schemas.microsoft.com/office/powerpoint/2010/main" val="2509782865"/>
              </p:ext>
            </p:extLst>
          </p:nvPr>
        </p:nvGraphicFramePr>
        <p:xfrm>
          <a:off x="435874" y="418476"/>
          <a:ext cx="11359886" cy="2194560"/>
        </p:xfrm>
        <a:graphic>
          <a:graphicData uri="http://schemas.openxmlformats.org/drawingml/2006/table">
            <a:tbl>
              <a:tblPr firstRow="1" bandRow="1">
                <a:tableStyleId>{5C22544A-7EE6-4342-B048-85BDC9FD1C3A}</a:tableStyleId>
              </a:tblPr>
              <a:tblGrid>
                <a:gridCol w="11359886">
                  <a:extLst>
                    <a:ext uri="{9D8B030D-6E8A-4147-A177-3AD203B41FA5}">
                      <a16:colId xmlns:a16="http://schemas.microsoft.com/office/drawing/2014/main" val="1672129667"/>
                    </a:ext>
                  </a:extLst>
                </a:gridCol>
              </a:tblGrid>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Results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AC094"/>
                    </a:solidFill>
                  </a:tcPr>
                </a:tc>
                <a:extLst>
                  <a:ext uri="{0D108BD9-81ED-4DB2-BD59-A6C34878D82A}">
                    <a16:rowId xmlns:a16="http://schemas.microsoft.com/office/drawing/2014/main" val="69724738"/>
                  </a:ext>
                </a:extLst>
              </a:tr>
              <a:tr h="0">
                <a:tc>
                  <a:txBody>
                    <a:bodyPr/>
                    <a:lstStyle/>
                    <a:p>
                      <a:pPr>
                        <a:spcBef>
                          <a:spcPts val="600"/>
                        </a:spcBef>
                      </a:pPr>
                      <a:r>
                        <a:rPr lang="en-US" sz="1200" b="0" dirty="0">
                          <a:solidFill>
                            <a:schemeClr val="tx1">
                              <a:lumMod val="65000"/>
                              <a:lumOff val="35000"/>
                            </a:schemeClr>
                          </a:solidFill>
                          <a:latin typeface="Century Gothic" panose="020B0502020202020204" pitchFamily="34" charset="0"/>
                        </a:rPr>
                        <a:t>Results description</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75886"/>
                  </a:ext>
                </a:extLst>
              </a:tr>
              <a:tr h="0">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Follow Up</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D4A8"/>
                    </a:solidFill>
                  </a:tcPr>
                </a:tc>
                <a:extLst>
                  <a:ext uri="{0D108BD9-81ED-4DB2-BD59-A6C34878D82A}">
                    <a16:rowId xmlns:a16="http://schemas.microsoft.com/office/drawing/2014/main" val="3222422193"/>
                  </a:ext>
                </a:extLst>
              </a:tr>
              <a:tr h="0">
                <a:tc>
                  <a:txBody>
                    <a:bodyPr/>
                    <a:lstStyle/>
                    <a:p>
                      <a:pPr>
                        <a:spcBef>
                          <a:spcPts val="600"/>
                        </a:spcBef>
                      </a:pPr>
                      <a:r>
                        <a:rPr lang="en-US" sz="1200" dirty="0">
                          <a:solidFill>
                            <a:schemeClr val="tx1">
                              <a:lumMod val="65000"/>
                              <a:lumOff val="35000"/>
                            </a:schemeClr>
                          </a:solidFill>
                          <a:latin typeface="Century Gothic" panose="020B0502020202020204" pitchFamily="34" charset="0"/>
                        </a:rPr>
                        <a:t>Follow up description.</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6189556"/>
                  </a:ext>
                </a:extLst>
              </a:tr>
            </a:tbl>
          </a:graphicData>
        </a:graphic>
      </p:graphicFrame>
      <p:sp>
        <p:nvSpPr>
          <p:cNvPr id="2" name="Google Shape;106;p2">
            <a:extLst>
              <a:ext uri="{FF2B5EF4-FFF2-40B4-BE49-F238E27FC236}">
                <a16:creationId xmlns:a16="http://schemas.microsoft.com/office/drawing/2014/main" id="{199AAAA3-DED3-BD62-1F24-1464981CE7F6}"/>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Basic A3 Report</a:t>
            </a:r>
          </a:p>
        </p:txBody>
      </p:sp>
    </p:spTree>
    <p:extLst>
      <p:ext uri="{BB962C8B-B14F-4D97-AF65-F5344CB8AC3E}">
        <p14:creationId xmlns:p14="http://schemas.microsoft.com/office/powerpoint/2010/main" val="5418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intage gray background">
            <a:extLst>
              <a:ext uri="{FF2B5EF4-FFF2-40B4-BE49-F238E27FC236}">
                <a16:creationId xmlns:a16="http://schemas.microsoft.com/office/drawing/2014/main" id="{723CD663-C71F-A10B-EACE-6601AC0B68A6}"/>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graphicFrame>
        <p:nvGraphicFramePr>
          <p:cNvPr id="3" name="Table 2">
            <a:extLst>
              <a:ext uri="{FF2B5EF4-FFF2-40B4-BE49-F238E27FC236}">
                <a16:creationId xmlns:a16="http://schemas.microsoft.com/office/drawing/2014/main" id="{1957432E-6628-91E1-E7BE-0EAC178AF5F5}"/>
              </a:ext>
            </a:extLst>
          </p:cNvPr>
          <p:cNvGraphicFramePr>
            <a:graphicFrameLocks noGrp="1"/>
          </p:cNvGraphicFramePr>
          <p:nvPr>
            <p:extLst>
              <p:ext uri="{D42A27DB-BD31-4B8C-83A1-F6EECF244321}">
                <p14:modId xmlns:p14="http://schemas.microsoft.com/office/powerpoint/2010/main" val="2993942038"/>
              </p:ext>
            </p:extLst>
          </p:nvPr>
        </p:nvGraphicFramePr>
        <p:xfrm>
          <a:off x="435877" y="382616"/>
          <a:ext cx="5727181" cy="755505"/>
        </p:xfrm>
        <a:graphic>
          <a:graphicData uri="http://schemas.openxmlformats.org/drawingml/2006/table">
            <a:tbl>
              <a:tblPr firstRow="1" bandRow="1">
                <a:tableStyleId>{5C22544A-7EE6-4342-B048-85BDC9FD1C3A}</a:tableStyleId>
              </a:tblPr>
              <a:tblGrid>
                <a:gridCol w="1025716">
                  <a:extLst>
                    <a:ext uri="{9D8B030D-6E8A-4147-A177-3AD203B41FA5}">
                      <a16:colId xmlns:a16="http://schemas.microsoft.com/office/drawing/2014/main" val="1672129667"/>
                    </a:ext>
                  </a:extLst>
                </a:gridCol>
                <a:gridCol w="2804746">
                  <a:extLst>
                    <a:ext uri="{9D8B030D-6E8A-4147-A177-3AD203B41FA5}">
                      <a16:colId xmlns:a16="http://schemas.microsoft.com/office/drawing/2014/main" val="602210714"/>
                    </a:ext>
                  </a:extLst>
                </a:gridCol>
                <a:gridCol w="707444">
                  <a:extLst>
                    <a:ext uri="{9D8B030D-6E8A-4147-A177-3AD203B41FA5}">
                      <a16:colId xmlns:a16="http://schemas.microsoft.com/office/drawing/2014/main" val="745651107"/>
                    </a:ext>
                  </a:extLst>
                </a:gridCol>
                <a:gridCol w="1189275">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r>
                        <a:rPr lang="en-US" sz="1400" b="0" dirty="0">
                          <a:solidFill>
                            <a:schemeClr val="tx1"/>
                          </a:solidFill>
                          <a:latin typeface="Century Gothic" panose="020B0502020202020204" pitchFamily="34" charset="0"/>
                        </a:rPr>
                        <a:t>Improving Warehouse Inventory Accuracy</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1000" b="1" kern="1200" dirty="0">
                          <a:solidFill>
                            <a:schemeClr val="tx1"/>
                          </a:solidFill>
                          <a:latin typeface="Century Gothic" panose="020B0502020202020204" pitchFamily="34" charset="0"/>
                          <a:ea typeface="+mn-ea"/>
                          <a:cs typeface="+mn-cs"/>
                        </a:rPr>
                        <a:t>Team Leader:</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dirty="0">
                          <a:solidFill>
                            <a:schemeClr val="tx1"/>
                          </a:solidFill>
                          <a:latin typeface="Century Gothic" panose="020B0502020202020204" pitchFamily="34" charset="0"/>
                        </a:rPr>
                        <a:t>Brooklyn Jansen</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10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MM/DD/YY</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PowerPoint Basic A3 Report</a:t>
            </a:r>
          </a:p>
        </p:txBody>
      </p:sp>
      <p:graphicFrame>
        <p:nvGraphicFramePr>
          <p:cNvPr id="7" name="Table 6">
            <a:extLst>
              <a:ext uri="{FF2B5EF4-FFF2-40B4-BE49-F238E27FC236}">
                <a16:creationId xmlns:a16="http://schemas.microsoft.com/office/drawing/2014/main" id="{7F243E4F-2114-C56D-8BAD-3D3133F5915D}"/>
              </a:ext>
            </a:extLst>
          </p:cNvPr>
          <p:cNvGraphicFramePr>
            <a:graphicFrameLocks noGrp="1"/>
          </p:cNvGraphicFramePr>
          <p:nvPr>
            <p:extLst>
              <p:ext uri="{D42A27DB-BD31-4B8C-83A1-F6EECF244321}">
                <p14:modId xmlns:p14="http://schemas.microsoft.com/office/powerpoint/2010/main" val="3385930492"/>
              </p:ext>
            </p:extLst>
          </p:nvPr>
        </p:nvGraphicFramePr>
        <p:xfrm>
          <a:off x="435875" y="1520737"/>
          <a:ext cx="11341597" cy="5013960"/>
        </p:xfrm>
        <a:graphic>
          <a:graphicData uri="http://schemas.openxmlformats.org/drawingml/2006/table">
            <a:tbl>
              <a:tblPr firstRow="1" bandRow="1">
                <a:tableStyleId>{5C22544A-7EE6-4342-B048-85BDC9FD1C3A}</a:tableStyleId>
              </a:tblPr>
              <a:tblGrid>
                <a:gridCol w="11341597">
                  <a:extLst>
                    <a:ext uri="{9D8B030D-6E8A-4147-A177-3AD203B41FA5}">
                      <a16:colId xmlns:a16="http://schemas.microsoft.com/office/drawing/2014/main" val="1672129667"/>
                    </a:ext>
                  </a:extLst>
                </a:gridCol>
              </a:tblGrid>
              <a:tr h="30197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Problem Statement</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7A6F"/>
                    </a:solidFill>
                  </a:tcPr>
                </a:tc>
                <a:extLst>
                  <a:ext uri="{0D108BD9-81ED-4DB2-BD59-A6C34878D82A}">
                    <a16:rowId xmlns:a16="http://schemas.microsoft.com/office/drawing/2014/main" val="350915962"/>
                  </a:ext>
                </a:extLst>
              </a:tr>
              <a:tr h="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Description: </a:t>
                      </a:r>
                      <a:r>
                        <a:rPr lang="en-US" sz="1200" b="0" kern="1200" dirty="0">
                          <a:solidFill>
                            <a:schemeClr val="tx1">
                              <a:lumMod val="65000"/>
                              <a:lumOff val="35000"/>
                            </a:schemeClr>
                          </a:solidFill>
                          <a:latin typeface="Century Gothic" panose="020B0502020202020204" pitchFamily="34" charset="0"/>
                          <a:ea typeface="+mn-ea"/>
                          <a:cs typeface="+mn-cs"/>
                        </a:rPr>
                        <a:t>The warehouse inventory accuracy rate is currently 75%, leading to frequent stockouts and overstock situations. This is affecting customer satisfaction and increasing operational costs.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Impact: </a:t>
                      </a:r>
                      <a:r>
                        <a:rPr lang="en-US" sz="1200" b="0" kern="1200" dirty="0">
                          <a:solidFill>
                            <a:schemeClr val="tx1">
                              <a:lumMod val="65000"/>
                              <a:lumOff val="35000"/>
                            </a:schemeClr>
                          </a:solidFill>
                          <a:latin typeface="Century Gothic" panose="020B0502020202020204" pitchFamily="34" charset="0"/>
                          <a:ea typeface="+mn-ea"/>
                          <a:cs typeface="+mn-cs"/>
                        </a:rPr>
                        <a:t>Inaccurate inventory data causes delays in order fulfillment, increased holding costs, and lost sales opportunities.</a:t>
                      </a:r>
                    </a:p>
                  </a:txBody>
                  <a:tcPr marL="182880" marT="91440" marB="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Current State</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827B"/>
                    </a:solidFill>
                  </a:tcPr>
                </a:tc>
                <a:extLst>
                  <a:ext uri="{0D108BD9-81ED-4DB2-BD59-A6C34878D82A}">
                    <a16:rowId xmlns:a16="http://schemas.microsoft.com/office/drawing/2014/main" val="2069655794"/>
                  </a:ext>
                </a:extLst>
              </a:tr>
              <a:tr h="0">
                <a:tc>
                  <a:txBody>
                    <a:bodyPr/>
                    <a:lstStyle/>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Current Accuracy Rate: </a:t>
                      </a:r>
                      <a:r>
                        <a:rPr lang="en-US" sz="1200" dirty="0">
                          <a:solidFill>
                            <a:schemeClr val="tx1">
                              <a:lumMod val="65000"/>
                              <a:lumOff val="35000"/>
                            </a:schemeClr>
                          </a:solidFill>
                          <a:latin typeface="Century Gothic" panose="020B0502020202020204" pitchFamily="34" charset="0"/>
                        </a:rPr>
                        <a:t>75%</a:t>
                      </a:r>
                    </a:p>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Stockouts: </a:t>
                      </a:r>
                      <a:r>
                        <a:rPr lang="en-US" sz="1200" dirty="0">
                          <a:solidFill>
                            <a:schemeClr val="tx1">
                              <a:lumMod val="65000"/>
                              <a:lumOff val="35000"/>
                            </a:schemeClr>
                          </a:solidFill>
                          <a:latin typeface="Century Gothic" panose="020B0502020202020204" pitchFamily="34" charset="0"/>
                        </a:rPr>
                        <a:t>15 incidents per month</a:t>
                      </a:r>
                    </a:p>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Overstock: </a:t>
                      </a:r>
                      <a:r>
                        <a:rPr lang="en-US" sz="1200" dirty="0">
                          <a:solidFill>
                            <a:schemeClr val="tx1">
                              <a:lumMod val="65000"/>
                              <a:lumOff val="35000"/>
                            </a:schemeClr>
                          </a:solidFill>
                          <a:latin typeface="Century Gothic" panose="020B0502020202020204" pitchFamily="34" charset="0"/>
                        </a:rPr>
                        <a:t>20% of inventory exceeds optimal levels</a:t>
                      </a:r>
                    </a:p>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Customer Complaints</a:t>
                      </a:r>
                      <a:r>
                        <a:rPr lang="en-US" sz="1200" dirty="0">
                          <a:solidFill>
                            <a:schemeClr val="tx1">
                              <a:lumMod val="65000"/>
                              <a:lumOff val="35000"/>
                            </a:schemeClr>
                          </a:solidFill>
                          <a:latin typeface="Century Gothic" panose="020B0502020202020204" pitchFamily="34" charset="0"/>
                        </a:rPr>
                        <a:t>: 30 per month related to delayed shipments</a:t>
                      </a:r>
                    </a:p>
                  </a:txBody>
                  <a:tcPr marL="182880" marT="91440" marB="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Target State</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8583"/>
                    </a:solidFill>
                  </a:tcPr>
                </a:tc>
                <a:extLst>
                  <a:ext uri="{0D108BD9-81ED-4DB2-BD59-A6C34878D82A}">
                    <a16:rowId xmlns:a16="http://schemas.microsoft.com/office/drawing/2014/main" val="69724738"/>
                  </a:ext>
                </a:extLst>
              </a:tr>
              <a:tr h="0">
                <a:tc>
                  <a:txBody>
                    <a:bodyPr/>
                    <a:lstStyle/>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Desired Accuracy Rate: </a:t>
                      </a:r>
                      <a:r>
                        <a:rPr lang="en-US" sz="1200" dirty="0">
                          <a:solidFill>
                            <a:schemeClr val="tx1">
                              <a:lumMod val="65000"/>
                              <a:lumOff val="35000"/>
                            </a:schemeClr>
                          </a:solidFill>
                          <a:latin typeface="Century Gothic" panose="020B0502020202020204" pitchFamily="34" charset="0"/>
                        </a:rPr>
                        <a:t>95%</a:t>
                      </a:r>
                    </a:p>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Stockouts: </a:t>
                      </a:r>
                      <a:r>
                        <a:rPr lang="en-US" sz="1200" dirty="0">
                          <a:solidFill>
                            <a:schemeClr val="tx1">
                              <a:lumMod val="65000"/>
                              <a:lumOff val="35000"/>
                            </a:schemeClr>
                          </a:solidFill>
                          <a:latin typeface="Century Gothic" panose="020B0502020202020204" pitchFamily="34" charset="0"/>
                        </a:rPr>
                        <a:t>Reduce to fewer than five incidents per month</a:t>
                      </a:r>
                    </a:p>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Overstock: </a:t>
                      </a:r>
                      <a:r>
                        <a:rPr lang="en-US" sz="1200" dirty="0">
                          <a:solidFill>
                            <a:schemeClr val="tx1">
                              <a:lumMod val="65000"/>
                              <a:lumOff val="35000"/>
                            </a:schemeClr>
                          </a:solidFill>
                          <a:latin typeface="Century Gothic" panose="020B0502020202020204" pitchFamily="34" charset="0"/>
                        </a:rPr>
                        <a:t>Reduce excess inventory to 5% of total inventory</a:t>
                      </a:r>
                    </a:p>
                    <a:p>
                      <a:pPr marL="171450" indent="-171450">
                        <a:spcBef>
                          <a:spcPts val="600"/>
                        </a:spcBef>
                        <a:buFont typeface="Arial" panose="020B0604020202020204" pitchFamily="34" charset="0"/>
                        <a:buChar char="•"/>
                      </a:pPr>
                      <a:r>
                        <a:rPr lang="en-US" sz="1200" b="1" dirty="0">
                          <a:solidFill>
                            <a:schemeClr val="tx1">
                              <a:lumMod val="65000"/>
                              <a:lumOff val="35000"/>
                            </a:schemeClr>
                          </a:solidFill>
                          <a:latin typeface="Century Gothic" panose="020B0502020202020204" pitchFamily="34" charset="0"/>
                        </a:rPr>
                        <a:t>Customer Complaints: </a:t>
                      </a:r>
                      <a:r>
                        <a:rPr lang="en-US" sz="1200" dirty="0">
                          <a:solidFill>
                            <a:schemeClr val="tx1">
                              <a:lumMod val="65000"/>
                              <a:lumOff val="35000"/>
                            </a:schemeClr>
                          </a:solidFill>
                          <a:latin typeface="Century Gothic" panose="020B0502020202020204" pitchFamily="34" charset="0"/>
                        </a:rPr>
                        <a:t>Reduce to fewer than 10 per month</a:t>
                      </a:r>
                    </a:p>
                  </a:txBody>
                  <a:tcPr marL="182880" marT="91440" marB="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75886"/>
                  </a:ext>
                </a:extLst>
              </a:tr>
            </a:tbl>
          </a:graphicData>
        </a:graphic>
      </p:graphicFrame>
    </p:spTree>
    <p:extLst>
      <p:ext uri="{BB962C8B-B14F-4D97-AF65-F5344CB8AC3E}">
        <p14:creationId xmlns:p14="http://schemas.microsoft.com/office/powerpoint/2010/main" val="337674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intage gray background">
            <a:extLst>
              <a:ext uri="{FF2B5EF4-FFF2-40B4-BE49-F238E27FC236}">
                <a16:creationId xmlns:a16="http://schemas.microsoft.com/office/drawing/2014/main" id="{723CD663-C71F-A10B-EACE-6601AC0B68A6}"/>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graphicFrame>
        <p:nvGraphicFramePr>
          <p:cNvPr id="23" name="Table 22">
            <a:extLst>
              <a:ext uri="{FF2B5EF4-FFF2-40B4-BE49-F238E27FC236}">
                <a16:creationId xmlns:a16="http://schemas.microsoft.com/office/drawing/2014/main" id="{5EFB53C5-797E-88CC-F569-F9D40880C0AA}"/>
              </a:ext>
            </a:extLst>
          </p:cNvPr>
          <p:cNvGraphicFramePr>
            <a:graphicFrameLocks noGrp="1"/>
          </p:cNvGraphicFramePr>
          <p:nvPr>
            <p:extLst>
              <p:ext uri="{D42A27DB-BD31-4B8C-83A1-F6EECF244321}">
                <p14:modId xmlns:p14="http://schemas.microsoft.com/office/powerpoint/2010/main" val="1564911015"/>
              </p:ext>
            </p:extLst>
          </p:nvPr>
        </p:nvGraphicFramePr>
        <p:xfrm>
          <a:off x="435874" y="418476"/>
          <a:ext cx="11359886" cy="4267200"/>
        </p:xfrm>
        <a:graphic>
          <a:graphicData uri="http://schemas.openxmlformats.org/drawingml/2006/table">
            <a:tbl>
              <a:tblPr firstRow="1" bandRow="1">
                <a:tableStyleId>{5C22544A-7EE6-4342-B048-85BDC9FD1C3A}</a:tableStyleId>
              </a:tblPr>
              <a:tblGrid>
                <a:gridCol w="11359886">
                  <a:extLst>
                    <a:ext uri="{9D8B030D-6E8A-4147-A177-3AD203B41FA5}">
                      <a16:colId xmlns:a16="http://schemas.microsoft.com/office/drawing/2014/main" val="1672129667"/>
                    </a:ext>
                  </a:extLst>
                </a:gridCol>
              </a:tblGrid>
              <a:tr h="301970">
                <a:tc>
                  <a:txBody>
                    <a:bodyPr/>
                    <a:lstStyle/>
                    <a:p>
                      <a:pPr algn="l">
                        <a:lnSpc>
                          <a:spcPct val="100000"/>
                        </a:lnSpc>
                        <a:spcBef>
                          <a:spcPts val="600"/>
                        </a:spcBef>
                      </a:pPr>
                      <a:r>
                        <a:rPr lang="en-US" sz="1800" dirty="0">
                          <a:solidFill>
                            <a:schemeClr val="bg1"/>
                          </a:solidFill>
                          <a:latin typeface="Century Gothic" panose="020B0502020202020204" pitchFamily="34" charset="0"/>
                        </a:rPr>
                        <a:t>Root Cause Analysis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B278"/>
                    </a:solidFill>
                  </a:tcPr>
                </a:tc>
                <a:extLst>
                  <a:ext uri="{0D108BD9-81ED-4DB2-BD59-A6C34878D82A}">
                    <a16:rowId xmlns:a16="http://schemas.microsoft.com/office/drawing/2014/main" val="350915962"/>
                  </a:ext>
                </a:extLst>
              </a:tr>
              <a:tr h="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Methods Used:  </a:t>
                      </a:r>
                      <a:r>
                        <a:rPr lang="en-US" sz="1200" b="0" kern="1200" dirty="0">
                          <a:solidFill>
                            <a:schemeClr val="tx1">
                              <a:lumMod val="65000"/>
                              <a:lumOff val="35000"/>
                            </a:schemeClr>
                          </a:solidFill>
                          <a:latin typeface="Century Gothic" panose="020B0502020202020204" pitchFamily="34" charset="0"/>
                          <a:ea typeface="+mn-ea"/>
                          <a:cs typeface="+mn-cs"/>
                        </a:rPr>
                        <a:t>5 Whys and Fishbone Diagram</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Identified Root Causes: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kern="1200" dirty="0">
                          <a:solidFill>
                            <a:schemeClr val="tx1">
                              <a:lumMod val="65000"/>
                              <a:lumOff val="35000"/>
                            </a:schemeClr>
                          </a:solidFill>
                          <a:latin typeface="Century Gothic" panose="020B0502020202020204" pitchFamily="34" charset="0"/>
                          <a:ea typeface="+mn-ea"/>
                          <a:cs typeface="+mn-cs"/>
                        </a:rPr>
                        <a:t>Data Entry Errors: </a:t>
                      </a:r>
                      <a:r>
                        <a:rPr lang="en-US" sz="1200" b="0" kern="1200" dirty="0">
                          <a:solidFill>
                            <a:schemeClr val="tx1">
                              <a:lumMod val="65000"/>
                              <a:lumOff val="35000"/>
                            </a:schemeClr>
                          </a:solidFill>
                          <a:latin typeface="Century Gothic" panose="020B0502020202020204" pitchFamily="34" charset="0"/>
                          <a:ea typeface="+mn-ea"/>
                          <a:cs typeface="+mn-cs"/>
                        </a:rPr>
                        <a:t>Manual data entry is prone to mistakes.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kern="1200" dirty="0">
                          <a:solidFill>
                            <a:schemeClr val="tx1">
                              <a:lumMod val="65000"/>
                              <a:lumOff val="35000"/>
                            </a:schemeClr>
                          </a:solidFill>
                          <a:latin typeface="Century Gothic" panose="020B0502020202020204" pitchFamily="34" charset="0"/>
                          <a:ea typeface="+mn-ea"/>
                          <a:cs typeface="+mn-cs"/>
                        </a:rPr>
                        <a:t>Lack of Training: </a:t>
                      </a:r>
                      <a:r>
                        <a:rPr lang="en-US" sz="1200" b="0" kern="1200" dirty="0">
                          <a:solidFill>
                            <a:schemeClr val="tx1">
                              <a:lumMod val="65000"/>
                              <a:lumOff val="35000"/>
                            </a:schemeClr>
                          </a:solidFill>
                          <a:latin typeface="Century Gothic" panose="020B0502020202020204" pitchFamily="34" charset="0"/>
                          <a:ea typeface="+mn-ea"/>
                          <a:cs typeface="+mn-cs"/>
                        </a:rPr>
                        <a:t>Staff are not adequately trained in inventory management systems.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kern="1200" dirty="0">
                          <a:solidFill>
                            <a:schemeClr val="tx1">
                              <a:lumMod val="65000"/>
                              <a:lumOff val="35000"/>
                            </a:schemeClr>
                          </a:solidFill>
                          <a:latin typeface="Century Gothic" panose="020B0502020202020204" pitchFamily="34" charset="0"/>
                          <a:ea typeface="+mn-ea"/>
                          <a:cs typeface="+mn-cs"/>
                        </a:rPr>
                        <a:t>Inconsistent Procedures: </a:t>
                      </a:r>
                      <a:r>
                        <a:rPr lang="en-US" sz="1200" b="0" kern="1200" dirty="0">
                          <a:solidFill>
                            <a:schemeClr val="tx1">
                              <a:lumMod val="65000"/>
                              <a:lumOff val="35000"/>
                            </a:schemeClr>
                          </a:solidFill>
                          <a:latin typeface="Century Gothic" panose="020B0502020202020204" pitchFamily="34" charset="0"/>
                          <a:ea typeface="+mn-ea"/>
                          <a:cs typeface="+mn-cs"/>
                        </a:rPr>
                        <a:t>Inventory counting procedures are not standardized.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kern="1200" dirty="0">
                          <a:solidFill>
                            <a:schemeClr val="tx1">
                              <a:lumMod val="65000"/>
                              <a:lumOff val="35000"/>
                            </a:schemeClr>
                          </a:solidFill>
                          <a:latin typeface="Century Gothic" panose="020B0502020202020204" pitchFamily="34" charset="0"/>
                          <a:ea typeface="+mn-ea"/>
                          <a:cs typeface="+mn-cs"/>
                        </a:rPr>
                        <a:t>Poor System Integration: </a:t>
                      </a:r>
                      <a:r>
                        <a:rPr lang="en-US" sz="1200" b="0" kern="1200" dirty="0">
                          <a:solidFill>
                            <a:schemeClr val="tx1">
                              <a:lumMod val="65000"/>
                              <a:lumOff val="35000"/>
                            </a:schemeClr>
                          </a:solidFill>
                          <a:latin typeface="Century Gothic" panose="020B0502020202020204" pitchFamily="34" charset="0"/>
                          <a:ea typeface="+mn-ea"/>
                          <a:cs typeface="+mn-cs"/>
                        </a:rPr>
                        <a:t>Inventory management system is not fully integrated with the ordering system.</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Countermeasures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585"/>
                    </a:solidFill>
                  </a:tcPr>
                </a:tc>
                <a:extLst>
                  <a:ext uri="{0D108BD9-81ED-4DB2-BD59-A6C34878D82A}">
                    <a16:rowId xmlns:a16="http://schemas.microsoft.com/office/drawing/2014/main" val="2069655794"/>
                  </a:ext>
                </a:extLst>
              </a:tr>
              <a:tr h="0">
                <a:tc>
                  <a:txBody>
                    <a:bodyPr/>
                    <a:lstStyle/>
                    <a:p>
                      <a:pPr>
                        <a:spcBef>
                          <a:spcPts val="600"/>
                        </a:spcBef>
                      </a:pPr>
                      <a:r>
                        <a:rPr lang="en-US" sz="1200" b="1" dirty="0">
                          <a:solidFill>
                            <a:schemeClr val="tx1">
                              <a:lumMod val="65000"/>
                              <a:lumOff val="35000"/>
                            </a:schemeClr>
                          </a:solidFill>
                          <a:latin typeface="Century Gothic" panose="020B0502020202020204" pitchFamily="34" charset="0"/>
                        </a:rPr>
                        <a:t>Implement Barcode Scanning: </a:t>
                      </a:r>
                      <a:r>
                        <a:rPr lang="en-US" sz="1200" dirty="0">
                          <a:solidFill>
                            <a:schemeClr val="tx1">
                              <a:lumMod val="65000"/>
                              <a:lumOff val="35000"/>
                            </a:schemeClr>
                          </a:solidFill>
                          <a:latin typeface="Century Gothic" panose="020B0502020202020204" pitchFamily="34" charset="0"/>
                        </a:rPr>
                        <a:t>Introduce barcode scanners to reduce data entry errors.</a:t>
                      </a:r>
                    </a:p>
                    <a:p>
                      <a:pPr>
                        <a:spcBef>
                          <a:spcPts val="600"/>
                        </a:spcBef>
                      </a:pPr>
                      <a:r>
                        <a:rPr lang="en-US" sz="1200" b="1" dirty="0">
                          <a:solidFill>
                            <a:schemeClr val="tx1">
                              <a:lumMod val="65000"/>
                              <a:lumOff val="35000"/>
                            </a:schemeClr>
                          </a:solidFill>
                          <a:latin typeface="Century Gothic" panose="020B0502020202020204" pitchFamily="34" charset="0"/>
                        </a:rPr>
                        <a:t>Training Program: </a:t>
                      </a:r>
                      <a:r>
                        <a:rPr lang="en-US" sz="1200" dirty="0">
                          <a:solidFill>
                            <a:schemeClr val="tx1">
                              <a:lumMod val="65000"/>
                              <a:lumOff val="35000"/>
                            </a:schemeClr>
                          </a:solidFill>
                          <a:latin typeface="Century Gothic" panose="020B0502020202020204" pitchFamily="34" charset="0"/>
                        </a:rPr>
                        <a:t>Develop and implement a comprehensive training program for warehouse staff on inventory management systems.</a:t>
                      </a:r>
                    </a:p>
                    <a:p>
                      <a:pPr>
                        <a:spcBef>
                          <a:spcPts val="600"/>
                        </a:spcBef>
                      </a:pPr>
                      <a:r>
                        <a:rPr lang="en-US" sz="1200" b="1" dirty="0">
                          <a:solidFill>
                            <a:schemeClr val="tx1">
                              <a:lumMod val="65000"/>
                              <a:lumOff val="35000"/>
                            </a:schemeClr>
                          </a:solidFill>
                          <a:latin typeface="Century Gothic" panose="020B0502020202020204" pitchFamily="34" charset="0"/>
                        </a:rPr>
                        <a:t>Standardize Procedures: </a:t>
                      </a:r>
                      <a:r>
                        <a:rPr lang="en-US" sz="1200" dirty="0">
                          <a:solidFill>
                            <a:schemeClr val="tx1">
                              <a:lumMod val="65000"/>
                              <a:lumOff val="35000"/>
                            </a:schemeClr>
                          </a:solidFill>
                          <a:latin typeface="Century Gothic" panose="020B0502020202020204" pitchFamily="34" charset="0"/>
                        </a:rPr>
                        <a:t>Create and enforce standardized procedures for inventory counting.</a:t>
                      </a:r>
                    </a:p>
                    <a:p>
                      <a:pPr>
                        <a:spcBef>
                          <a:spcPts val="600"/>
                        </a:spcBef>
                      </a:pPr>
                      <a:r>
                        <a:rPr lang="en-US" sz="1200" b="1" dirty="0">
                          <a:solidFill>
                            <a:schemeClr val="tx1">
                              <a:lumMod val="65000"/>
                              <a:lumOff val="35000"/>
                            </a:schemeClr>
                          </a:solidFill>
                          <a:latin typeface="Century Gothic" panose="020B0502020202020204" pitchFamily="34" charset="0"/>
                        </a:rPr>
                        <a:t>System Integration: </a:t>
                      </a:r>
                      <a:r>
                        <a:rPr lang="en-US" sz="1200" dirty="0">
                          <a:solidFill>
                            <a:schemeClr val="tx1">
                              <a:lumMod val="65000"/>
                              <a:lumOff val="35000"/>
                            </a:schemeClr>
                          </a:solidFill>
                          <a:latin typeface="Century Gothic" panose="020B0502020202020204" pitchFamily="34" charset="0"/>
                        </a:rPr>
                        <a:t>Upgrade the inventory management system to ensure full integration with the ordering system.</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bl>
          </a:graphicData>
        </a:graphic>
      </p:graphicFrame>
      <p:sp>
        <p:nvSpPr>
          <p:cNvPr id="2" name="Google Shape;106;p2">
            <a:extLst>
              <a:ext uri="{FF2B5EF4-FFF2-40B4-BE49-F238E27FC236}">
                <a16:creationId xmlns:a16="http://schemas.microsoft.com/office/drawing/2014/main" id="{199AAAA3-DED3-BD62-1F24-1464981CE7F6}"/>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PowerPoint Basic A3 Report</a:t>
            </a:r>
          </a:p>
        </p:txBody>
      </p:sp>
    </p:spTree>
    <p:extLst>
      <p:ext uri="{BB962C8B-B14F-4D97-AF65-F5344CB8AC3E}">
        <p14:creationId xmlns:p14="http://schemas.microsoft.com/office/powerpoint/2010/main" val="402935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intage gray background">
            <a:extLst>
              <a:ext uri="{FF2B5EF4-FFF2-40B4-BE49-F238E27FC236}">
                <a16:creationId xmlns:a16="http://schemas.microsoft.com/office/drawing/2014/main" id="{723CD663-C71F-A10B-EACE-6601AC0B68A6}"/>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graphicFrame>
        <p:nvGraphicFramePr>
          <p:cNvPr id="23" name="Table 22">
            <a:extLst>
              <a:ext uri="{FF2B5EF4-FFF2-40B4-BE49-F238E27FC236}">
                <a16:creationId xmlns:a16="http://schemas.microsoft.com/office/drawing/2014/main" id="{5EFB53C5-797E-88CC-F569-F9D40880C0AA}"/>
              </a:ext>
            </a:extLst>
          </p:cNvPr>
          <p:cNvGraphicFramePr>
            <a:graphicFrameLocks noGrp="1"/>
          </p:cNvGraphicFramePr>
          <p:nvPr>
            <p:extLst>
              <p:ext uri="{D42A27DB-BD31-4B8C-83A1-F6EECF244321}">
                <p14:modId xmlns:p14="http://schemas.microsoft.com/office/powerpoint/2010/main" val="201766283"/>
              </p:ext>
            </p:extLst>
          </p:nvPr>
        </p:nvGraphicFramePr>
        <p:xfrm>
          <a:off x="435874" y="418476"/>
          <a:ext cx="11359886" cy="3749040"/>
        </p:xfrm>
        <a:graphic>
          <a:graphicData uri="http://schemas.openxmlformats.org/drawingml/2006/table">
            <a:tbl>
              <a:tblPr firstRow="1" bandRow="1">
                <a:tableStyleId>{5C22544A-7EE6-4342-B048-85BDC9FD1C3A}</a:tableStyleId>
              </a:tblPr>
              <a:tblGrid>
                <a:gridCol w="11359886">
                  <a:extLst>
                    <a:ext uri="{9D8B030D-6E8A-4147-A177-3AD203B41FA5}">
                      <a16:colId xmlns:a16="http://schemas.microsoft.com/office/drawing/2014/main" val="1672129667"/>
                    </a:ext>
                  </a:extLst>
                </a:gridCol>
              </a:tblGrid>
              <a:tr h="297969">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Results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AC094"/>
                    </a:solidFill>
                  </a:tcPr>
                </a:tc>
                <a:extLst>
                  <a:ext uri="{0D108BD9-81ED-4DB2-BD59-A6C34878D82A}">
                    <a16:rowId xmlns:a16="http://schemas.microsoft.com/office/drawing/2014/main" val="69724738"/>
                  </a:ext>
                </a:extLst>
              </a:tr>
              <a:tr h="0">
                <a:tc>
                  <a:txBody>
                    <a:bodyPr/>
                    <a:lstStyle/>
                    <a:p>
                      <a:pPr>
                        <a:spcBef>
                          <a:spcPts val="600"/>
                        </a:spcBef>
                      </a:pPr>
                      <a:r>
                        <a:rPr lang="en-US" sz="1200" b="1" dirty="0">
                          <a:solidFill>
                            <a:schemeClr val="tx1">
                              <a:lumMod val="65000"/>
                              <a:lumOff val="35000"/>
                            </a:schemeClr>
                          </a:solidFill>
                          <a:latin typeface="Century Gothic" panose="020B0502020202020204" pitchFamily="34" charset="0"/>
                        </a:rPr>
                        <a:t>Accuracy Rate: </a:t>
                      </a:r>
                      <a:r>
                        <a:rPr lang="en-US" sz="1200" dirty="0">
                          <a:solidFill>
                            <a:schemeClr val="tx1">
                              <a:lumMod val="65000"/>
                              <a:lumOff val="35000"/>
                            </a:schemeClr>
                          </a:solidFill>
                          <a:latin typeface="Century Gothic" panose="020B0502020202020204" pitchFamily="34" charset="0"/>
                        </a:rPr>
                        <a:t>Improved to 92% within three months of implementation.</a:t>
                      </a:r>
                    </a:p>
                    <a:p>
                      <a:pPr>
                        <a:spcBef>
                          <a:spcPts val="600"/>
                        </a:spcBef>
                      </a:pPr>
                      <a:r>
                        <a:rPr lang="en-US" sz="1200" b="1" dirty="0">
                          <a:solidFill>
                            <a:schemeClr val="tx1">
                              <a:lumMod val="65000"/>
                              <a:lumOff val="35000"/>
                            </a:schemeClr>
                          </a:solidFill>
                          <a:latin typeface="Century Gothic" panose="020B0502020202020204" pitchFamily="34" charset="0"/>
                        </a:rPr>
                        <a:t>Stockouts: </a:t>
                      </a:r>
                      <a:r>
                        <a:rPr lang="en-US" sz="1200" dirty="0">
                          <a:solidFill>
                            <a:schemeClr val="tx1">
                              <a:lumMod val="65000"/>
                              <a:lumOff val="35000"/>
                            </a:schemeClr>
                          </a:solidFill>
                          <a:latin typeface="Century Gothic" panose="020B0502020202020204" pitchFamily="34" charset="0"/>
                        </a:rPr>
                        <a:t>Reduced to seven incidents per month.</a:t>
                      </a:r>
                    </a:p>
                    <a:p>
                      <a:pPr>
                        <a:spcBef>
                          <a:spcPts val="600"/>
                        </a:spcBef>
                      </a:pPr>
                      <a:r>
                        <a:rPr lang="en-US" sz="1200" b="1" dirty="0">
                          <a:solidFill>
                            <a:schemeClr val="tx1">
                              <a:lumMod val="65000"/>
                              <a:lumOff val="35000"/>
                            </a:schemeClr>
                          </a:solidFill>
                          <a:latin typeface="Century Gothic" panose="020B0502020202020204" pitchFamily="34" charset="0"/>
                        </a:rPr>
                        <a:t>Overstock: </a:t>
                      </a:r>
                      <a:r>
                        <a:rPr lang="en-US" sz="1200" dirty="0">
                          <a:solidFill>
                            <a:schemeClr val="tx1">
                              <a:lumMod val="65000"/>
                              <a:lumOff val="35000"/>
                            </a:schemeClr>
                          </a:solidFill>
                          <a:latin typeface="Century Gothic" panose="020B0502020202020204" pitchFamily="34" charset="0"/>
                        </a:rPr>
                        <a:t>Excess inventory reduced to 8% of total inventory.</a:t>
                      </a:r>
                    </a:p>
                    <a:p>
                      <a:pPr>
                        <a:spcBef>
                          <a:spcPts val="600"/>
                        </a:spcBef>
                      </a:pPr>
                      <a:r>
                        <a:rPr lang="en-US" sz="1200" b="1" dirty="0">
                          <a:solidFill>
                            <a:schemeClr val="tx1">
                              <a:lumMod val="65000"/>
                              <a:lumOff val="35000"/>
                            </a:schemeClr>
                          </a:solidFill>
                          <a:latin typeface="Century Gothic" panose="020B0502020202020204" pitchFamily="34" charset="0"/>
                        </a:rPr>
                        <a:t>Customer Complaints: </a:t>
                      </a:r>
                      <a:r>
                        <a:rPr lang="en-US" sz="1200" dirty="0">
                          <a:solidFill>
                            <a:schemeClr val="tx1">
                              <a:lumMod val="65000"/>
                              <a:lumOff val="35000"/>
                            </a:schemeClr>
                          </a:solidFill>
                          <a:latin typeface="Century Gothic" panose="020B0502020202020204" pitchFamily="34" charset="0"/>
                        </a:rPr>
                        <a:t>Decreased to 12 per month.</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75886"/>
                  </a:ext>
                </a:extLst>
              </a:tr>
              <a:tr h="0">
                <a:tc>
                  <a:txBody>
                    <a:bodyPr/>
                    <a:lstStyle/>
                    <a:p>
                      <a:pPr algn="l">
                        <a:lnSpc>
                          <a:spcPct val="100000"/>
                        </a:lnSpc>
                        <a:spcBef>
                          <a:spcPts val="600"/>
                        </a:spcBef>
                      </a:pPr>
                      <a:r>
                        <a:rPr lang="en-US" sz="1800" b="1" kern="1200" dirty="0">
                          <a:solidFill>
                            <a:schemeClr val="bg1"/>
                          </a:solidFill>
                          <a:latin typeface="Century Gothic" panose="020B0502020202020204" pitchFamily="34" charset="0"/>
                          <a:ea typeface="+mn-ea"/>
                          <a:cs typeface="+mn-cs"/>
                        </a:rPr>
                        <a:t>Follow Up</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D4A8"/>
                    </a:solidFill>
                  </a:tcPr>
                </a:tc>
                <a:extLst>
                  <a:ext uri="{0D108BD9-81ED-4DB2-BD59-A6C34878D82A}">
                    <a16:rowId xmlns:a16="http://schemas.microsoft.com/office/drawing/2014/main" val="3222422193"/>
                  </a:ext>
                </a:extLst>
              </a:tr>
              <a:tr h="0">
                <a:tc>
                  <a:txBody>
                    <a:bodyPr/>
                    <a:lstStyle/>
                    <a:p>
                      <a:pPr>
                        <a:spcBef>
                          <a:spcPts val="600"/>
                        </a:spcBef>
                      </a:pPr>
                      <a:r>
                        <a:rPr lang="en-US" sz="1200" b="1" dirty="0">
                          <a:solidFill>
                            <a:schemeClr val="tx1">
                              <a:lumMod val="65000"/>
                              <a:lumOff val="35000"/>
                            </a:schemeClr>
                          </a:solidFill>
                          <a:latin typeface="Century Gothic" panose="020B0502020202020204" pitchFamily="34" charset="0"/>
                        </a:rPr>
                        <a:t>Monitoring: </a:t>
                      </a:r>
                      <a:r>
                        <a:rPr lang="en-US" sz="1200" dirty="0">
                          <a:solidFill>
                            <a:schemeClr val="tx1">
                              <a:lumMod val="65000"/>
                              <a:lumOff val="35000"/>
                            </a:schemeClr>
                          </a:solidFill>
                          <a:latin typeface="Century Gothic" panose="020B0502020202020204" pitchFamily="34" charset="0"/>
                        </a:rPr>
                        <a:t>Continue to monitor inventory accuracy monthly and adjust processes as needed.</a:t>
                      </a:r>
                    </a:p>
                    <a:p>
                      <a:pPr>
                        <a:spcBef>
                          <a:spcPts val="600"/>
                        </a:spcBef>
                      </a:pPr>
                      <a:r>
                        <a:rPr lang="en-US" sz="1200" b="1" dirty="0">
                          <a:solidFill>
                            <a:schemeClr val="tx1">
                              <a:lumMod val="65000"/>
                              <a:lumOff val="35000"/>
                            </a:schemeClr>
                          </a:solidFill>
                          <a:latin typeface="Century Gothic" panose="020B0502020202020204" pitchFamily="34" charset="0"/>
                        </a:rPr>
                        <a:t>Ongoing Training: </a:t>
                      </a:r>
                      <a:r>
                        <a:rPr lang="en-US" sz="1200" dirty="0">
                          <a:solidFill>
                            <a:schemeClr val="tx1">
                              <a:lumMod val="65000"/>
                              <a:lumOff val="35000"/>
                            </a:schemeClr>
                          </a:solidFill>
                          <a:latin typeface="Century Gothic" panose="020B0502020202020204" pitchFamily="34" charset="0"/>
                        </a:rPr>
                        <a:t>Schedule quarterly refresher training sessions for all warehouse staff.</a:t>
                      </a:r>
                    </a:p>
                    <a:p>
                      <a:pPr>
                        <a:spcBef>
                          <a:spcPts val="600"/>
                        </a:spcBef>
                      </a:pPr>
                      <a:r>
                        <a:rPr lang="en-US" sz="1200" b="1" dirty="0">
                          <a:solidFill>
                            <a:schemeClr val="tx1">
                              <a:lumMod val="65000"/>
                              <a:lumOff val="35000"/>
                            </a:schemeClr>
                          </a:solidFill>
                          <a:latin typeface="Century Gothic" panose="020B0502020202020204" pitchFamily="34" charset="0"/>
                        </a:rPr>
                        <a:t>Procedure Audits: </a:t>
                      </a:r>
                      <a:r>
                        <a:rPr lang="en-US" sz="1200" dirty="0">
                          <a:solidFill>
                            <a:schemeClr val="tx1">
                              <a:lumMod val="65000"/>
                              <a:lumOff val="35000"/>
                            </a:schemeClr>
                          </a:solidFill>
                          <a:latin typeface="Century Gothic" panose="020B0502020202020204" pitchFamily="34" charset="0"/>
                        </a:rPr>
                        <a:t>Conduct bi-monthly audits to ensure compliance with standardized procedures.</a:t>
                      </a:r>
                    </a:p>
                    <a:p>
                      <a:pPr>
                        <a:spcBef>
                          <a:spcPts val="600"/>
                        </a:spcBef>
                      </a:pPr>
                      <a:r>
                        <a:rPr lang="en-US" sz="1200" b="1" dirty="0">
                          <a:solidFill>
                            <a:schemeClr val="tx1">
                              <a:lumMod val="65000"/>
                              <a:lumOff val="35000"/>
                            </a:schemeClr>
                          </a:solidFill>
                          <a:latin typeface="Century Gothic" panose="020B0502020202020204" pitchFamily="34" charset="0"/>
                        </a:rPr>
                        <a:t>Feedback Loop: </a:t>
                      </a:r>
                      <a:r>
                        <a:rPr lang="en-US" sz="1200" dirty="0">
                          <a:solidFill>
                            <a:schemeClr val="tx1">
                              <a:lumMod val="65000"/>
                              <a:lumOff val="35000"/>
                            </a:schemeClr>
                          </a:solidFill>
                          <a:latin typeface="Century Gothic" panose="020B0502020202020204" pitchFamily="34" charset="0"/>
                        </a:rPr>
                        <a:t>Establish a feedback mechanism for staff to report issues and suggest improvements.</a:t>
                      </a:r>
                    </a:p>
                  </a:txBody>
                  <a:tcPr marL="182880" marT="91440" marB="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6189556"/>
                  </a:ext>
                </a:extLst>
              </a:tr>
            </a:tbl>
          </a:graphicData>
        </a:graphic>
      </p:graphicFrame>
      <p:sp>
        <p:nvSpPr>
          <p:cNvPr id="2" name="Google Shape;106;p2">
            <a:extLst>
              <a:ext uri="{FF2B5EF4-FFF2-40B4-BE49-F238E27FC236}">
                <a16:creationId xmlns:a16="http://schemas.microsoft.com/office/drawing/2014/main" id="{199AAAA3-DED3-BD62-1F24-1464981CE7F6}"/>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PowerPoint Basic A3 Report</a:t>
            </a:r>
          </a:p>
        </p:txBody>
      </p:sp>
    </p:spTree>
    <p:extLst>
      <p:ext uri="{BB962C8B-B14F-4D97-AF65-F5344CB8AC3E}">
        <p14:creationId xmlns:p14="http://schemas.microsoft.com/office/powerpoint/2010/main" val="149809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Vintage gray background">
            <a:extLst>
              <a:ext uri="{FF2B5EF4-FFF2-40B4-BE49-F238E27FC236}">
                <a16:creationId xmlns:a16="http://schemas.microsoft.com/office/drawing/2014/main" id="{7DE05643-C465-123B-207C-EC3531CB0DFB}"/>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12191999" cy="6858000"/>
          </a:xfrm>
          <a:prstGeom prst="rect">
            <a:avLst/>
          </a:prstGeom>
        </p:spPr>
      </p:pic>
      <p:graphicFrame>
        <p:nvGraphicFramePr>
          <p:cNvPr id="3" name="Table 2">
            <a:extLst>
              <a:ext uri="{FF2B5EF4-FFF2-40B4-BE49-F238E27FC236}">
                <a16:creationId xmlns:a16="http://schemas.microsoft.com/office/drawing/2014/main" id="{F93AD7F4-679C-CA12-0D0D-01F8F4E56248}"/>
              </a:ext>
            </a:extLst>
          </p:cNvPr>
          <p:cNvGraphicFramePr>
            <a:graphicFrameLocks noGrp="1"/>
          </p:cNvGraphicFramePr>
          <p:nvPr>
            <p:extLst>
              <p:ext uri="{D42A27DB-BD31-4B8C-83A1-F6EECF244321}">
                <p14:modId xmlns:p14="http://schemas.microsoft.com/office/powerpoint/2010/main" val="175584794"/>
              </p:ext>
            </p:extLst>
          </p:nvPr>
        </p:nvGraphicFramePr>
        <p:xfrm>
          <a:off x="435874" y="800271"/>
          <a:ext cx="11350742" cy="4587240"/>
        </p:xfrm>
        <a:graphic>
          <a:graphicData uri="http://schemas.openxmlformats.org/drawingml/2006/table">
            <a:tbl>
              <a:tblPr firstRow="1" bandRow="1">
                <a:tableStyleId>{5C22544A-7EE6-4342-B048-85BDC9FD1C3A}</a:tableStyleId>
              </a:tblPr>
              <a:tblGrid>
                <a:gridCol w="2627366">
                  <a:extLst>
                    <a:ext uri="{9D8B030D-6E8A-4147-A177-3AD203B41FA5}">
                      <a16:colId xmlns:a16="http://schemas.microsoft.com/office/drawing/2014/main" val="1672129667"/>
                    </a:ext>
                  </a:extLst>
                </a:gridCol>
                <a:gridCol w="8723376">
                  <a:extLst>
                    <a:ext uri="{9D8B030D-6E8A-4147-A177-3AD203B41FA5}">
                      <a16:colId xmlns:a16="http://schemas.microsoft.com/office/drawing/2014/main" val="602210714"/>
                    </a:ext>
                  </a:extLst>
                </a:gridCol>
              </a:tblGrid>
              <a:tr h="0">
                <a:tc>
                  <a:txBody>
                    <a:bodyPr/>
                    <a:lstStyle/>
                    <a:p>
                      <a:pPr algn="l">
                        <a:lnSpc>
                          <a:spcPct val="100000"/>
                        </a:lnSpc>
                      </a:pPr>
                      <a:r>
                        <a:rPr lang="en-US" sz="1300" dirty="0">
                          <a:solidFill>
                            <a:schemeClr val="bg1"/>
                          </a:solidFill>
                          <a:latin typeface="Century Gothic" panose="020B0502020202020204" pitchFamily="34" charset="0"/>
                        </a:rPr>
                        <a:t>What is an A3 problem-solving template?</a:t>
                      </a:r>
                    </a:p>
                  </a:txBody>
                  <a:tcPr marL="182880" marR="182880" marT="182880" marB="182880" anchor="ctr">
                    <a:lnL w="12700" cap="flat" cmpd="sng" algn="ctr">
                      <a:noFill/>
                      <a:prstDash val="solid"/>
                      <a:round/>
                      <a:headEnd type="none" w="med" len="med"/>
                      <a:tailEnd type="none" w="med" len="med"/>
                    </a:lnL>
                    <a:lnR w="9525" cap="flat" cmpd="sng" algn="ctr">
                      <a:solidFill>
                        <a:srgbClr val="5BAFC6"/>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FC6"/>
                    </a:solidFill>
                  </a:tcPr>
                </a:tc>
                <a:tc>
                  <a:txBody>
                    <a:bodyPr/>
                    <a:lstStyle/>
                    <a:p>
                      <a:pPr algn="l">
                        <a:lnSpc>
                          <a:spcPct val="100000"/>
                        </a:lnSpc>
                      </a:pPr>
                      <a:r>
                        <a:rPr lang="en-US" sz="1100" b="0" kern="1200" dirty="0">
                          <a:solidFill>
                            <a:schemeClr val="tx1">
                              <a:lumMod val="65000"/>
                              <a:lumOff val="35000"/>
                            </a:schemeClr>
                          </a:solidFill>
                          <a:latin typeface="Century Gothic" panose="020B0502020202020204" pitchFamily="34" charset="0"/>
                          <a:ea typeface="+mn-ea"/>
                          <a:cs typeface="+mn-cs"/>
                        </a:rPr>
                        <a:t>An A3 problem-solving template is a structured tool used to identify, analyze, and solve problems. It follows the Plan-Do-Check-Act (PDCA) cycle and is named after the A3-sized paper typically used for these reports.</a:t>
                      </a:r>
                      <a:endParaRPr lang="en-US" sz="1100" dirty="0">
                        <a:solidFill>
                          <a:schemeClr val="bg1"/>
                        </a:solidFill>
                        <a:latin typeface="Century Gothic" panose="020B0502020202020204" pitchFamily="34" charset="0"/>
                      </a:endParaRPr>
                    </a:p>
                  </a:txBody>
                  <a:tcPr marL="182880" marR="182880" marT="182880" marB="182880" anchor="ctr">
                    <a:lnL w="9525" cap="flat" cmpd="sng" algn="ctr">
                      <a:solidFill>
                        <a:srgbClr val="5BAFC6"/>
                      </a:solid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rgbClr val="5BAFC6"/>
                      </a:solidFill>
                      <a:prstDash val="solid"/>
                      <a:round/>
                      <a:headEnd type="none" w="med" len="med"/>
                      <a:tailEnd type="none" w="med" len="med"/>
                    </a:lnT>
                    <a:lnB w="9525" cap="flat" cmpd="sng" algn="ctr">
                      <a:solidFill>
                        <a:srgbClr val="5BAFC6"/>
                      </a:solidFill>
                      <a:prstDash val="solid"/>
                      <a:round/>
                      <a:headEnd type="none" w="med" len="med"/>
                      <a:tailEnd type="none" w="med" len="med"/>
                    </a:lnB>
                    <a:lnTlToBr w="12700" cmpd="sng">
                      <a:noFill/>
                      <a:prstDash val="solid"/>
                    </a:lnTlToBr>
                    <a:lnBlToTr w="12700" cmpd="sng">
                      <a:noFill/>
                      <a:prstDash val="solid"/>
                    </a:lnBlToTr>
                    <a:solidFill>
                      <a:srgbClr val="FFFFFF">
                        <a:alpha val="25098"/>
                      </a:srgbClr>
                    </a:solidFill>
                  </a:tcPr>
                </a:tc>
                <a:extLst>
                  <a:ext uri="{0D108BD9-81ED-4DB2-BD59-A6C34878D82A}">
                    <a16:rowId xmlns:a16="http://schemas.microsoft.com/office/drawing/2014/main" val="350915962"/>
                  </a:ext>
                </a:extLst>
              </a:tr>
              <a:tr h="0">
                <a:tc>
                  <a:txBody>
                    <a:bodyPr/>
                    <a:lstStyle/>
                    <a:p>
                      <a:pPr algn="l">
                        <a:lnSpc>
                          <a:spcPct val="100000"/>
                        </a:lnSpc>
                      </a:pPr>
                      <a:r>
                        <a:rPr lang="en-US" sz="1300" b="1" dirty="0">
                          <a:solidFill>
                            <a:schemeClr val="bg1"/>
                          </a:solidFill>
                          <a:latin typeface="Century Gothic" panose="020B0502020202020204" pitchFamily="34" charset="0"/>
                        </a:rPr>
                        <a:t>What </a:t>
                      </a:r>
                      <a:r>
                        <a:rPr lang="en-US" sz="1300" b="1" kern="1200" dirty="0">
                          <a:solidFill>
                            <a:schemeClr val="bg1"/>
                          </a:solidFill>
                          <a:latin typeface="Century Gothic" panose="020B0502020202020204" pitchFamily="34" charset="0"/>
                          <a:ea typeface="+mn-ea"/>
                          <a:cs typeface="+mn-cs"/>
                        </a:rPr>
                        <a:t>are the main sections of this A3 template?</a:t>
                      </a:r>
                    </a:p>
                  </a:txBody>
                  <a:tcPr marL="182880" marR="182880" marT="182880" marB="182880" anchor="ctr">
                    <a:lnL w="12700" cap="flat" cmpd="sng" algn="ctr">
                      <a:no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FC6"/>
                    </a:solidFill>
                  </a:tcPr>
                </a:tc>
                <a:tc>
                  <a:txBody>
                    <a:bodyPr/>
                    <a:lstStyle/>
                    <a:p>
                      <a:pPr marL="171450" indent="-171450" algn="l">
                        <a:lnSpc>
                          <a:spcPct val="100000"/>
                        </a:lnSpc>
                        <a:buFont typeface="Arial" panose="020B0604020202020204" pitchFamily="34" charset="0"/>
                        <a:buChar char="•"/>
                      </a:pPr>
                      <a:r>
                        <a:rPr lang="en-US" sz="1100" b="1" kern="1200" dirty="0">
                          <a:solidFill>
                            <a:schemeClr val="tx1">
                              <a:lumMod val="65000"/>
                              <a:lumOff val="35000"/>
                            </a:schemeClr>
                          </a:solidFill>
                          <a:latin typeface="Century Gothic" panose="020B0502020202020204" pitchFamily="34" charset="0"/>
                          <a:ea typeface="+mn-ea"/>
                          <a:cs typeface="+mn-cs"/>
                        </a:rPr>
                        <a:t>Problem Statement</a:t>
                      </a:r>
                      <a:r>
                        <a:rPr lang="en-US" sz="1100" b="0" kern="1200" dirty="0">
                          <a:solidFill>
                            <a:schemeClr val="tx1">
                              <a:lumMod val="65000"/>
                              <a:lumOff val="35000"/>
                            </a:schemeClr>
                          </a:solidFill>
                          <a:latin typeface="Century Gothic" panose="020B0502020202020204" pitchFamily="34" charset="0"/>
                          <a:ea typeface="+mn-ea"/>
                          <a:cs typeface="+mn-cs"/>
                        </a:rPr>
                        <a:t>: Clearly define the issue you are addressing.</a:t>
                      </a:r>
                    </a:p>
                    <a:p>
                      <a:pPr marL="171450" indent="-171450" algn="l">
                        <a:lnSpc>
                          <a:spcPct val="100000"/>
                        </a:lnSpc>
                        <a:buFont typeface="Arial" panose="020B0604020202020204" pitchFamily="34" charset="0"/>
                        <a:buChar char="•"/>
                      </a:pPr>
                      <a:r>
                        <a:rPr lang="en-US" sz="1100" b="1" kern="1200" dirty="0">
                          <a:solidFill>
                            <a:schemeClr val="tx1">
                              <a:lumMod val="65000"/>
                              <a:lumOff val="35000"/>
                            </a:schemeClr>
                          </a:solidFill>
                          <a:latin typeface="Century Gothic" panose="020B0502020202020204" pitchFamily="34" charset="0"/>
                          <a:ea typeface="+mn-ea"/>
                          <a:cs typeface="+mn-cs"/>
                        </a:rPr>
                        <a:t>Current State</a:t>
                      </a:r>
                      <a:r>
                        <a:rPr lang="en-US" sz="1100" b="0" kern="1200" dirty="0">
                          <a:solidFill>
                            <a:schemeClr val="tx1">
                              <a:lumMod val="65000"/>
                              <a:lumOff val="35000"/>
                            </a:schemeClr>
                          </a:solidFill>
                          <a:latin typeface="Century Gothic" panose="020B0502020202020204" pitchFamily="34" charset="0"/>
                          <a:ea typeface="+mn-ea"/>
                          <a:cs typeface="+mn-cs"/>
                        </a:rPr>
                        <a:t>: Describe the present condition using data and observations.</a:t>
                      </a:r>
                    </a:p>
                    <a:p>
                      <a:pPr marL="171450" indent="-171450" algn="l">
                        <a:lnSpc>
                          <a:spcPct val="100000"/>
                        </a:lnSpc>
                        <a:buFont typeface="Arial" panose="020B0604020202020204" pitchFamily="34" charset="0"/>
                        <a:buChar char="•"/>
                      </a:pPr>
                      <a:r>
                        <a:rPr lang="en-US" sz="1100" b="1" kern="1200" dirty="0">
                          <a:solidFill>
                            <a:schemeClr val="tx1">
                              <a:lumMod val="65000"/>
                              <a:lumOff val="35000"/>
                            </a:schemeClr>
                          </a:solidFill>
                          <a:latin typeface="Century Gothic" panose="020B0502020202020204" pitchFamily="34" charset="0"/>
                          <a:ea typeface="+mn-ea"/>
                          <a:cs typeface="+mn-cs"/>
                        </a:rPr>
                        <a:t>Target State</a:t>
                      </a:r>
                      <a:r>
                        <a:rPr lang="en-US" sz="1100" b="0" kern="1200" dirty="0">
                          <a:solidFill>
                            <a:schemeClr val="tx1">
                              <a:lumMod val="65000"/>
                              <a:lumOff val="35000"/>
                            </a:schemeClr>
                          </a:solidFill>
                          <a:latin typeface="Century Gothic" panose="020B0502020202020204" pitchFamily="34" charset="0"/>
                          <a:ea typeface="+mn-ea"/>
                          <a:cs typeface="+mn-cs"/>
                        </a:rPr>
                        <a:t>: Outline the desired outcome or future condition.</a:t>
                      </a:r>
                    </a:p>
                    <a:p>
                      <a:pPr marL="171450" indent="-171450" algn="l">
                        <a:lnSpc>
                          <a:spcPct val="100000"/>
                        </a:lnSpc>
                        <a:buFont typeface="Arial" panose="020B0604020202020204" pitchFamily="34" charset="0"/>
                        <a:buChar char="•"/>
                      </a:pPr>
                      <a:r>
                        <a:rPr lang="en-US" sz="1100" b="1" kern="1200" dirty="0">
                          <a:solidFill>
                            <a:schemeClr val="tx1">
                              <a:lumMod val="65000"/>
                              <a:lumOff val="35000"/>
                            </a:schemeClr>
                          </a:solidFill>
                          <a:latin typeface="Century Gothic" panose="020B0502020202020204" pitchFamily="34" charset="0"/>
                          <a:ea typeface="+mn-ea"/>
                          <a:cs typeface="+mn-cs"/>
                        </a:rPr>
                        <a:t>Root Cause Analysis</a:t>
                      </a:r>
                      <a:r>
                        <a:rPr lang="en-US" sz="1100" b="0" kern="1200" dirty="0">
                          <a:solidFill>
                            <a:schemeClr val="tx1">
                              <a:lumMod val="65000"/>
                              <a:lumOff val="35000"/>
                            </a:schemeClr>
                          </a:solidFill>
                          <a:latin typeface="Century Gothic" panose="020B0502020202020204" pitchFamily="34" charset="0"/>
                          <a:ea typeface="+mn-ea"/>
                          <a:cs typeface="+mn-cs"/>
                        </a:rPr>
                        <a:t>: Determine </a:t>
                      </a:r>
                      <a:r>
                        <a:rPr lang="en-US" sz="1100" b="0" kern="1200">
                          <a:solidFill>
                            <a:schemeClr val="tx1">
                              <a:lumMod val="65000"/>
                              <a:lumOff val="35000"/>
                            </a:schemeClr>
                          </a:solidFill>
                          <a:latin typeface="Century Gothic" panose="020B0502020202020204" pitchFamily="34" charset="0"/>
                          <a:ea typeface="+mn-ea"/>
                          <a:cs typeface="+mn-cs"/>
                        </a:rPr>
                        <a:t>the fundamental </a:t>
                      </a:r>
                      <a:r>
                        <a:rPr lang="en-US" sz="1100" b="0" kern="1200" dirty="0">
                          <a:solidFill>
                            <a:schemeClr val="tx1">
                              <a:lumMod val="65000"/>
                              <a:lumOff val="35000"/>
                            </a:schemeClr>
                          </a:solidFill>
                          <a:latin typeface="Century Gothic" panose="020B0502020202020204" pitchFamily="34" charset="0"/>
                          <a:ea typeface="+mn-ea"/>
                          <a:cs typeface="+mn-cs"/>
                        </a:rPr>
                        <a:t>causes of the problem.</a:t>
                      </a:r>
                    </a:p>
                    <a:p>
                      <a:pPr marL="171450" indent="-171450" algn="l">
                        <a:lnSpc>
                          <a:spcPct val="100000"/>
                        </a:lnSpc>
                        <a:buFont typeface="Arial" panose="020B0604020202020204" pitchFamily="34" charset="0"/>
                        <a:buChar char="•"/>
                      </a:pPr>
                      <a:r>
                        <a:rPr lang="en-US" sz="1100" b="1" kern="1200" dirty="0">
                          <a:solidFill>
                            <a:schemeClr val="tx1">
                              <a:lumMod val="65000"/>
                              <a:lumOff val="35000"/>
                            </a:schemeClr>
                          </a:solidFill>
                          <a:latin typeface="Century Gothic" panose="020B0502020202020204" pitchFamily="34" charset="0"/>
                          <a:ea typeface="+mn-ea"/>
                          <a:cs typeface="+mn-cs"/>
                        </a:rPr>
                        <a:t>Countermeasures</a:t>
                      </a:r>
                      <a:r>
                        <a:rPr lang="en-US" sz="1100" b="0" kern="1200" dirty="0">
                          <a:solidFill>
                            <a:schemeClr val="tx1">
                              <a:lumMod val="65000"/>
                              <a:lumOff val="35000"/>
                            </a:schemeClr>
                          </a:solidFill>
                          <a:latin typeface="Century Gothic" panose="020B0502020202020204" pitchFamily="34" charset="0"/>
                          <a:ea typeface="+mn-ea"/>
                          <a:cs typeface="+mn-cs"/>
                        </a:rPr>
                        <a:t>: Propose actions to address the root causes.</a:t>
                      </a:r>
                    </a:p>
                    <a:p>
                      <a:pPr marL="171450" indent="-171450" algn="l">
                        <a:lnSpc>
                          <a:spcPct val="100000"/>
                        </a:lnSpc>
                        <a:buFont typeface="Arial" panose="020B0604020202020204" pitchFamily="34" charset="0"/>
                        <a:buChar char="•"/>
                      </a:pPr>
                      <a:r>
                        <a:rPr lang="en-US" sz="1100" b="1" kern="1200" dirty="0">
                          <a:solidFill>
                            <a:schemeClr val="tx1">
                              <a:lumMod val="65000"/>
                              <a:lumOff val="35000"/>
                            </a:schemeClr>
                          </a:solidFill>
                          <a:latin typeface="Century Gothic" panose="020B0502020202020204" pitchFamily="34" charset="0"/>
                          <a:ea typeface="+mn-ea"/>
                          <a:cs typeface="+mn-cs"/>
                        </a:rPr>
                        <a:t>Results</a:t>
                      </a:r>
                      <a:r>
                        <a:rPr lang="en-US" sz="1100" b="0" kern="1200" dirty="0">
                          <a:solidFill>
                            <a:schemeClr val="tx1">
                              <a:lumMod val="65000"/>
                              <a:lumOff val="35000"/>
                            </a:schemeClr>
                          </a:solidFill>
                          <a:latin typeface="Century Gothic" panose="020B0502020202020204" pitchFamily="34" charset="0"/>
                          <a:ea typeface="+mn-ea"/>
                          <a:cs typeface="+mn-cs"/>
                        </a:rPr>
                        <a:t>: Evaluate the outcomes after implementing countermeasures.</a:t>
                      </a:r>
                    </a:p>
                    <a:p>
                      <a:pPr marL="171450" indent="-171450" algn="l">
                        <a:lnSpc>
                          <a:spcPct val="100000"/>
                        </a:lnSpc>
                        <a:buFont typeface="Arial" panose="020B0604020202020204" pitchFamily="34" charset="0"/>
                        <a:buChar char="•"/>
                      </a:pPr>
                      <a:r>
                        <a:rPr lang="en-US" sz="1100" b="1" kern="1200" dirty="0">
                          <a:solidFill>
                            <a:schemeClr val="tx1">
                              <a:lumMod val="65000"/>
                              <a:lumOff val="35000"/>
                            </a:schemeClr>
                          </a:solidFill>
                          <a:latin typeface="Century Gothic" panose="020B0502020202020204" pitchFamily="34" charset="0"/>
                          <a:ea typeface="+mn-ea"/>
                          <a:cs typeface="+mn-cs"/>
                        </a:rPr>
                        <a:t>Follow-up</a:t>
                      </a:r>
                      <a:r>
                        <a:rPr lang="en-US" sz="1100" b="0" kern="1200" dirty="0">
                          <a:solidFill>
                            <a:schemeClr val="tx1">
                              <a:lumMod val="65000"/>
                              <a:lumOff val="35000"/>
                            </a:schemeClr>
                          </a:solidFill>
                          <a:latin typeface="Century Gothic" panose="020B0502020202020204" pitchFamily="34" charset="0"/>
                          <a:ea typeface="+mn-ea"/>
                          <a:cs typeface="+mn-cs"/>
                        </a:rPr>
                        <a:t>: List further actions needed to sustain improvements and standardize solutions.</a:t>
                      </a:r>
                    </a:p>
                  </a:txBody>
                  <a:tcPr marL="182880" marR="182880" marT="182880" marB="182880" anchor="ctr">
                    <a:lnL w="9525" cap="flat" cmpd="sng" algn="ctr">
                      <a:solidFill>
                        <a:srgbClr val="5BAFC6"/>
                      </a:solid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rgbClr val="5BAFC6"/>
                      </a:solidFill>
                      <a:prstDash val="solid"/>
                      <a:round/>
                      <a:headEnd type="none" w="med" len="med"/>
                      <a:tailEnd type="none" w="med" len="med"/>
                    </a:lnT>
                    <a:lnB w="9525" cap="flat" cmpd="sng" algn="ctr">
                      <a:solidFill>
                        <a:srgbClr val="5BAFC6"/>
                      </a:solidFill>
                      <a:prstDash val="solid"/>
                      <a:round/>
                      <a:headEnd type="none" w="med" len="med"/>
                      <a:tailEnd type="none" w="med" len="med"/>
                    </a:lnB>
                    <a:lnTlToBr w="12700" cmpd="sng">
                      <a:noFill/>
                      <a:prstDash val="solid"/>
                    </a:lnTlToBr>
                    <a:lnBlToTr w="12700" cmpd="sng">
                      <a:noFill/>
                      <a:prstDash val="solid"/>
                    </a:lnBlToTr>
                    <a:solidFill>
                      <a:srgbClr val="FFFFFF">
                        <a:alpha val="25098"/>
                      </a:srgbClr>
                    </a:solidFill>
                  </a:tcPr>
                </a:tc>
                <a:extLst>
                  <a:ext uri="{0D108BD9-81ED-4DB2-BD59-A6C34878D82A}">
                    <a16:rowId xmlns:a16="http://schemas.microsoft.com/office/drawing/2014/main" val="2965858687"/>
                  </a:ext>
                </a:extLst>
              </a:tr>
              <a:tr h="0">
                <a:tc>
                  <a:txBody>
                    <a:bodyPr/>
                    <a:lstStyle/>
                    <a:p>
                      <a:pPr algn="l">
                        <a:lnSpc>
                          <a:spcPct val="100000"/>
                        </a:lnSpc>
                      </a:pPr>
                      <a:r>
                        <a:rPr lang="en-US" sz="1300" b="1" dirty="0">
                          <a:solidFill>
                            <a:schemeClr val="bg1"/>
                          </a:solidFill>
                          <a:latin typeface="Century Gothic" panose="020B0502020202020204" pitchFamily="34" charset="0"/>
                        </a:rPr>
                        <a:t>Who is responsible for each section of the A3 report?</a:t>
                      </a:r>
                      <a:endParaRPr lang="en-US" sz="13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FC6"/>
                    </a:solidFill>
                  </a:tcPr>
                </a:tc>
                <a:tc>
                  <a:txBody>
                    <a:bodyPr/>
                    <a:lstStyle/>
                    <a:p>
                      <a:pPr algn="l">
                        <a:lnSpc>
                          <a:spcPct val="100000"/>
                        </a:lnSpc>
                      </a:pPr>
                      <a:r>
                        <a:rPr lang="en-US" sz="1100" b="0" kern="1200" dirty="0">
                          <a:solidFill>
                            <a:schemeClr val="tx1">
                              <a:lumMod val="65000"/>
                              <a:lumOff val="35000"/>
                            </a:schemeClr>
                          </a:solidFill>
                          <a:latin typeface="Century Gothic" panose="020B0502020202020204" pitchFamily="34" charset="0"/>
                          <a:ea typeface="+mn-ea"/>
                          <a:cs typeface="+mn-cs"/>
                        </a:rPr>
                        <a:t>Typically, the owner or team leader is responsible for coordinating the completion of the A3 report. Specific sections may be assigned to team members who have relevant expertise or responsibilities.</a:t>
                      </a:r>
                      <a:endParaRPr lang="en-US" sz="1100" dirty="0">
                        <a:solidFill>
                          <a:schemeClr val="bg1"/>
                        </a:solidFill>
                        <a:latin typeface="Century Gothic" panose="020B0502020202020204" pitchFamily="34" charset="0"/>
                      </a:endParaRPr>
                    </a:p>
                  </a:txBody>
                  <a:tcPr marL="182880" marR="182880" marT="182880" marB="182880" anchor="ctr">
                    <a:lnL w="9525" cap="flat" cmpd="sng" algn="ctr">
                      <a:solidFill>
                        <a:srgbClr val="5BAFC6"/>
                      </a:solid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rgbClr val="5BAFC6"/>
                      </a:solidFill>
                      <a:prstDash val="solid"/>
                      <a:round/>
                      <a:headEnd type="none" w="med" len="med"/>
                      <a:tailEnd type="none" w="med" len="med"/>
                    </a:lnT>
                    <a:lnB w="9525" cap="flat" cmpd="sng" algn="ctr">
                      <a:solidFill>
                        <a:srgbClr val="5BAFC6"/>
                      </a:solidFill>
                      <a:prstDash val="solid"/>
                      <a:round/>
                      <a:headEnd type="none" w="med" len="med"/>
                      <a:tailEnd type="none" w="med" len="med"/>
                    </a:lnB>
                    <a:lnTlToBr w="12700" cmpd="sng">
                      <a:noFill/>
                      <a:prstDash val="solid"/>
                    </a:lnTlToBr>
                    <a:lnBlToTr w="12700" cmpd="sng">
                      <a:noFill/>
                      <a:prstDash val="solid"/>
                    </a:lnBlToTr>
                    <a:solidFill>
                      <a:srgbClr val="FFFFFF">
                        <a:alpha val="25098"/>
                      </a:srgbClr>
                    </a:solidFill>
                  </a:tcPr>
                </a:tc>
                <a:extLst>
                  <a:ext uri="{0D108BD9-81ED-4DB2-BD59-A6C34878D82A}">
                    <a16:rowId xmlns:a16="http://schemas.microsoft.com/office/drawing/2014/main" val="2069655794"/>
                  </a:ext>
                </a:extLst>
              </a:tr>
              <a:tr h="0">
                <a:tc>
                  <a:txBody>
                    <a:bodyPr/>
                    <a:lstStyle/>
                    <a:p>
                      <a:pPr algn="l">
                        <a:lnSpc>
                          <a:spcPct val="100000"/>
                        </a:lnSpc>
                      </a:pPr>
                      <a:r>
                        <a:rPr lang="en-US" sz="1300" b="1" dirty="0">
                          <a:solidFill>
                            <a:schemeClr val="bg1"/>
                          </a:solidFill>
                          <a:latin typeface="Century Gothic" panose="020B0502020202020204" pitchFamily="34" charset="0"/>
                        </a:rPr>
                        <a:t>How often should I review and update the A3 report?</a:t>
                      </a:r>
                      <a:endParaRPr lang="en-US" sz="13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AFC6"/>
                    </a:solidFill>
                  </a:tcPr>
                </a:tc>
                <a:tc>
                  <a:txBody>
                    <a:bodyPr/>
                    <a:lstStyle/>
                    <a:p>
                      <a:pPr algn="l">
                        <a:lnSpc>
                          <a:spcPct val="100000"/>
                        </a:lnSpc>
                      </a:pPr>
                      <a:r>
                        <a:rPr lang="en-US" sz="1100" b="0" kern="1200" dirty="0">
                          <a:solidFill>
                            <a:schemeClr val="tx1">
                              <a:lumMod val="65000"/>
                              <a:lumOff val="35000"/>
                            </a:schemeClr>
                          </a:solidFill>
                          <a:latin typeface="Century Gothic" panose="020B0502020202020204" pitchFamily="34" charset="0"/>
                          <a:ea typeface="+mn-ea"/>
                          <a:cs typeface="+mn-cs"/>
                        </a:rPr>
                        <a:t>Review the A3 report regularly, especially during the implementation and follow-up phases. Make updates as new data becomes available or as circumstances change.</a:t>
                      </a:r>
                      <a:endParaRPr lang="en-US" sz="1100" dirty="0">
                        <a:solidFill>
                          <a:schemeClr val="bg1"/>
                        </a:solidFill>
                        <a:latin typeface="Century Gothic" panose="020B0502020202020204" pitchFamily="34" charset="0"/>
                      </a:endParaRPr>
                    </a:p>
                  </a:txBody>
                  <a:tcPr marL="182880" marR="182880" marT="182880" marB="182880" anchor="ctr">
                    <a:lnL w="9525" cap="flat" cmpd="sng" algn="ctr">
                      <a:solidFill>
                        <a:srgbClr val="5BAFC6"/>
                      </a:solid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rgbClr val="5BAFC6"/>
                      </a:solidFill>
                      <a:prstDash val="solid"/>
                      <a:round/>
                      <a:headEnd type="none" w="med" len="med"/>
                      <a:tailEnd type="none" w="med" len="med"/>
                    </a:lnT>
                    <a:lnB w="9525" cap="flat" cmpd="sng" algn="ctr">
                      <a:solidFill>
                        <a:srgbClr val="5BAFC6"/>
                      </a:solidFill>
                      <a:prstDash val="solid"/>
                      <a:round/>
                      <a:headEnd type="none" w="med" len="med"/>
                      <a:tailEnd type="none" w="med" len="med"/>
                    </a:lnB>
                    <a:lnTlToBr w="12700" cmpd="sng">
                      <a:noFill/>
                      <a:prstDash val="solid"/>
                    </a:lnTlToBr>
                    <a:lnBlToTr w="12700" cmpd="sng">
                      <a:noFill/>
                      <a:prstDash val="solid"/>
                    </a:lnBlToTr>
                    <a:solidFill>
                      <a:srgbClr val="FFFFFF">
                        <a:alpha val="25098"/>
                      </a:srgbClr>
                    </a:solidFill>
                  </a:tcPr>
                </a:tc>
                <a:extLst>
                  <a:ext uri="{0D108BD9-81ED-4DB2-BD59-A6C34878D82A}">
                    <a16:rowId xmlns:a16="http://schemas.microsoft.com/office/drawing/2014/main" val="3340556820"/>
                  </a:ext>
                </a:extLst>
              </a:tr>
              <a:tr h="0">
                <a:tc>
                  <a:txBody>
                    <a:bodyPr/>
                    <a:lstStyle/>
                    <a:p>
                      <a:pPr algn="l">
                        <a:lnSpc>
                          <a:spcPct val="100000"/>
                        </a:lnSpc>
                      </a:pPr>
                      <a:r>
                        <a:rPr lang="en-US" sz="1300" b="1" dirty="0">
                          <a:solidFill>
                            <a:schemeClr val="bg1"/>
                          </a:solidFill>
                          <a:latin typeface="Century Gothic" panose="020B0502020202020204" pitchFamily="34" charset="0"/>
                        </a:rPr>
                        <a:t>Is this A3 template customizable?</a:t>
                      </a:r>
                      <a:endParaRPr lang="en-US" sz="13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AFC6"/>
                    </a:solidFill>
                  </a:tcPr>
                </a:tc>
                <a:tc>
                  <a:txBody>
                    <a:bodyPr/>
                    <a:lstStyle/>
                    <a:p>
                      <a:pPr algn="l">
                        <a:lnSpc>
                          <a:spcPct val="100000"/>
                        </a:lnSpc>
                      </a:pPr>
                      <a:r>
                        <a:rPr lang="en-US" sz="1100" b="0" kern="1200" dirty="0">
                          <a:solidFill>
                            <a:schemeClr val="tx1">
                              <a:lumMod val="65000"/>
                              <a:lumOff val="35000"/>
                            </a:schemeClr>
                          </a:solidFill>
                          <a:latin typeface="Century Gothic" panose="020B0502020202020204" pitchFamily="34" charset="0"/>
                          <a:ea typeface="+mn-ea"/>
                          <a:cs typeface="+mn-cs"/>
                        </a:rPr>
                        <a:t>Yes, you can customize this A3 template to fit the specific needs and preferences of your organization or project. Ensure the core elements of the PDCA cycle are maintained.</a:t>
                      </a:r>
                      <a:endParaRPr lang="en-US" sz="1100" dirty="0">
                        <a:solidFill>
                          <a:schemeClr val="bg1"/>
                        </a:solidFill>
                        <a:latin typeface="Century Gothic" panose="020B0502020202020204" pitchFamily="34" charset="0"/>
                      </a:endParaRPr>
                    </a:p>
                  </a:txBody>
                  <a:tcPr marL="182880" marR="182880" marT="182880" marB="182880" anchor="ctr">
                    <a:lnL w="9525" cap="flat" cmpd="sng" algn="ctr">
                      <a:solidFill>
                        <a:srgbClr val="5BAFC6"/>
                      </a:solidFill>
                      <a:prstDash val="solid"/>
                      <a:round/>
                      <a:headEnd type="none" w="med" len="med"/>
                      <a:tailEnd type="none" w="med" len="med"/>
                    </a:lnL>
                    <a:lnR w="9525" cap="flat" cmpd="sng" algn="ctr">
                      <a:solidFill>
                        <a:srgbClr val="5BAFC6"/>
                      </a:solidFill>
                      <a:prstDash val="solid"/>
                      <a:round/>
                      <a:headEnd type="none" w="med" len="med"/>
                      <a:tailEnd type="none" w="med" len="med"/>
                    </a:lnR>
                    <a:lnT w="9525" cap="flat" cmpd="sng" algn="ctr">
                      <a:solidFill>
                        <a:srgbClr val="5BAFC6"/>
                      </a:solidFill>
                      <a:prstDash val="solid"/>
                      <a:round/>
                      <a:headEnd type="none" w="med" len="med"/>
                      <a:tailEnd type="none" w="med" len="med"/>
                    </a:lnT>
                    <a:lnB w="9525" cap="flat" cmpd="sng" algn="ctr">
                      <a:solidFill>
                        <a:srgbClr val="5BAFC6"/>
                      </a:solidFill>
                      <a:prstDash val="solid"/>
                      <a:round/>
                      <a:headEnd type="none" w="med" len="med"/>
                      <a:tailEnd type="none" w="med" len="med"/>
                    </a:lnB>
                    <a:lnTlToBr w="12700" cmpd="sng">
                      <a:noFill/>
                      <a:prstDash val="solid"/>
                    </a:lnTlToBr>
                    <a:lnBlToTr w="12700" cmpd="sng">
                      <a:noFill/>
                      <a:prstDash val="solid"/>
                    </a:lnBlToTr>
                    <a:solidFill>
                      <a:srgbClr val="FFFFFF">
                        <a:alpha val="25098"/>
                      </a:srgbClr>
                    </a:solidFill>
                  </a:tcPr>
                </a:tc>
                <a:extLst>
                  <a:ext uri="{0D108BD9-81ED-4DB2-BD59-A6C34878D82A}">
                    <a16:rowId xmlns:a16="http://schemas.microsoft.com/office/drawing/2014/main" val="1634782963"/>
                  </a:ext>
                </a:extLst>
              </a:tr>
            </a:tbl>
          </a:graphicData>
        </a:graphic>
      </p:graphicFrame>
      <p:sp>
        <p:nvSpPr>
          <p:cNvPr id="5" name="TextBox 4">
            <a:extLst>
              <a:ext uri="{FF2B5EF4-FFF2-40B4-BE49-F238E27FC236}">
                <a16:creationId xmlns:a16="http://schemas.microsoft.com/office/drawing/2014/main" id="{1A1C447A-01D1-A023-5BDD-40879EDA532C}"/>
              </a:ext>
            </a:extLst>
          </p:cNvPr>
          <p:cNvSpPr txBox="1"/>
          <p:nvPr/>
        </p:nvSpPr>
        <p:spPr>
          <a:xfrm>
            <a:off x="488136" y="371746"/>
            <a:ext cx="5721780" cy="369332"/>
          </a:xfrm>
          <a:prstGeom prst="rect">
            <a:avLst/>
          </a:prstGeom>
          <a:noFill/>
        </p:spPr>
        <p:txBody>
          <a:bodyPr wrap="square" numCol="1" rtlCol="0">
            <a:spAutoFit/>
          </a:bodyPr>
          <a:lstStyle/>
          <a:p>
            <a:r>
              <a:rPr lang="en-US" b="1" dirty="0">
                <a:solidFill>
                  <a:schemeClr val="tx1">
                    <a:lumMod val="65000"/>
                    <a:lumOff val="35000"/>
                  </a:schemeClr>
                </a:solidFill>
                <a:latin typeface="Century Gothic" panose="020B0502020202020204" pitchFamily="34" charset="0"/>
              </a:rPr>
              <a:t>Frequently Asked Questions</a:t>
            </a:r>
          </a:p>
        </p:txBody>
      </p:sp>
      <p:sp>
        <p:nvSpPr>
          <p:cNvPr id="7" name="Google Shape;106;p2">
            <a:extLst>
              <a:ext uri="{FF2B5EF4-FFF2-40B4-BE49-F238E27FC236}">
                <a16:creationId xmlns:a16="http://schemas.microsoft.com/office/drawing/2014/main" id="{DEE5E4AB-7AE7-ECF6-F70A-897866DFC040}"/>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Basic A3 Report</a:t>
            </a:r>
          </a:p>
        </p:txBody>
      </p:sp>
    </p:spTree>
    <p:extLst>
      <p:ext uri="{BB962C8B-B14F-4D97-AF65-F5344CB8AC3E}">
        <p14:creationId xmlns:p14="http://schemas.microsoft.com/office/powerpoint/2010/main" val="317191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9476</TotalTime>
  <Words>816</Words>
  <Application>Microsoft Office PowerPoint</Application>
  <PresentationFormat>Widescreen</PresentationFormat>
  <Paragraphs>94</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132</cp:revision>
  <dcterms:created xsi:type="dcterms:W3CDTF">2022-05-22T18:55:25Z</dcterms:created>
  <dcterms:modified xsi:type="dcterms:W3CDTF">2024-08-30T01:05:45Z</dcterms:modified>
</cp:coreProperties>
</file>