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4" r:id="rId3"/>
    <p:sldId id="358" r:id="rId4"/>
    <p:sldId id="363" r:id="rId5"/>
    <p:sldId id="364"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43"/>
    <a:srgbClr val="009193"/>
    <a:srgbClr val="9450F1"/>
    <a:srgbClr val="0096FF"/>
    <a:srgbClr val="FF7E79"/>
    <a:srgbClr val="000000"/>
    <a:srgbClr val="852AF1"/>
    <a:srgbClr val="601FAD"/>
    <a:srgbClr val="521B93"/>
    <a:srgbClr val="FFD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51" autoAdjust="0"/>
    <p:restoredTop sz="86447"/>
  </p:normalViewPr>
  <p:slideViewPr>
    <p:cSldViewPr snapToGrid="0" snapToObjects="1">
      <p:cViewPr varScale="1">
        <p:scale>
          <a:sx n="112" d="100"/>
          <a:sy n="112" d="100"/>
        </p:scale>
        <p:origin x="78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28932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3628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91424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laid">
          <a:fgClr>
            <a:srgbClr val="ECF9EE"/>
          </a:fgClr>
          <a:bgClr>
            <a:srgbClr val="E2F7E4"/>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137&amp;utm_source=template-powerpoint&amp;utm_medium=content&amp;utm_campaign=Committee+Project+Charter-powerpoint-12137&amp;lpa=Committee+Project+Charter+powerpoint+121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Committee Project Charter Template</a:t>
            </a:r>
          </a:p>
        </p:txBody>
      </p:sp>
      <p:pic>
        <p:nvPicPr>
          <p:cNvPr id="9" name="Picture 8">
            <a:extLst>
              <a:ext uri="{FF2B5EF4-FFF2-40B4-BE49-F238E27FC236}">
                <a16:creationId xmlns:a16="http://schemas.microsoft.com/office/drawing/2014/main" id="{64CEF792-5035-3F67-0B37-EA7EA76E4729}"/>
              </a:ext>
            </a:extLst>
          </p:cNvPr>
          <p:cNvPicPr>
            <a:picLocks noChangeAspect="1"/>
          </p:cNvPicPr>
          <p:nvPr/>
        </p:nvPicPr>
        <p:blipFill>
          <a:blip r:embed="rId4"/>
          <a:srcRect/>
          <a:stretch/>
        </p:blipFill>
        <p:spPr>
          <a:xfrm>
            <a:off x="5065299" y="2634684"/>
            <a:ext cx="6787245" cy="3819929"/>
          </a:xfrm>
          <a:prstGeom prst="rect">
            <a:avLst/>
          </a:prstGeom>
          <a:ln w="28575">
            <a:solidFill>
              <a:srgbClr val="FFC143"/>
            </a:solidFill>
          </a:ln>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D0FBEBD1-D001-E45C-C3D3-19620689CB21}"/>
              </a:ext>
            </a:extLst>
          </p:cNvPr>
          <p:cNvPicPr>
            <a:picLocks noChangeAspect="1"/>
          </p:cNvPicPr>
          <p:nvPr/>
        </p:nvPicPr>
        <p:blipFill>
          <a:blip r:embed="rId5"/>
          <a:srcRect/>
          <a:stretch/>
        </p:blipFill>
        <p:spPr>
          <a:xfrm>
            <a:off x="4230123" y="2126294"/>
            <a:ext cx="6798465" cy="3819929"/>
          </a:xfrm>
          <a:prstGeom prst="rect">
            <a:avLst/>
          </a:prstGeom>
          <a:ln w="28575">
            <a:solidFill>
              <a:srgbClr val="FFC143"/>
            </a:solidFill>
          </a:ln>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11B7940D-5F22-22FB-3FB4-858F2C1017AB}"/>
              </a:ext>
            </a:extLst>
          </p:cNvPr>
          <p:cNvPicPr>
            <a:picLocks noChangeAspect="1"/>
          </p:cNvPicPr>
          <p:nvPr/>
        </p:nvPicPr>
        <p:blipFill>
          <a:blip r:embed="rId6"/>
          <a:srcRect/>
          <a:stretch/>
        </p:blipFill>
        <p:spPr>
          <a:xfrm>
            <a:off x="3241575" y="1511484"/>
            <a:ext cx="6798465" cy="3835032"/>
          </a:xfrm>
          <a:prstGeom prst="rect">
            <a:avLst/>
          </a:prstGeom>
          <a:ln w="28575">
            <a:solidFill>
              <a:srgbClr val="FFC143"/>
            </a:solid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8002" y="1956676"/>
            <a:ext cx="6819712" cy="3835032"/>
          </a:xfrm>
          <a:prstGeom prst="rect">
            <a:avLst/>
          </a:prstGeom>
          <a:ln w="28575">
            <a:solidFill>
              <a:srgbClr val="FFC143"/>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F4F33C-22AF-1296-B25C-645859ABC149}"/>
              </a:ext>
            </a:extLst>
          </p:cNvPr>
          <p:cNvSpPr/>
          <p:nvPr/>
        </p:nvSpPr>
        <p:spPr>
          <a:xfrm>
            <a:off x="707598" y="5043722"/>
            <a:ext cx="3196187" cy="674217"/>
          </a:xfrm>
          <a:prstGeom prst="rect">
            <a:avLst/>
          </a:prstGeom>
          <a:solidFill>
            <a:srgbClr val="009193">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E47628-2BB2-BEA0-BD96-629F6353113C}"/>
              </a:ext>
            </a:extLst>
          </p:cNvPr>
          <p:cNvSpPr/>
          <p:nvPr/>
        </p:nvSpPr>
        <p:spPr>
          <a:xfrm>
            <a:off x="698650" y="3311781"/>
            <a:ext cx="3205135" cy="674217"/>
          </a:xfrm>
          <a:prstGeom prst="rect">
            <a:avLst/>
          </a:prstGeom>
          <a:solidFill>
            <a:srgbClr val="FF7E79">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8BB478-7195-2FF4-4D01-448B6FF42DC4}"/>
              </a:ext>
            </a:extLst>
          </p:cNvPr>
          <p:cNvSpPr/>
          <p:nvPr/>
        </p:nvSpPr>
        <p:spPr>
          <a:xfrm>
            <a:off x="704850" y="1764298"/>
            <a:ext cx="3198935" cy="674217"/>
          </a:xfrm>
          <a:prstGeom prst="rect">
            <a:avLst/>
          </a:prstGeom>
          <a:solidFill>
            <a:srgbClr val="FFC143">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286103" y="6383852"/>
            <a:ext cx="6905897"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Committee Project Charter</a:t>
            </a:r>
          </a:p>
        </p:txBody>
      </p:sp>
      <p:sp>
        <p:nvSpPr>
          <p:cNvPr id="62" name="TextBox 61">
            <a:extLst>
              <a:ext uri="{FF2B5EF4-FFF2-40B4-BE49-F238E27FC236}">
                <a16:creationId xmlns:a16="http://schemas.microsoft.com/office/drawing/2014/main" id="{9A9CF2AD-F307-FB71-610F-AC0D6D6753D1}"/>
              </a:ext>
            </a:extLst>
          </p:cNvPr>
          <p:cNvSpPr txBox="1"/>
          <p:nvPr/>
        </p:nvSpPr>
        <p:spPr>
          <a:xfrm>
            <a:off x="289578" y="209900"/>
            <a:ext cx="7652952" cy="1231106"/>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Slide Title</a:t>
            </a:r>
          </a:p>
          <a:p>
            <a:pPr>
              <a:spcBef>
                <a:spcPts val="600"/>
              </a:spcBef>
            </a:pPr>
            <a:r>
              <a:rPr lang="en-US" dirty="0">
                <a:solidFill>
                  <a:schemeClr val="tx1">
                    <a:lumMod val="65000"/>
                    <a:lumOff val="35000"/>
                  </a:schemeClr>
                </a:solidFill>
                <a:latin typeface="Century Gothic" panose="020B0502020202020204" pitchFamily="34" charset="0"/>
              </a:rPr>
              <a:t>Name of the committee project </a:t>
            </a:r>
          </a:p>
          <a:p>
            <a:pPr>
              <a:spcBef>
                <a:spcPts val="600"/>
              </a:spcBef>
            </a:pPr>
            <a:r>
              <a:rPr lang="en-US" dirty="0">
                <a:solidFill>
                  <a:schemeClr val="tx1">
                    <a:lumMod val="65000"/>
                    <a:lumOff val="35000"/>
                  </a:schemeClr>
                </a:solidFill>
                <a:latin typeface="Century Gothic" panose="020B0502020202020204" pitchFamily="34" charset="0"/>
              </a:rPr>
              <a:t>Date</a:t>
            </a:r>
          </a:p>
        </p:txBody>
      </p:sp>
      <p:sp>
        <p:nvSpPr>
          <p:cNvPr id="9" name="Oval 8">
            <a:extLst>
              <a:ext uri="{FF2B5EF4-FFF2-40B4-BE49-F238E27FC236}">
                <a16:creationId xmlns:a16="http://schemas.microsoft.com/office/drawing/2014/main" id="{D366CA85-DC2D-0052-E8B5-1BF613EC7F3C}"/>
              </a:ext>
            </a:extLst>
          </p:cNvPr>
          <p:cNvSpPr/>
          <p:nvPr/>
        </p:nvSpPr>
        <p:spPr>
          <a:xfrm>
            <a:off x="361542" y="3310454"/>
            <a:ext cx="674217" cy="674217"/>
          </a:xfrm>
          <a:prstGeom prst="ellipse">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8D5FB5B-3876-C2DD-6282-E57462AAF05D}"/>
              </a:ext>
            </a:extLst>
          </p:cNvPr>
          <p:cNvSpPr txBox="1"/>
          <p:nvPr/>
        </p:nvSpPr>
        <p:spPr>
          <a:xfrm>
            <a:off x="1100934" y="1774113"/>
            <a:ext cx="2802851" cy="646331"/>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Purpose of the Committee</a:t>
            </a:r>
          </a:p>
        </p:txBody>
      </p:sp>
      <p:sp>
        <p:nvSpPr>
          <p:cNvPr id="37" name="Oval 36">
            <a:extLst>
              <a:ext uri="{FF2B5EF4-FFF2-40B4-BE49-F238E27FC236}">
                <a16:creationId xmlns:a16="http://schemas.microsoft.com/office/drawing/2014/main" id="{37B968DB-2C20-1DF0-07F1-E8B85E707D36}"/>
              </a:ext>
            </a:extLst>
          </p:cNvPr>
          <p:cNvSpPr/>
          <p:nvPr/>
        </p:nvSpPr>
        <p:spPr>
          <a:xfrm>
            <a:off x="361542" y="1764298"/>
            <a:ext cx="674217" cy="674217"/>
          </a:xfrm>
          <a:prstGeom prst="ellipse">
            <a:avLst/>
          </a:prstGeom>
          <a:solidFill>
            <a:srgbClr val="FF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034F81D-684E-A507-3392-665D3C3AF126}"/>
              </a:ext>
            </a:extLst>
          </p:cNvPr>
          <p:cNvSpPr/>
          <p:nvPr/>
        </p:nvSpPr>
        <p:spPr>
          <a:xfrm>
            <a:off x="361542" y="5043724"/>
            <a:ext cx="674217" cy="674217"/>
          </a:xfrm>
          <a:prstGeom prst="ellipse">
            <a:avLst/>
          </a:prstGeom>
          <a:solidFill>
            <a:srgbClr val="0091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98EFE97-DACE-C4E6-2997-DBCA58096A64}"/>
              </a:ext>
            </a:extLst>
          </p:cNvPr>
          <p:cNvSpPr txBox="1"/>
          <p:nvPr/>
        </p:nvSpPr>
        <p:spPr>
          <a:xfrm>
            <a:off x="1100934" y="3459361"/>
            <a:ext cx="2551863"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Scope of Work</a:t>
            </a:r>
          </a:p>
        </p:txBody>
      </p:sp>
      <p:sp>
        <p:nvSpPr>
          <p:cNvPr id="16" name="TextBox 15">
            <a:extLst>
              <a:ext uri="{FF2B5EF4-FFF2-40B4-BE49-F238E27FC236}">
                <a16:creationId xmlns:a16="http://schemas.microsoft.com/office/drawing/2014/main" id="{28962BD5-CE37-4DCD-DCA0-78B51C176A47}"/>
              </a:ext>
            </a:extLst>
          </p:cNvPr>
          <p:cNvSpPr txBox="1"/>
          <p:nvPr/>
        </p:nvSpPr>
        <p:spPr>
          <a:xfrm>
            <a:off x="1154412" y="5196164"/>
            <a:ext cx="2608696"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Objectives and Goals</a:t>
            </a:r>
          </a:p>
        </p:txBody>
      </p:sp>
      <p:sp>
        <p:nvSpPr>
          <p:cNvPr id="8" name="Rounded Rectangle 7">
            <a:extLst>
              <a:ext uri="{FF2B5EF4-FFF2-40B4-BE49-F238E27FC236}">
                <a16:creationId xmlns:a16="http://schemas.microsoft.com/office/drawing/2014/main" id="{148E0764-6568-9E1C-88E3-E3BCB8A69E34}"/>
              </a:ext>
            </a:extLst>
          </p:cNvPr>
          <p:cNvSpPr/>
          <p:nvPr/>
        </p:nvSpPr>
        <p:spPr>
          <a:xfrm>
            <a:off x="3903786" y="1458090"/>
            <a:ext cx="7926672" cy="1286630"/>
          </a:xfrm>
          <a:prstGeom prst="roundRect">
            <a:avLst/>
          </a:prstGeom>
          <a:solidFill>
            <a:srgbClr val="FFC143">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3A7E629-26B0-28D6-8C30-F1AFAB36CF58}"/>
              </a:ext>
            </a:extLst>
          </p:cNvPr>
          <p:cNvSpPr txBox="1"/>
          <p:nvPr/>
        </p:nvSpPr>
        <p:spPr>
          <a:xfrm>
            <a:off x="4131190" y="1840536"/>
            <a:ext cx="744828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Explain why the committee has been formed, the specific issues it aims to address, or the objectives it intends to achieve.</a:t>
            </a:r>
          </a:p>
        </p:txBody>
      </p:sp>
      <p:sp>
        <p:nvSpPr>
          <p:cNvPr id="20" name="Rounded Rectangle 19">
            <a:extLst>
              <a:ext uri="{FF2B5EF4-FFF2-40B4-BE49-F238E27FC236}">
                <a16:creationId xmlns:a16="http://schemas.microsoft.com/office/drawing/2014/main" id="{5826976D-866D-B862-7BFF-DFB02DD2CA5D}"/>
              </a:ext>
            </a:extLst>
          </p:cNvPr>
          <p:cNvSpPr/>
          <p:nvPr/>
        </p:nvSpPr>
        <p:spPr>
          <a:xfrm>
            <a:off x="3903786" y="3011463"/>
            <a:ext cx="7926672" cy="1286630"/>
          </a:xfrm>
          <a:prstGeom prst="roundRect">
            <a:avLst/>
          </a:prstGeom>
          <a:solidFill>
            <a:srgbClr val="FF7E79">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21804A7-F0E4-1032-1181-E058A7803F04}"/>
              </a:ext>
            </a:extLst>
          </p:cNvPr>
          <p:cNvSpPr txBox="1"/>
          <p:nvPr/>
        </p:nvSpPr>
        <p:spPr>
          <a:xfrm>
            <a:off x="4131190" y="3428583"/>
            <a:ext cx="744828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Outline what the committee is responsible for, detailing the boundaries of the project and what is considered out of scope.</a:t>
            </a:r>
          </a:p>
        </p:txBody>
      </p:sp>
      <p:sp>
        <p:nvSpPr>
          <p:cNvPr id="22" name="Rounded Rectangle 21">
            <a:extLst>
              <a:ext uri="{FF2B5EF4-FFF2-40B4-BE49-F238E27FC236}">
                <a16:creationId xmlns:a16="http://schemas.microsoft.com/office/drawing/2014/main" id="{DC262B4D-27ED-EDBC-848B-FB225FF9C2D5}"/>
              </a:ext>
            </a:extLst>
          </p:cNvPr>
          <p:cNvSpPr/>
          <p:nvPr/>
        </p:nvSpPr>
        <p:spPr>
          <a:xfrm>
            <a:off x="3903785" y="4564837"/>
            <a:ext cx="7929421" cy="1624948"/>
          </a:xfrm>
          <a:prstGeom prst="roundRect">
            <a:avLst/>
          </a:prstGeom>
          <a:solidFill>
            <a:srgbClr val="009193">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B735448-85D2-0492-DD99-C428133176D0}"/>
              </a:ext>
            </a:extLst>
          </p:cNvPr>
          <p:cNvSpPr txBox="1"/>
          <p:nvPr/>
        </p:nvSpPr>
        <p:spPr>
          <a:xfrm>
            <a:off x="4133938" y="4781215"/>
            <a:ext cx="744828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List the specific, measurable, achievable, relevant, and time-bound (SMART) objectives the committee aims to accomplish.</a:t>
            </a:r>
          </a:p>
        </p:txBody>
      </p:sp>
      <p:sp>
        <p:nvSpPr>
          <p:cNvPr id="24" name="TextBox 23">
            <a:extLst>
              <a:ext uri="{FF2B5EF4-FFF2-40B4-BE49-F238E27FC236}">
                <a16:creationId xmlns:a16="http://schemas.microsoft.com/office/drawing/2014/main" id="{8FAF1D74-8A65-87C2-009C-D6AA0E695DAD}"/>
              </a:ext>
            </a:extLst>
          </p:cNvPr>
          <p:cNvSpPr txBox="1"/>
          <p:nvPr/>
        </p:nvSpPr>
        <p:spPr>
          <a:xfrm>
            <a:off x="4131190" y="5318395"/>
            <a:ext cx="7448280" cy="538609"/>
          </a:xfrm>
          <a:prstGeom prst="rect">
            <a:avLst/>
          </a:prstGeom>
          <a:noFill/>
        </p:spPr>
        <p:txBody>
          <a:bodyPr wrap="square" numCol="3" rtlCol="0">
            <a:spAutoFit/>
          </a:bodyPr>
          <a:lstStyle/>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Goal 1</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Goal 2</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Goal 3</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Goal 4</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Goal 5</a:t>
            </a:r>
          </a:p>
          <a:p>
            <a:pPr marL="171450" indent="-171450">
              <a:spcBef>
                <a:spcPts val="600"/>
              </a:spcBef>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Goal 6</a:t>
            </a:r>
          </a:p>
        </p:txBody>
      </p:sp>
      <p:pic>
        <p:nvPicPr>
          <p:cNvPr id="26" name="Picture 25" descr="A white and black logo&#10;&#10;Description automatically generated">
            <a:extLst>
              <a:ext uri="{FF2B5EF4-FFF2-40B4-BE49-F238E27FC236}">
                <a16:creationId xmlns:a16="http://schemas.microsoft.com/office/drawing/2014/main" id="{648BE0E4-1C7E-7E7B-A849-DF870E6ADB9A}"/>
              </a:ext>
            </a:extLst>
          </p:cNvPr>
          <p:cNvPicPr>
            <a:picLocks noChangeAspect="1"/>
          </p:cNvPicPr>
          <p:nvPr/>
        </p:nvPicPr>
        <p:blipFill>
          <a:blip r:embed="rId3"/>
          <a:stretch>
            <a:fillRect/>
          </a:stretch>
        </p:blipFill>
        <p:spPr>
          <a:xfrm>
            <a:off x="509614" y="3445409"/>
            <a:ext cx="392147" cy="392147"/>
          </a:xfrm>
          <a:prstGeom prst="rect">
            <a:avLst/>
          </a:prstGeom>
        </p:spPr>
      </p:pic>
      <p:pic>
        <p:nvPicPr>
          <p:cNvPr id="28" name="Picture 27" descr="A white arrow in a bullseye&#10;&#10;Description automatically generated">
            <a:extLst>
              <a:ext uri="{FF2B5EF4-FFF2-40B4-BE49-F238E27FC236}">
                <a16:creationId xmlns:a16="http://schemas.microsoft.com/office/drawing/2014/main" id="{FC0A9977-9244-1E5B-25CD-7A0D94BE1C6D}"/>
              </a:ext>
            </a:extLst>
          </p:cNvPr>
          <p:cNvPicPr>
            <a:picLocks noChangeAspect="1"/>
          </p:cNvPicPr>
          <p:nvPr/>
        </p:nvPicPr>
        <p:blipFill>
          <a:blip r:embed="rId4"/>
          <a:stretch>
            <a:fillRect/>
          </a:stretch>
        </p:blipFill>
        <p:spPr>
          <a:xfrm>
            <a:off x="480195" y="5129336"/>
            <a:ext cx="495949" cy="495949"/>
          </a:xfrm>
          <a:prstGeom prst="rect">
            <a:avLst/>
          </a:prstGeom>
        </p:spPr>
      </p:pic>
      <p:pic>
        <p:nvPicPr>
          <p:cNvPr id="32" name="Graphic 31">
            <a:extLst>
              <a:ext uri="{FF2B5EF4-FFF2-40B4-BE49-F238E27FC236}">
                <a16:creationId xmlns:a16="http://schemas.microsoft.com/office/drawing/2014/main" id="{63239AE0-AE7E-D7AD-4BBB-11F4140BC3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614" y="1860672"/>
            <a:ext cx="425399" cy="425399"/>
          </a:xfrm>
          <a:prstGeom prst="rect">
            <a:avLst/>
          </a:prstGeom>
        </p:spPr>
      </p:pic>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36EA99-46B1-9E66-C166-9AFDB5EF6768}"/>
              </a:ext>
            </a:extLst>
          </p:cNvPr>
          <p:cNvSpPr/>
          <p:nvPr/>
        </p:nvSpPr>
        <p:spPr>
          <a:xfrm>
            <a:off x="704850" y="1370059"/>
            <a:ext cx="3198935" cy="674217"/>
          </a:xfrm>
          <a:prstGeom prst="rect">
            <a:avLst/>
          </a:prstGeom>
          <a:solidFill>
            <a:srgbClr val="0096FF">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A53B4F-93D1-6755-88B4-F0D964B59B1B}"/>
              </a:ext>
            </a:extLst>
          </p:cNvPr>
          <p:cNvSpPr txBox="1"/>
          <p:nvPr/>
        </p:nvSpPr>
        <p:spPr>
          <a:xfrm>
            <a:off x="1100934" y="1384000"/>
            <a:ext cx="2591835" cy="646331"/>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Committee Members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and Roles</a:t>
            </a:r>
          </a:p>
        </p:txBody>
      </p:sp>
      <p:sp>
        <p:nvSpPr>
          <p:cNvPr id="19" name="Oval 18">
            <a:extLst>
              <a:ext uri="{FF2B5EF4-FFF2-40B4-BE49-F238E27FC236}">
                <a16:creationId xmlns:a16="http://schemas.microsoft.com/office/drawing/2014/main" id="{00621793-D280-DE8A-69A9-86A7C54A1326}"/>
              </a:ext>
            </a:extLst>
          </p:cNvPr>
          <p:cNvSpPr/>
          <p:nvPr/>
        </p:nvSpPr>
        <p:spPr>
          <a:xfrm>
            <a:off x="361542" y="1370059"/>
            <a:ext cx="674217" cy="674217"/>
          </a:xfrm>
          <a:prstGeom prst="ellipse">
            <a:avLst/>
          </a:prstGeom>
          <a:solidFill>
            <a:srgbClr val="009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6DDE0E6A-3719-4D52-DC04-4C538D739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950" y="1494467"/>
            <a:ext cx="425399" cy="425399"/>
          </a:xfrm>
          <a:prstGeom prst="rect">
            <a:avLst/>
          </a:prstGeom>
        </p:spPr>
      </p:pic>
      <p:sp>
        <p:nvSpPr>
          <p:cNvPr id="21" name="Rounded Rectangle 20">
            <a:extLst>
              <a:ext uri="{FF2B5EF4-FFF2-40B4-BE49-F238E27FC236}">
                <a16:creationId xmlns:a16="http://schemas.microsoft.com/office/drawing/2014/main" id="{489C2BFD-7B35-F89F-8C28-F743836169F7}"/>
              </a:ext>
            </a:extLst>
          </p:cNvPr>
          <p:cNvSpPr/>
          <p:nvPr/>
        </p:nvSpPr>
        <p:spPr>
          <a:xfrm>
            <a:off x="3903786" y="320507"/>
            <a:ext cx="7926672" cy="2906270"/>
          </a:xfrm>
          <a:prstGeom prst="roundRect">
            <a:avLst>
              <a:gd name="adj" fmla="val 9406"/>
            </a:avLst>
          </a:prstGeom>
          <a:solidFill>
            <a:srgbClr val="0096FF">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456DBCC-6E25-8787-4A10-9D032B0F5C81}"/>
              </a:ext>
            </a:extLst>
          </p:cNvPr>
          <p:cNvSpPr txBox="1"/>
          <p:nvPr/>
        </p:nvSpPr>
        <p:spPr>
          <a:xfrm>
            <a:off x="4149970" y="513072"/>
            <a:ext cx="7429500" cy="276999"/>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Identify all committee members, their roles, and responsibilities within the project.</a:t>
            </a:r>
          </a:p>
        </p:txBody>
      </p:sp>
      <p:sp>
        <p:nvSpPr>
          <p:cNvPr id="24" name="TextBox 23">
            <a:extLst>
              <a:ext uri="{FF2B5EF4-FFF2-40B4-BE49-F238E27FC236}">
                <a16:creationId xmlns:a16="http://schemas.microsoft.com/office/drawing/2014/main" id="{460EF3E7-91EE-EA53-D9E7-202D742FDEFC}"/>
              </a:ext>
            </a:extLst>
          </p:cNvPr>
          <p:cNvSpPr txBox="1"/>
          <p:nvPr/>
        </p:nvSpPr>
        <p:spPr>
          <a:xfrm>
            <a:off x="4247093" y="937636"/>
            <a:ext cx="2123415" cy="923330"/>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Team Member Name</a:t>
            </a:r>
          </a:p>
          <a:p>
            <a:pPr algn="ctr">
              <a:spcBef>
                <a:spcPts val="600"/>
              </a:spcBef>
            </a:pPr>
            <a:r>
              <a:rPr lang="en-US" sz="1000" b="1" i="1" dirty="0">
                <a:solidFill>
                  <a:schemeClr val="tx1">
                    <a:lumMod val="65000"/>
                    <a:lumOff val="35000"/>
                  </a:schemeClr>
                </a:solidFill>
                <a:latin typeface="Century Gothic" panose="020B0502020202020204" pitchFamily="34" charset="0"/>
              </a:rPr>
              <a:t>Role/Title</a:t>
            </a:r>
          </a:p>
          <a:p>
            <a:pPr algn="ctr">
              <a:spcBef>
                <a:spcPts val="600"/>
              </a:spcBef>
            </a:pPr>
            <a:r>
              <a:rPr lang="en-US" sz="1000" dirty="0">
                <a:solidFill>
                  <a:schemeClr val="tx1">
                    <a:lumMod val="65000"/>
                    <a:lumOff val="35000"/>
                  </a:schemeClr>
                </a:solidFill>
                <a:latin typeface="Century Gothic" panose="020B0502020202020204" pitchFamily="34" charset="0"/>
              </a:rPr>
              <a:t>Responsibilities within the project</a:t>
            </a:r>
          </a:p>
        </p:txBody>
      </p:sp>
      <p:sp>
        <p:nvSpPr>
          <p:cNvPr id="25" name="TextBox 24">
            <a:extLst>
              <a:ext uri="{FF2B5EF4-FFF2-40B4-BE49-F238E27FC236}">
                <a16:creationId xmlns:a16="http://schemas.microsoft.com/office/drawing/2014/main" id="{9E172CF7-97D6-5DE7-FFEA-21EC0F38E2C7}"/>
              </a:ext>
            </a:extLst>
          </p:cNvPr>
          <p:cNvSpPr txBox="1"/>
          <p:nvPr/>
        </p:nvSpPr>
        <p:spPr>
          <a:xfrm>
            <a:off x="6851573" y="937636"/>
            <a:ext cx="2123415" cy="923330"/>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Team Member Name</a:t>
            </a:r>
          </a:p>
          <a:p>
            <a:pPr algn="ctr">
              <a:spcBef>
                <a:spcPts val="600"/>
              </a:spcBef>
            </a:pPr>
            <a:r>
              <a:rPr lang="en-US" sz="1000" b="1" i="1" dirty="0">
                <a:solidFill>
                  <a:schemeClr val="tx1">
                    <a:lumMod val="65000"/>
                    <a:lumOff val="35000"/>
                  </a:schemeClr>
                </a:solidFill>
                <a:latin typeface="Century Gothic" panose="020B0502020202020204" pitchFamily="34" charset="0"/>
              </a:rPr>
              <a:t>Role/Title</a:t>
            </a:r>
          </a:p>
          <a:p>
            <a:pPr algn="ctr">
              <a:spcBef>
                <a:spcPts val="600"/>
              </a:spcBef>
            </a:pPr>
            <a:r>
              <a:rPr lang="en-US" sz="1000" dirty="0">
                <a:solidFill>
                  <a:schemeClr val="tx1">
                    <a:lumMod val="65000"/>
                    <a:lumOff val="35000"/>
                  </a:schemeClr>
                </a:solidFill>
                <a:latin typeface="Century Gothic" panose="020B0502020202020204" pitchFamily="34" charset="0"/>
              </a:rPr>
              <a:t>Responsibilities within the project</a:t>
            </a:r>
          </a:p>
        </p:txBody>
      </p:sp>
      <p:sp>
        <p:nvSpPr>
          <p:cNvPr id="26" name="TextBox 25">
            <a:extLst>
              <a:ext uri="{FF2B5EF4-FFF2-40B4-BE49-F238E27FC236}">
                <a16:creationId xmlns:a16="http://schemas.microsoft.com/office/drawing/2014/main" id="{1D43896E-1A12-0426-DEBF-C06D00766627}"/>
              </a:ext>
            </a:extLst>
          </p:cNvPr>
          <p:cNvSpPr txBox="1"/>
          <p:nvPr/>
        </p:nvSpPr>
        <p:spPr>
          <a:xfrm>
            <a:off x="9456054" y="937636"/>
            <a:ext cx="2123415" cy="923330"/>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Team Member Name</a:t>
            </a:r>
          </a:p>
          <a:p>
            <a:pPr algn="ctr">
              <a:spcBef>
                <a:spcPts val="600"/>
              </a:spcBef>
            </a:pPr>
            <a:r>
              <a:rPr lang="en-US" sz="1000" b="1" i="1" dirty="0">
                <a:solidFill>
                  <a:schemeClr val="tx1">
                    <a:lumMod val="65000"/>
                    <a:lumOff val="35000"/>
                  </a:schemeClr>
                </a:solidFill>
                <a:latin typeface="Century Gothic" panose="020B0502020202020204" pitchFamily="34" charset="0"/>
              </a:rPr>
              <a:t>Role/Title</a:t>
            </a:r>
          </a:p>
          <a:p>
            <a:pPr algn="ctr">
              <a:spcBef>
                <a:spcPts val="600"/>
              </a:spcBef>
            </a:pPr>
            <a:r>
              <a:rPr lang="en-US" sz="1000" dirty="0">
                <a:solidFill>
                  <a:schemeClr val="tx1">
                    <a:lumMod val="65000"/>
                    <a:lumOff val="35000"/>
                  </a:schemeClr>
                </a:solidFill>
                <a:latin typeface="Century Gothic" panose="020B0502020202020204" pitchFamily="34" charset="0"/>
              </a:rPr>
              <a:t>Responsibilities within the project</a:t>
            </a:r>
          </a:p>
        </p:txBody>
      </p:sp>
      <p:sp>
        <p:nvSpPr>
          <p:cNvPr id="27" name="TextBox 26">
            <a:extLst>
              <a:ext uri="{FF2B5EF4-FFF2-40B4-BE49-F238E27FC236}">
                <a16:creationId xmlns:a16="http://schemas.microsoft.com/office/drawing/2014/main" id="{C9377107-1561-2855-8084-9CFC42FB0E77}"/>
              </a:ext>
            </a:extLst>
          </p:cNvPr>
          <p:cNvSpPr txBox="1"/>
          <p:nvPr/>
        </p:nvSpPr>
        <p:spPr>
          <a:xfrm>
            <a:off x="4247093" y="2068191"/>
            <a:ext cx="2123415" cy="923330"/>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Team Member Name</a:t>
            </a:r>
          </a:p>
          <a:p>
            <a:pPr algn="ctr">
              <a:spcBef>
                <a:spcPts val="600"/>
              </a:spcBef>
            </a:pPr>
            <a:r>
              <a:rPr lang="en-US" sz="1000" b="1" i="1" dirty="0">
                <a:solidFill>
                  <a:schemeClr val="tx1">
                    <a:lumMod val="65000"/>
                    <a:lumOff val="35000"/>
                  </a:schemeClr>
                </a:solidFill>
                <a:latin typeface="Century Gothic" panose="020B0502020202020204" pitchFamily="34" charset="0"/>
              </a:rPr>
              <a:t>Role/Title</a:t>
            </a:r>
          </a:p>
          <a:p>
            <a:pPr algn="ctr">
              <a:spcBef>
                <a:spcPts val="600"/>
              </a:spcBef>
            </a:pPr>
            <a:r>
              <a:rPr lang="en-US" sz="1000" dirty="0">
                <a:solidFill>
                  <a:schemeClr val="tx1">
                    <a:lumMod val="65000"/>
                    <a:lumOff val="35000"/>
                  </a:schemeClr>
                </a:solidFill>
                <a:latin typeface="Century Gothic" panose="020B0502020202020204" pitchFamily="34" charset="0"/>
              </a:rPr>
              <a:t>Responsibilities within the project</a:t>
            </a:r>
          </a:p>
        </p:txBody>
      </p:sp>
      <p:sp>
        <p:nvSpPr>
          <p:cNvPr id="28" name="TextBox 27">
            <a:extLst>
              <a:ext uri="{FF2B5EF4-FFF2-40B4-BE49-F238E27FC236}">
                <a16:creationId xmlns:a16="http://schemas.microsoft.com/office/drawing/2014/main" id="{4BE9C2B2-7087-D83F-A4E3-5A6FB912D802}"/>
              </a:ext>
            </a:extLst>
          </p:cNvPr>
          <p:cNvSpPr txBox="1"/>
          <p:nvPr/>
        </p:nvSpPr>
        <p:spPr>
          <a:xfrm>
            <a:off x="6851573" y="2068191"/>
            <a:ext cx="2123415" cy="923330"/>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Team Member Name</a:t>
            </a:r>
          </a:p>
          <a:p>
            <a:pPr algn="ctr">
              <a:spcBef>
                <a:spcPts val="600"/>
              </a:spcBef>
            </a:pPr>
            <a:r>
              <a:rPr lang="en-US" sz="1000" b="1" i="1" dirty="0">
                <a:solidFill>
                  <a:schemeClr val="tx1">
                    <a:lumMod val="65000"/>
                    <a:lumOff val="35000"/>
                  </a:schemeClr>
                </a:solidFill>
                <a:latin typeface="Century Gothic" panose="020B0502020202020204" pitchFamily="34" charset="0"/>
              </a:rPr>
              <a:t>Role/Title</a:t>
            </a:r>
          </a:p>
          <a:p>
            <a:pPr algn="ctr">
              <a:spcBef>
                <a:spcPts val="600"/>
              </a:spcBef>
            </a:pPr>
            <a:r>
              <a:rPr lang="en-US" sz="1000" dirty="0">
                <a:solidFill>
                  <a:schemeClr val="tx1">
                    <a:lumMod val="65000"/>
                    <a:lumOff val="35000"/>
                  </a:schemeClr>
                </a:solidFill>
                <a:latin typeface="Century Gothic" panose="020B0502020202020204" pitchFamily="34" charset="0"/>
              </a:rPr>
              <a:t>Responsibilities within the project</a:t>
            </a:r>
          </a:p>
        </p:txBody>
      </p:sp>
      <p:sp>
        <p:nvSpPr>
          <p:cNvPr id="29" name="TextBox 28">
            <a:extLst>
              <a:ext uri="{FF2B5EF4-FFF2-40B4-BE49-F238E27FC236}">
                <a16:creationId xmlns:a16="http://schemas.microsoft.com/office/drawing/2014/main" id="{1B5D56AA-FB4B-EFD9-12F4-979D240BDCA6}"/>
              </a:ext>
            </a:extLst>
          </p:cNvPr>
          <p:cNvSpPr txBox="1"/>
          <p:nvPr/>
        </p:nvSpPr>
        <p:spPr>
          <a:xfrm>
            <a:off x="9456054" y="2068191"/>
            <a:ext cx="2123415" cy="923330"/>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Team Member Name</a:t>
            </a:r>
          </a:p>
          <a:p>
            <a:pPr algn="ctr">
              <a:spcBef>
                <a:spcPts val="600"/>
              </a:spcBef>
            </a:pPr>
            <a:r>
              <a:rPr lang="en-US" sz="1000" b="1" i="1" dirty="0">
                <a:solidFill>
                  <a:schemeClr val="tx1">
                    <a:lumMod val="65000"/>
                    <a:lumOff val="35000"/>
                  </a:schemeClr>
                </a:solidFill>
                <a:latin typeface="Century Gothic" panose="020B0502020202020204" pitchFamily="34" charset="0"/>
              </a:rPr>
              <a:t>Role/Title</a:t>
            </a:r>
          </a:p>
          <a:p>
            <a:pPr algn="ctr">
              <a:spcBef>
                <a:spcPts val="600"/>
              </a:spcBef>
            </a:pPr>
            <a:r>
              <a:rPr lang="en-US" sz="1000" dirty="0">
                <a:solidFill>
                  <a:schemeClr val="tx1">
                    <a:lumMod val="65000"/>
                    <a:lumOff val="35000"/>
                  </a:schemeClr>
                </a:solidFill>
                <a:latin typeface="Century Gothic" panose="020B0502020202020204" pitchFamily="34" charset="0"/>
              </a:rPr>
              <a:t>Responsibilities within the project</a:t>
            </a:r>
          </a:p>
        </p:txBody>
      </p:sp>
      <p:sp>
        <p:nvSpPr>
          <p:cNvPr id="30" name="Rectangle 29">
            <a:extLst>
              <a:ext uri="{FF2B5EF4-FFF2-40B4-BE49-F238E27FC236}">
                <a16:creationId xmlns:a16="http://schemas.microsoft.com/office/drawing/2014/main" id="{D784410F-756F-CC3F-7876-EA661CA58B13}"/>
              </a:ext>
            </a:extLst>
          </p:cNvPr>
          <p:cNvSpPr/>
          <p:nvPr/>
        </p:nvSpPr>
        <p:spPr>
          <a:xfrm>
            <a:off x="698650" y="3788156"/>
            <a:ext cx="3198935" cy="674217"/>
          </a:xfrm>
          <a:prstGeom prst="rect">
            <a:avLst/>
          </a:prstGeom>
          <a:solidFill>
            <a:srgbClr val="9450F1">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635474B-A698-3FFB-4C6A-39D51DE98BE6}"/>
              </a:ext>
            </a:extLst>
          </p:cNvPr>
          <p:cNvSpPr/>
          <p:nvPr/>
        </p:nvSpPr>
        <p:spPr>
          <a:xfrm>
            <a:off x="361542" y="3786829"/>
            <a:ext cx="674217" cy="674217"/>
          </a:xfrm>
          <a:prstGeom prst="ellipse">
            <a:avLst/>
          </a:prstGeom>
          <a:solidFill>
            <a:srgbClr val="945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995EF65-BDEE-73C9-CAA5-C4623FB94EDF}"/>
              </a:ext>
            </a:extLst>
          </p:cNvPr>
          <p:cNvSpPr txBox="1"/>
          <p:nvPr/>
        </p:nvSpPr>
        <p:spPr>
          <a:xfrm>
            <a:off x="1100935" y="3935736"/>
            <a:ext cx="2668854"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Governance Structure</a:t>
            </a:r>
          </a:p>
        </p:txBody>
      </p:sp>
      <p:sp>
        <p:nvSpPr>
          <p:cNvPr id="33" name="Rounded Rectangle 32">
            <a:extLst>
              <a:ext uri="{FF2B5EF4-FFF2-40B4-BE49-F238E27FC236}">
                <a16:creationId xmlns:a16="http://schemas.microsoft.com/office/drawing/2014/main" id="{1D86C082-2B25-61B2-5479-7BB7F9FFB144}"/>
              </a:ext>
            </a:extLst>
          </p:cNvPr>
          <p:cNvSpPr/>
          <p:nvPr/>
        </p:nvSpPr>
        <p:spPr>
          <a:xfrm>
            <a:off x="3897585" y="3487838"/>
            <a:ext cx="7932873" cy="1286630"/>
          </a:xfrm>
          <a:prstGeom prst="roundRect">
            <a:avLst/>
          </a:prstGeom>
          <a:solidFill>
            <a:srgbClr val="9450F1">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B1A13B6-023C-25D9-5E42-7A5560BD67AA}"/>
              </a:ext>
            </a:extLst>
          </p:cNvPr>
          <p:cNvSpPr txBox="1"/>
          <p:nvPr/>
        </p:nvSpPr>
        <p:spPr>
          <a:xfrm>
            <a:off x="4149970" y="3904958"/>
            <a:ext cx="742950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Describe how the committee will be governed, detailing decision-making processes and how disagreements will be resolved.</a:t>
            </a:r>
          </a:p>
        </p:txBody>
      </p:sp>
      <p:sp>
        <p:nvSpPr>
          <p:cNvPr id="36" name="Rectangle 35">
            <a:extLst>
              <a:ext uri="{FF2B5EF4-FFF2-40B4-BE49-F238E27FC236}">
                <a16:creationId xmlns:a16="http://schemas.microsoft.com/office/drawing/2014/main" id="{FF36ED77-6A03-F900-BB53-8A57EFD9AFE7}"/>
              </a:ext>
            </a:extLst>
          </p:cNvPr>
          <p:cNvSpPr/>
          <p:nvPr/>
        </p:nvSpPr>
        <p:spPr>
          <a:xfrm>
            <a:off x="704850" y="5328633"/>
            <a:ext cx="3198935" cy="674217"/>
          </a:xfrm>
          <a:prstGeom prst="rect">
            <a:avLst/>
          </a:prstGeom>
          <a:solidFill>
            <a:srgbClr val="FFC143">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9EB18F7-7576-F91D-717E-F5DDA23CA0D1}"/>
              </a:ext>
            </a:extLst>
          </p:cNvPr>
          <p:cNvSpPr txBox="1"/>
          <p:nvPr/>
        </p:nvSpPr>
        <p:spPr>
          <a:xfrm>
            <a:off x="1100935" y="5481074"/>
            <a:ext cx="2702106"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Resources and Budget</a:t>
            </a:r>
          </a:p>
        </p:txBody>
      </p:sp>
      <p:sp>
        <p:nvSpPr>
          <p:cNvPr id="38" name="Oval 37">
            <a:extLst>
              <a:ext uri="{FF2B5EF4-FFF2-40B4-BE49-F238E27FC236}">
                <a16:creationId xmlns:a16="http://schemas.microsoft.com/office/drawing/2014/main" id="{EF035D5B-ECF9-562D-2F84-ED30A0E2E88E}"/>
              </a:ext>
            </a:extLst>
          </p:cNvPr>
          <p:cNvSpPr/>
          <p:nvPr/>
        </p:nvSpPr>
        <p:spPr>
          <a:xfrm>
            <a:off x="361542" y="5328633"/>
            <a:ext cx="674217" cy="674217"/>
          </a:xfrm>
          <a:prstGeom prst="ellipse">
            <a:avLst/>
          </a:prstGeom>
          <a:solidFill>
            <a:srgbClr val="FF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87EA7945-72A9-5729-DD38-45A5659C9CAB}"/>
              </a:ext>
            </a:extLst>
          </p:cNvPr>
          <p:cNvSpPr/>
          <p:nvPr/>
        </p:nvSpPr>
        <p:spPr>
          <a:xfrm>
            <a:off x="3903786" y="5022425"/>
            <a:ext cx="7926672" cy="1286630"/>
          </a:xfrm>
          <a:prstGeom prst="roundRect">
            <a:avLst/>
          </a:prstGeom>
          <a:solidFill>
            <a:srgbClr val="FFC143">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0466BBA-9C5A-FCA5-EC25-88B6C04A4F7C}"/>
              </a:ext>
            </a:extLst>
          </p:cNvPr>
          <p:cNvSpPr txBox="1"/>
          <p:nvPr/>
        </p:nvSpPr>
        <p:spPr>
          <a:xfrm>
            <a:off x="4149970" y="5404871"/>
            <a:ext cx="742950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Provide information on the resources available to the committee, including any financial, human, or technological resources.</a:t>
            </a:r>
          </a:p>
        </p:txBody>
      </p:sp>
      <p:pic>
        <p:nvPicPr>
          <p:cNvPr id="52" name="Graphic 51">
            <a:extLst>
              <a:ext uri="{FF2B5EF4-FFF2-40B4-BE49-F238E27FC236}">
                <a16:creationId xmlns:a16="http://schemas.microsoft.com/office/drawing/2014/main" id="{5218A281-3F0A-C440-D7B4-B8A33FA000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245" y="3887414"/>
            <a:ext cx="426446" cy="426446"/>
          </a:xfrm>
          <a:prstGeom prst="rect">
            <a:avLst/>
          </a:prstGeom>
        </p:spPr>
      </p:pic>
      <p:pic>
        <p:nvPicPr>
          <p:cNvPr id="54" name="Graphic 53">
            <a:extLst>
              <a:ext uri="{FF2B5EF4-FFF2-40B4-BE49-F238E27FC236}">
                <a16:creationId xmlns:a16="http://schemas.microsoft.com/office/drawing/2014/main" id="{6D6AADE8-EA6C-7F08-8977-C031631BCD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937" y="5433798"/>
            <a:ext cx="425399" cy="425399"/>
          </a:xfrm>
          <a:prstGeom prst="rect">
            <a:avLst/>
          </a:prstGeom>
        </p:spPr>
      </p:pic>
    </p:spTree>
    <p:extLst>
      <p:ext uri="{BB962C8B-B14F-4D97-AF65-F5344CB8AC3E}">
        <p14:creationId xmlns:p14="http://schemas.microsoft.com/office/powerpoint/2010/main" val="259629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36EA99-46B1-9E66-C166-9AFDB5EF6768}"/>
              </a:ext>
            </a:extLst>
          </p:cNvPr>
          <p:cNvSpPr/>
          <p:nvPr/>
        </p:nvSpPr>
        <p:spPr>
          <a:xfrm>
            <a:off x="704850" y="1273144"/>
            <a:ext cx="3198935" cy="674217"/>
          </a:xfrm>
          <a:prstGeom prst="rect">
            <a:avLst/>
          </a:prstGeom>
          <a:solidFill>
            <a:srgbClr val="FF7E79">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A53B4F-93D1-6755-88B4-F0D964B59B1B}"/>
              </a:ext>
            </a:extLst>
          </p:cNvPr>
          <p:cNvSpPr txBox="1"/>
          <p:nvPr/>
        </p:nvSpPr>
        <p:spPr>
          <a:xfrm>
            <a:off x="1100934" y="1287085"/>
            <a:ext cx="2591835" cy="646331"/>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Timeline and Milestones</a:t>
            </a:r>
          </a:p>
        </p:txBody>
      </p:sp>
      <p:sp>
        <p:nvSpPr>
          <p:cNvPr id="19" name="Oval 18">
            <a:extLst>
              <a:ext uri="{FF2B5EF4-FFF2-40B4-BE49-F238E27FC236}">
                <a16:creationId xmlns:a16="http://schemas.microsoft.com/office/drawing/2014/main" id="{00621793-D280-DE8A-69A9-86A7C54A1326}"/>
              </a:ext>
            </a:extLst>
          </p:cNvPr>
          <p:cNvSpPr/>
          <p:nvPr/>
        </p:nvSpPr>
        <p:spPr>
          <a:xfrm>
            <a:off x="361542" y="1273144"/>
            <a:ext cx="674217" cy="674217"/>
          </a:xfrm>
          <a:prstGeom prst="ellipse">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489C2BFD-7B35-F89F-8C28-F743836169F7}"/>
              </a:ext>
            </a:extLst>
          </p:cNvPr>
          <p:cNvSpPr/>
          <p:nvPr/>
        </p:nvSpPr>
        <p:spPr>
          <a:xfrm>
            <a:off x="3903786" y="320507"/>
            <a:ext cx="7926672" cy="2601389"/>
          </a:xfrm>
          <a:prstGeom prst="roundRect">
            <a:avLst>
              <a:gd name="adj" fmla="val 9406"/>
            </a:avLst>
          </a:prstGeom>
          <a:solidFill>
            <a:srgbClr val="FF7E79">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456DBCC-6E25-8787-4A10-9D032B0F5C81}"/>
              </a:ext>
            </a:extLst>
          </p:cNvPr>
          <p:cNvSpPr txBox="1"/>
          <p:nvPr/>
        </p:nvSpPr>
        <p:spPr>
          <a:xfrm>
            <a:off x="4149970" y="513072"/>
            <a:ext cx="742950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Set key dates and milestones for the project, providing a deadline for each phase of the project to be completed.</a:t>
            </a:r>
          </a:p>
        </p:txBody>
      </p:sp>
      <p:sp>
        <p:nvSpPr>
          <p:cNvPr id="24" name="TextBox 23">
            <a:extLst>
              <a:ext uri="{FF2B5EF4-FFF2-40B4-BE49-F238E27FC236}">
                <a16:creationId xmlns:a16="http://schemas.microsoft.com/office/drawing/2014/main" id="{460EF3E7-91EE-EA53-D9E7-202D742FDEFC}"/>
              </a:ext>
            </a:extLst>
          </p:cNvPr>
          <p:cNvSpPr txBox="1"/>
          <p:nvPr/>
        </p:nvSpPr>
        <p:spPr>
          <a:xfrm>
            <a:off x="4247093" y="1584055"/>
            <a:ext cx="1125007" cy="892552"/>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Key Date</a:t>
            </a:r>
          </a:p>
          <a:p>
            <a:pPr algn="ctr">
              <a:spcBef>
                <a:spcPts val="600"/>
              </a:spcBef>
            </a:pPr>
            <a:r>
              <a:rPr lang="en-US" sz="1000" b="1" i="1" dirty="0">
                <a:solidFill>
                  <a:schemeClr val="tx1">
                    <a:lumMod val="65000"/>
                    <a:lumOff val="35000"/>
                  </a:schemeClr>
                </a:solidFill>
                <a:latin typeface="Century Gothic" panose="020B0502020202020204" pitchFamily="34" charset="0"/>
              </a:rPr>
              <a:t>Milestone</a:t>
            </a:r>
          </a:p>
          <a:p>
            <a:pPr algn="ctr">
              <a:spcBef>
                <a:spcPts val="600"/>
              </a:spcBef>
            </a:pPr>
            <a:r>
              <a:rPr lang="en-US" sz="1000" dirty="0">
                <a:solidFill>
                  <a:schemeClr val="tx1">
                    <a:lumMod val="65000"/>
                    <a:lumOff val="35000"/>
                  </a:schemeClr>
                </a:solidFill>
                <a:latin typeface="Century Gothic" panose="020B0502020202020204" pitchFamily="34" charset="0"/>
              </a:rPr>
              <a:t>Additional details</a:t>
            </a:r>
          </a:p>
        </p:txBody>
      </p:sp>
      <p:sp>
        <p:nvSpPr>
          <p:cNvPr id="30" name="Rectangle 29">
            <a:extLst>
              <a:ext uri="{FF2B5EF4-FFF2-40B4-BE49-F238E27FC236}">
                <a16:creationId xmlns:a16="http://schemas.microsoft.com/office/drawing/2014/main" id="{D784410F-756F-CC3F-7876-EA661CA58B13}"/>
              </a:ext>
            </a:extLst>
          </p:cNvPr>
          <p:cNvSpPr/>
          <p:nvPr/>
        </p:nvSpPr>
        <p:spPr>
          <a:xfrm>
            <a:off x="698650" y="3492714"/>
            <a:ext cx="3198935" cy="674217"/>
          </a:xfrm>
          <a:prstGeom prst="rect">
            <a:avLst/>
          </a:prstGeom>
          <a:solidFill>
            <a:srgbClr val="009193">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635474B-A698-3FFB-4C6A-39D51DE98BE6}"/>
              </a:ext>
            </a:extLst>
          </p:cNvPr>
          <p:cNvSpPr/>
          <p:nvPr/>
        </p:nvSpPr>
        <p:spPr>
          <a:xfrm>
            <a:off x="361542" y="3491387"/>
            <a:ext cx="674217" cy="674217"/>
          </a:xfrm>
          <a:prstGeom prst="ellipse">
            <a:avLst/>
          </a:prstGeom>
          <a:solidFill>
            <a:srgbClr val="0091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995EF65-BDEE-73C9-CAA5-C4623FB94EDF}"/>
              </a:ext>
            </a:extLst>
          </p:cNvPr>
          <p:cNvSpPr txBox="1"/>
          <p:nvPr/>
        </p:nvSpPr>
        <p:spPr>
          <a:xfrm>
            <a:off x="1100935" y="3640294"/>
            <a:ext cx="2668854"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Communication Plan</a:t>
            </a:r>
          </a:p>
        </p:txBody>
      </p:sp>
      <p:sp>
        <p:nvSpPr>
          <p:cNvPr id="33" name="Rounded Rectangle 32">
            <a:extLst>
              <a:ext uri="{FF2B5EF4-FFF2-40B4-BE49-F238E27FC236}">
                <a16:creationId xmlns:a16="http://schemas.microsoft.com/office/drawing/2014/main" id="{1D86C082-2B25-61B2-5479-7BB7F9FFB144}"/>
              </a:ext>
            </a:extLst>
          </p:cNvPr>
          <p:cNvSpPr/>
          <p:nvPr/>
        </p:nvSpPr>
        <p:spPr>
          <a:xfrm>
            <a:off x="3897585" y="3192396"/>
            <a:ext cx="7932873" cy="1286630"/>
          </a:xfrm>
          <a:prstGeom prst="roundRect">
            <a:avLst/>
          </a:prstGeom>
          <a:solidFill>
            <a:srgbClr val="009193">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B1A13B6-023C-25D9-5E42-7A5560BD67AA}"/>
              </a:ext>
            </a:extLst>
          </p:cNvPr>
          <p:cNvSpPr txBox="1"/>
          <p:nvPr/>
        </p:nvSpPr>
        <p:spPr>
          <a:xfrm>
            <a:off x="4149970" y="3609516"/>
            <a:ext cx="742950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Specify how information will be shared among committee members and external stakeholders, outlining the frequency of updates and the channels of communication.</a:t>
            </a:r>
          </a:p>
        </p:txBody>
      </p:sp>
      <p:sp>
        <p:nvSpPr>
          <p:cNvPr id="36" name="Rectangle 35">
            <a:extLst>
              <a:ext uri="{FF2B5EF4-FFF2-40B4-BE49-F238E27FC236}">
                <a16:creationId xmlns:a16="http://schemas.microsoft.com/office/drawing/2014/main" id="{FF36ED77-6A03-F900-BB53-8A57EFD9AFE7}"/>
              </a:ext>
            </a:extLst>
          </p:cNvPr>
          <p:cNvSpPr/>
          <p:nvPr/>
        </p:nvSpPr>
        <p:spPr>
          <a:xfrm>
            <a:off x="704850" y="5033191"/>
            <a:ext cx="3198935" cy="674217"/>
          </a:xfrm>
          <a:prstGeom prst="rect">
            <a:avLst/>
          </a:prstGeom>
          <a:solidFill>
            <a:srgbClr val="0096FF">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9EB18F7-7576-F91D-717E-F5DDA23CA0D1}"/>
              </a:ext>
            </a:extLst>
          </p:cNvPr>
          <p:cNvSpPr txBox="1"/>
          <p:nvPr/>
        </p:nvSpPr>
        <p:spPr>
          <a:xfrm>
            <a:off x="1100935" y="5185632"/>
            <a:ext cx="2702106"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Risk Management</a:t>
            </a:r>
          </a:p>
        </p:txBody>
      </p:sp>
      <p:sp>
        <p:nvSpPr>
          <p:cNvPr id="38" name="Oval 37">
            <a:extLst>
              <a:ext uri="{FF2B5EF4-FFF2-40B4-BE49-F238E27FC236}">
                <a16:creationId xmlns:a16="http://schemas.microsoft.com/office/drawing/2014/main" id="{EF035D5B-ECF9-562D-2F84-ED30A0E2E88E}"/>
              </a:ext>
            </a:extLst>
          </p:cNvPr>
          <p:cNvSpPr/>
          <p:nvPr/>
        </p:nvSpPr>
        <p:spPr>
          <a:xfrm>
            <a:off x="361542" y="5033191"/>
            <a:ext cx="674217" cy="674217"/>
          </a:xfrm>
          <a:prstGeom prst="ellipse">
            <a:avLst/>
          </a:prstGeom>
          <a:solidFill>
            <a:srgbClr val="009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87EA7945-72A9-5729-DD38-45A5659C9CAB}"/>
              </a:ext>
            </a:extLst>
          </p:cNvPr>
          <p:cNvSpPr/>
          <p:nvPr/>
        </p:nvSpPr>
        <p:spPr>
          <a:xfrm>
            <a:off x="3903786" y="4726983"/>
            <a:ext cx="7926672" cy="1286630"/>
          </a:xfrm>
          <a:prstGeom prst="roundRect">
            <a:avLst/>
          </a:prstGeom>
          <a:solidFill>
            <a:srgbClr val="0096FF">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0466BBA-9C5A-FCA5-EC25-88B6C04A4F7C}"/>
              </a:ext>
            </a:extLst>
          </p:cNvPr>
          <p:cNvSpPr txBox="1"/>
          <p:nvPr/>
        </p:nvSpPr>
        <p:spPr>
          <a:xfrm>
            <a:off x="4149970" y="5185632"/>
            <a:ext cx="7429500" cy="276999"/>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Identify potential risks to the project and explain the strategies for mitigating each risk.</a:t>
            </a:r>
          </a:p>
        </p:txBody>
      </p:sp>
      <p:sp>
        <p:nvSpPr>
          <p:cNvPr id="2" name="Rectangle 1">
            <a:extLst>
              <a:ext uri="{FF2B5EF4-FFF2-40B4-BE49-F238E27FC236}">
                <a16:creationId xmlns:a16="http://schemas.microsoft.com/office/drawing/2014/main" id="{D9DF7EDF-0734-B345-D659-656B47B7CF0F}"/>
              </a:ext>
            </a:extLst>
          </p:cNvPr>
          <p:cNvSpPr/>
          <p:nvPr/>
        </p:nvSpPr>
        <p:spPr>
          <a:xfrm>
            <a:off x="4253774" y="1306781"/>
            <a:ext cx="7202603" cy="90218"/>
          </a:xfrm>
          <a:prstGeom prst="rect">
            <a:avLst/>
          </a:prstGeom>
          <a:solidFill>
            <a:schemeClr val="tx1">
              <a:lumMod val="65000"/>
              <a:lumOff val="35000"/>
              <a:alpha val="2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4475277-38EF-DCAD-3E76-A6A2B032EBD9}"/>
              </a:ext>
            </a:extLst>
          </p:cNvPr>
          <p:cNvSpPr txBox="1"/>
          <p:nvPr/>
        </p:nvSpPr>
        <p:spPr>
          <a:xfrm>
            <a:off x="5483228" y="1584055"/>
            <a:ext cx="1125007" cy="892552"/>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Key Date</a:t>
            </a:r>
          </a:p>
          <a:p>
            <a:pPr algn="ctr">
              <a:spcBef>
                <a:spcPts val="600"/>
              </a:spcBef>
            </a:pPr>
            <a:r>
              <a:rPr lang="en-US" sz="1000" b="1" i="1" dirty="0">
                <a:solidFill>
                  <a:schemeClr val="tx1">
                    <a:lumMod val="65000"/>
                    <a:lumOff val="35000"/>
                  </a:schemeClr>
                </a:solidFill>
                <a:latin typeface="Century Gothic" panose="020B0502020202020204" pitchFamily="34" charset="0"/>
              </a:rPr>
              <a:t>Milestone</a:t>
            </a:r>
          </a:p>
          <a:p>
            <a:pPr algn="ctr">
              <a:spcBef>
                <a:spcPts val="600"/>
              </a:spcBef>
            </a:pPr>
            <a:r>
              <a:rPr lang="en-US" sz="1000" dirty="0">
                <a:solidFill>
                  <a:schemeClr val="tx1">
                    <a:lumMod val="65000"/>
                    <a:lumOff val="35000"/>
                  </a:schemeClr>
                </a:solidFill>
                <a:latin typeface="Century Gothic" panose="020B0502020202020204" pitchFamily="34" charset="0"/>
              </a:rPr>
              <a:t>Additional details</a:t>
            </a:r>
          </a:p>
        </p:txBody>
      </p:sp>
      <p:sp>
        <p:nvSpPr>
          <p:cNvPr id="4" name="TextBox 3">
            <a:extLst>
              <a:ext uri="{FF2B5EF4-FFF2-40B4-BE49-F238E27FC236}">
                <a16:creationId xmlns:a16="http://schemas.microsoft.com/office/drawing/2014/main" id="{D4F22F4D-5815-67F4-5117-E1064049E2DA}"/>
              </a:ext>
            </a:extLst>
          </p:cNvPr>
          <p:cNvSpPr txBox="1"/>
          <p:nvPr/>
        </p:nvSpPr>
        <p:spPr>
          <a:xfrm>
            <a:off x="6719363" y="1584055"/>
            <a:ext cx="1125007" cy="892552"/>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Key Date</a:t>
            </a:r>
          </a:p>
          <a:p>
            <a:pPr algn="ctr">
              <a:spcBef>
                <a:spcPts val="600"/>
              </a:spcBef>
            </a:pPr>
            <a:r>
              <a:rPr lang="en-US" sz="1000" b="1" i="1" dirty="0">
                <a:solidFill>
                  <a:schemeClr val="tx1">
                    <a:lumMod val="65000"/>
                    <a:lumOff val="35000"/>
                  </a:schemeClr>
                </a:solidFill>
                <a:latin typeface="Century Gothic" panose="020B0502020202020204" pitchFamily="34" charset="0"/>
              </a:rPr>
              <a:t>Milestone</a:t>
            </a:r>
          </a:p>
          <a:p>
            <a:pPr algn="ctr">
              <a:spcBef>
                <a:spcPts val="600"/>
              </a:spcBef>
            </a:pPr>
            <a:r>
              <a:rPr lang="en-US" sz="1000" dirty="0">
                <a:solidFill>
                  <a:schemeClr val="tx1">
                    <a:lumMod val="65000"/>
                    <a:lumOff val="35000"/>
                  </a:schemeClr>
                </a:solidFill>
                <a:latin typeface="Century Gothic" panose="020B0502020202020204" pitchFamily="34" charset="0"/>
              </a:rPr>
              <a:t>Additional details</a:t>
            </a:r>
          </a:p>
        </p:txBody>
      </p:sp>
      <p:sp>
        <p:nvSpPr>
          <p:cNvPr id="5" name="TextBox 4">
            <a:extLst>
              <a:ext uri="{FF2B5EF4-FFF2-40B4-BE49-F238E27FC236}">
                <a16:creationId xmlns:a16="http://schemas.microsoft.com/office/drawing/2014/main" id="{687E87D7-E444-159F-7324-3805183F852F}"/>
              </a:ext>
            </a:extLst>
          </p:cNvPr>
          <p:cNvSpPr txBox="1"/>
          <p:nvPr/>
        </p:nvSpPr>
        <p:spPr>
          <a:xfrm>
            <a:off x="7909193" y="1581013"/>
            <a:ext cx="1125007" cy="892552"/>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Key Date</a:t>
            </a:r>
          </a:p>
          <a:p>
            <a:pPr algn="ctr">
              <a:spcBef>
                <a:spcPts val="600"/>
              </a:spcBef>
            </a:pPr>
            <a:r>
              <a:rPr lang="en-US" sz="1000" b="1" i="1" dirty="0">
                <a:solidFill>
                  <a:schemeClr val="tx1">
                    <a:lumMod val="65000"/>
                    <a:lumOff val="35000"/>
                  </a:schemeClr>
                </a:solidFill>
                <a:latin typeface="Century Gothic" panose="020B0502020202020204" pitchFamily="34" charset="0"/>
              </a:rPr>
              <a:t>Milestone</a:t>
            </a:r>
          </a:p>
          <a:p>
            <a:pPr algn="ctr">
              <a:spcBef>
                <a:spcPts val="600"/>
              </a:spcBef>
            </a:pPr>
            <a:r>
              <a:rPr lang="en-US" sz="1000" dirty="0">
                <a:solidFill>
                  <a:schemeClr val="tx1">
                    <a:lumMod val="65000"/>
                    <a:lumOff val="35000"/>
                  </a:schemeClr>
                </a:solidFill>
                <a:latin typeface="Century Gothic" panose="020B0502020202020204" pitchFamily="34" charset="0"/>
              </a:rPr>
              <a:t>Additional details</a:t>
            </a:r>
          </a:p>
        </p:txBody>
      </p:sp>
      <p:sp>
        <p:nvSpPr>
          <p:cNvPr id="6" name="TextBox 5">
            <a:extLst>
              <a:ext uri="{FF2B5EF4-FFF2-40B4-BE49-F238E27FC236}">
                <a16:creationId xmlns:a16="http://schemas.microsoft.com/office/drawing/2014/main" id="{757C457F-AADE-DA52-1FD6-7BB564C8B4C9}"/>
              </a:ext>
            </a:extLst>
          </p:cNvPr>
          <p:cNvSpPr txBox="1"/>
          <p:nvPr/>
        </p:nvSpPr>
        <p:spPr>
          <a:xfrm>
            <a:off x="9145328" y="1581013"/>
            <a:ext cx="1125007" cy="892552"/>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Key Date</a:t>
            </a:r>
          </a:p>
          <a:p>
            <a:pPr algn="ctr">
              <a:spcBef>
                <a:spcPts val="600"/>
              </a:spcBef>
            </a:pPr>
            <a:r>
              <a:rPr lang="en-US" sz="1000" b="1" i="1" dirty="0">
                <a:solidFill>
                  <a:schemeClr val="tx1">
                    <a:lumMod val="65000"/>
                    <a:lumOff val="35000"/>
                  </a:schemeClr>
                </a:solidFill>
                <a:latin typeface="Century Gothic" panose="020B0502020202020204" pitchFamily="34" charset="0"/>
              </a:rPr>
              <a:t>Milestone</a:t>
            </a:r>
          </a:p>
          <a:p>
            <a:pPr algn="ctr">
              <a:spcBef>
                <a:spcPts val="600"/>
              </a:spcBef>
            </a:pPr>
            <a:r>
              <a:rPr lang="en-US" sz="1000" dirty="0">
                <a:solidFill>
                  <a:schemeClr val="tx1">
                    <a:lumMod val="65000"/>
                    <a:lumOff val="35000"/>
                  </a:schemeClr>
                </a:solidFill>
                <a:latin typeface="Century Gothic" panose="020B0502020202020204" pitchFamily="34" charset="0"/>
              </a:rPr>
              <a:t>Additional details</a:t>
            </a:r>
          </a:p>
        </p:txBody>
      </p:sp>
      <p:sp>
        <p:nvSpPr>
          <p:cNvPr id="7" name="TextBox 6">
            <a:extLst>
              <a:ext uri="{FF2B5EF4-FFF2-40B4-BE49-F238E27FC236}">
                <a16:creationId xmlns:a16="http://schemas.microsoft.com/office/drawing/2014/main" id="{01BE88E7-C950-D453-DAEA-DA3EFEF8653A}"/>
              </a:ext>
            </a:extLst>
          </p:cNvPr>
          <p:cNvSpPr txBox="1"/>
          <p:nvPr/>
        </p:nvSpPr>
        <p:spPr>
          <a:xfrm>
            <a:off x="10381463" y="1581013"/>
            <a:ext cx="1125007" cy="892552"/>
          </a:xfrm>
          <a:prstGeom prst="rect">
            <a:avLst/>
          </a:prstGeom>
          <a:noFill/>
        </p:spPr>
        <p:txBody>
          <a:bodyPr wrap="square" rtlCol="0">
            <a:spAutoFit/>
          </a:bodyPr>
          <a:lstStyle/>
          <a:p>
            <a:pPr algn="ctr">
              <a:spcBef>
                <a:spcPts val="600"/>
              </a:spcBef>
            </a:pPr>
            <a:r>
              <a:rPr lang="en-US" sz="1200" b="1" dirty="0">
                <a:solidFill>
                  <a:schemeClr val="tx1">
                    <a:lumMod val="65000"/>
                    <a:lumOff val="35000"/>
                  </a:schemeClr>
                </a:solidFill>
                <a:latin typeface="Century Gothic" panose="020B0502020202020204" pitchFamily="34" charset="0"/>
              </a:rPr>
              <a:t>Key Date</a:t>
            </a:r>
          </a:p>
          <a:p>
            <a:pPr algn="ctr">
              <a:spcBef>
                <a:spcPts val="600"/>
              </a:spcBef>
            </a:pPr>
            <a:r>
              <a:rPr lang="en-US" sz="1000" b="1" i="1" dirty="0">
                <a:solidFill>
                  <a:schemeClr val="tx1">
                    <a:lumMod val="65000"/>
                    <a:lumOff val="35000"/>
                  </a:schemeClr>
                </a:solidFill>
                <a:latin typeface="Century Gothic" panose="020B0502020202020204" pitchFamily="34" charset="0"/>
              </a:rPr>
              <a:t>Milestone</a:t>
            </a:r>
          </a:p>
          <a:p>
            <a:pPr algn="ctr">
              <a:spcBef>
                <a:spcPts val="600"/>
              </a:spcBef>
            </a:pPr>
            <a:r>
              <a:rPr lang="en-US" sz="1000" dirty="0">
                <a:solidFill>
                  <a:schemeClr val="tx1">
                    <a:lumMod val="65000"/>
                    <a:lumOff val="35000"/>
                  </a:schemeClr>
                </a:solidFill>
                <a:latin typeface="Century Gothic" panose="020B0502020202020204" pitchFamily="34" charset="0"/>
              </a:rPr>
              <a:t>Additional details</a:t>
            </a:r>
          </a:p>
        </p:txBody>
      </p:sp>
      <p:cxnSp>
        <p:nvCxnSpPr>
          <p:cNvPr id="9" name="Straight Connector 8">
            <a:extLst>
              <a:ext uri="{FF2B5EF4-FFF2-40B4-BE49-F238E27FC236}">
                <a16:creationId xmlns:a16="http://schemas.microsoft.com/office/drawing/2014/main" id="{6F6FE48E-1699-0662-3E91-302BFEF4827E}"/>
              </a:ext>
            </a:extLst>
          </p:cNvPr>
          <p:cNvCxnSpPr>
            <a:cxnSpLocks/>
          </p:cNvCxnSpPr>
          <p:nvPr/>
        </p:nvCxnSpPr>
        <p:spPr>
          <a:xfrm>
            <a:off x="4756638" y="1180347"/>
            <a:ext cx="0" cy="3317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8293D7-68B5-09C2-53C6-5AD56BE1395E}"/>
              </a:ext>
            </a:extLst>
          </p:cNvPr>
          <p:cNvCxnSpPr>
            <a:cxnSpLocks/>
          </p:cNvCxnSpPr>
          <p:nvPr/>
        </p:nvCxnSpPr>
        <p:spPr>
          <a:xfrm>
            <a:off x="6008076" y="1180347"/>
            <a:ext cx="0" cy="3317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CE8463-FB9B-42BB-9790-7C0C98A31500}"/>
              </a:ext>
            </a:extLst>
          </p:cNvPr>
          <p:cNvCxnSpPr>
            <a:cxnSpLocks/>
          </p:cNvCxnSpPr>
          <p:nvPr/>
        </p:nvCxnSpPr>
        <p:spPr>
          <a:xfrm>
            <a:off x="7247792" y="1140929"/>
            <a:ext cx="0" cy="3317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F9272E-5F2B-F152-3C7F-8A1A7690910C}"/>
              </a:ext>
            </a:extLst>
          </p:cNvPr>
          <p:cNvCxnSpPr>
            <a:cxnSpLocks/>
          </p:cNvCxnSpPr>
          <p:nvPr/>
        </p:nvCxnSpPr>
        <p:spPr>
          <a:xfrm>
            <a:off x="8499230" y="1140929"/>
            <a:ext cx="0" cy="3317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0B6BC2-55D7-67CF-897B-C5DC574EC67E}"/>
              </a:ext>
            </a:extLst>
          </p:cNvPr>
          <p:cNvCxnSpPr>
            <a:cxnSpLocks/>
          </p:cNvCxnSpPr>
          <p:nvPr/>
        </p:nvCxnSpPr>
        <p:spPr>
          <a:xfrm>
            <a:off x="9694984" y="1162763"/>
            <a:ext cx="0" cy="3317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1F340-FD81-B85A-CD6F-A909246E14FB}"/>
              </a:ext>
            </a:extLst>
          </p:cNvPr>
          <p:cNvCxnSpPr>
            <a:cxnSpLocks/>
          </p:cNvCxnSpPr>
          <p:nvPr/>
        </p:nvCxnSpPr>
        <p:spPr>
          <a:xfrm>
            <a:off x="10946422" y="1162763"/>
            <a:ext cx="0" cy="3317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861F8480-623A-E34B-0AF6-2FB217CE33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0024" y="1378641"/>
            <a:ext cx="461315" cy="461315"/>
          </a:xfrm>
          <a:prstGeom prst="rect">
            <a:avLst/>
          </a:prstGeom>
        </p:spPr>
      </p:pic>
      <p:pic>
        <p:nvPicPr>
          <p:cNvPr id="43" name="Graphic 42">
            <a:extLst>
              <a:ext uri="{FF2B5EF4-FFF2-40B4-BE49-F238E27FC236}">
                <a16:creationId xmlns:a16="http://schemas.microsoft.com/office/drawing/2014/main" id="{7B0EF0A2-31DE-5CCC-476F-2ABC351143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524" y="3643347"/>
            <a:ext cx="392147" cy="392147"/>
          </a:xfrm>
          <a:prstGeom prst="rect">
            <a:avLst/>
          </a:prstGeom>
        </p:spPr>
      </p:pic>
      <p:pic>
        <p:nvPicPr>
          <p:cNvPr id="45" name="Picture 44" descr="A white exclamation mark in a black and white background&#10;&#10;Description automatically generated">
            <a:extLst>
              <a:ext uri="{FF2B5EF4-FFF2-40B4-BE49-F238E27FC236}">
                <a16:creationId xmlns:a16="http://schemas.microsoft.com/office/drawing/2014/main" id="{CD31138B-8D43-0C3F-DED7-4613C3040D23}"/>
              </a:ext>
            </a:extLst>
          </p:cNvPr>
          <p:cNvPicPr>
            <a:picLocks noChangeAspect="1"/>
          </p:cNvPicPr>
          <p:nvPr/>
        </p:nvPicPr>
        <p:blipFill>
          <a:blip r:embed="rId7"/>
          <a:stretch>
            <a:fillRect/>
          </a:stretch>
        </p:blipFill>
        <p:spPr>
          <a:xfrm>
            <a:off x="480311" y="5156970"/>
            <a:ext cx="419094" cy="419094"/>
          </a:xfrm>
          <a:prstGeom prst="rect">
            <a:avLst/>
          </a:prstGeom>
        </p:spPr>
      </p:pic>
    </p:spTree>
    <p:extLst>
      <p:ext uri="{BB962C8B-B14F-4D97-AF65-F5344CB8AC3E}">
        <p14:creationId xmlns:p14="http://schemas.microsoft.com/office/powerpoint/2010/main" val="136099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36EA99-46B1-9E66-C166-9AFDB5EF6768}"/>
              </a:ext>
            </a:extLst>
          </p:cNvPr>
          <p:cNvSpPr/>
          <p:nvPr/>
        </p:nvSpPr>
        <p:spPr>
          <a:xfrm>
            <a:off x="704850" y="642764"/>
            <a:ext cx="3198935" cy="674217"/>
          </a:xfrm>
          <a:prstGeom prst="rect">
            <a:avLst/>
          </a:prstGeom>
          <a:solidFill>
            <a:srgbClr val="9450F1">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A53B4F-93D1-6755-88B4-F0D964B59B1B}"/>
              </a:ext>
            </a:extLst>
          </p:cNvPr>
          <p:cNvSpPr txBox="1"/>
          <p:nvPr/>
        </p:nvSpPr>
        <p:spPr>
          <a:xfrm>
            <a:off x="1100934" y="656705"/>
            <a:ext cx="2591835" cy="646331"/>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Evaluation and Success Criteria</a:t>
            </a:r>
          </a:p>
        </p:txBody>
      </p:sp>
      <p:sp>
        <p:nvSpPr>
          <p:cNvPr id="19" name="Oval 18">
            <a:extLst>
              <a:ext uri="{FF2B5EF4-FFF2-40B4-BE49-F238E27FC236}">
                <a16:creationId xmlns:a16="http://schemas.microsoft.com/office/drawing/2014/main" id="{00621793-D280-DE8A-69A9-86A7C54A1326}"/>
              </a:ext>
            </a:extLst>
          </p:cNvPr>
          <p:cNvSpPr/>
          <p:nvPr/>
        </p:nvSpPr>
        <p:spPr>
          <a:xfrm>
            <a:off x="361542" y="642764"/>
            <a:ext cx="674217" cy="674217"/>
          </a:xfrm>
          <a:prstGeom prst="ellipse">
            <a:avLst/>
          </a:prstGeom>
          <a:solidFill>
            <a:srgbClr val="9450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489C2BFD-7B35-F89F-8C28-F743836169F7}"/>
              </a:ext>
            </a:extLst>
          </p:cNvPr>
          <p:cNvSpPr/>
          <p:nvPr/>
        </p:nvSpPr>
        <p:spPr>
          <a:xfrm>
            <a:off x="3903786" y="320508"/>
            <a:ext cx="7926672" cy="1286630"/>
          </a:xfrm>
          <a:prstGeom prst="roundRect">
            <a:avLst>
              <a:gd name="adj" fmla="val 9406"/>
            </a:avLst>
          </a:prstGeom>
          <a:solidFill>
            <a:srgbClr val="9450F1">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456DBCC-6E25-8787-4A10-9D032B0F5C81}"/>
              </a:ext>
            </a:extLst>
          </p:cNvPr>
          <p:cNvSpPr txBox="1"/>
          <p:nvPr/>
        </p:nvSpPr>
        <p:spPr>
          <a:xfrm>
            <a:off x="4149970" y="747911"/>
            <a:ext cx="742950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Select the specific criteria and methods for assessment that will be used to measure the success of the committee’s work.</a:t>
            </a:r>
          </a:p>
        </p:txBody>
      </p:sp>
      <p:sp>
        <p:nvSpPr>
          <p:cNvPr id="30" name="Rectangle 29">
            <a:extLst>
              <a:ext uri="{FF2B5EF4-FFF2-40B4-BE49-F238E27FC236}">
                <a16:creationId xmlns:a16="http://schemas.microsoft.com/office/drawing/2014/main" id="{D784410F-756F-CC3F-7876-EA661CA58B13}"/>
              </a:ext>
            </a:extLst>
          </p:cNvPr>
          <p:cNvSpPr/>
          <p:nvPr/>
        </p:nvSpPr>
        <p:spPr>
          <a:xfrm>
            <a:off x="698650" y="2185752"/>
            <a:ext cx="3198935" cy="674217"/>
          </a:xfrm>
          <a:prstGeom prst="rect">
            <a:avLst/>
          </a:prstGeom>
          <a:solidFill>
            <a:srgbClr val="009193">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635474B-A698-3FFB-4C6A-39D51DE98BE6}"/>
              </a:ext>
            </a:extLst>
          </p:cNvPr>
          <p:cNvSpPr/>
          <p:nvPr/>
        </p:nvSpPr>
        <p:spPr>
          <a:xfrm>
            <a:off x="361542" y="2184425"/>
            <a:ext cx="674217" cy="674217"/>
          </a:xfrm>
          <a:prstGeom prst="ellipse">
            <a:avLst/>
          </a:prstGeom>
          <a:solidFill>
            <a:srgbClr val="0091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995EF65-BDEE-73C9-CAA5-C4623FB94EDF}"/>
              </a:ext>
            </a:extLst>
          </p:cNvPr>
          <p:cNvSpPr txBox="1"/>
          <p:nvPr/>
        </p:nvSpPr>
        <p:spPr>
          <a:xfrm>
            <a:off x="1100935" y="2333332"/>
            <a:ext cx="2668854" cy="369332"/>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Century Gothic" panose="020B0502020202020204" pitchFamily="34" charset="0"/>
              </a:rPr>
              <a:t>Approval</a:t>
            </a:r>
          </a:p>
        </p:txBody>
      </p:sp>
      <p:sp>
        <p:nvSpPr>
          <p:cNvPr id="33" name="Rounded Rectangle 32">
            <a:extLst>
              <a:ext uri="{FF2B5EF4-FFF2-40B4-BE49-F238E27FC236}">
                <a16:creationId xmlns:a16="http://schemas.microsoft.com/office/drawing/2014/main" id="{1D86C082-2B25-61B2-5479-7BB7F9FFB144}"/>
              </a:ext>
            </a:extLst>
          </p:cNvPr>
          <p:cNvSpPr/>
          <p:nvPr/>
        </p:nvSpPr>
        <p:spPr>
          <a:xfrm>
            <a:off x="3903786" y="1885434"/>
            <a:ext cx="7926672" cy="4652058"/>
          </a:xfrm>
          <a:prstGeom prst="roundRect">
            <a:avLst>
              <a:gd name="adj" fmla="val 3059"/>
            </a:avLst>
          </a:prstGeom>
          <a:solidFill>
            <a:srgbClr val="009193">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B1A13B6-023C-25D9-5E42-7A5560BD67AA}"/>
              </a:ext>
            </a:extLst>
          </p:cNvPr>
          <p:cNvSpPr txBox="1"/>
          <p:nvPr/>
        </p:nvSpPr>
        <p:spPr>
          <a:xfrm>
            <a:off x="4149970" y="2102499"/>
            <a:ext cx="7429500" cy="461665"/>
          </a:xfrm>
          <a:prstGeom prst="rect">
            <a:avLst/>
          </a:prstGeom>
          <a:noFill/>
        </p:spPr>
        <p:txBody>
          <a:bodyPr wrap="square" rtlCol="0">
            <a:spAutoFit/>
          </a:bodyPr>
          <a:lstStyle/>
          <a:p>
            <a:pPr>
              <a:spcBef>
                <a:spcPts val="600"/>
              </a:spcBef>
            </a:pPr>
            <a:r>
              <a:rPr lang="en-US" sz="1200" dirty="0">
                <a:solidFill>
                  <a:schemeClr val="tx1">
                    <a:lumMod val="65000"/>
                    <a:lumOff val="35000"/>
                  </a:schemeClr>
                </a:solidFill>
                <a:latin typeface="Century Gothic" panose="020B0502020202020204" pitchFamily="34" charset="0"/>
              </a:rPr>
              <a:t>Use this final section to record signatures or approvals from senior management, confirming the committee’s authority to proceed with the outlined plan.</a:t>
            </a:r>
          </a:p>
        </p:txBody>
      </p:sp>
      <p:sp>
        <p:nvSpPr>
          <p:cNvPr id="10" name="TextBox 9">
            <a:extLst>
              <a:ext uri="{FF2B5EF4-FFF2-40B4-BE49-F238E27FC236}">
                <a16:creationId xmlns:a16="http://schemas.microsoft.com/office/drawing/2014/main" id="{73DCF6AC-00A4-5D55-F8C6-2CFCCFA719CE}"/>
              </a:ext>
            </a:extLst>
          </p:cNvPr>
          <p:cNvSpPr txBox="1"/>
          <p:nvPr/>
        </p:nvSpPr>
        <p:spPr>
          <a:xfrm>
            <a:off x="4149970" y="2728532"/>
            <a:ext cx="1977424" cy="3339376"/>
          </a:xfrm>
          <a:prstGeom prst="rect">
            <a:avLst/>
          </a:prstGeom>
          <a:noFill/>
        </p:spPr>
        <p:txBody>
          <a:bodyPr wrap="square" numCol="1" rtlCol="0">
            <a:spAutoFit/>
          </a:bodyPr>
          <a:lstStyle/>
          <a:p>
            <a:pPr>
              <a:spcBef>
                <a:spcPts val="2400"/>
              </a:spcBef>
            </a:pPr>
            <a:r>
              <a:rPr lang="en-US" sz="1300" b="1" dirty="0">
                <a:solidFill>
                  <a:schemeClr val="tx1">
                    <a:lumMod val="65000"/>
                    <a:lumOff val="35000"/>
                  </a:schemeClr>
                </a:solidFill>
                <a:latin typeface="Century Gothic" panose="020B0502020202020204" pitchFamily="34" charset="0"/>
              </a:rPr>
              <a:t>Name</a:t>
            </a:r>
            <a:r>
              <a:rPr lang="en-US" sz="1100" dirty="0">
                <a:solidFill>
                  <a:schemeClr val="tx1">
                    <a:lumMod val="65000"/>
                    <a:lumOff val="35000"/>
                  </a:schemeClr>
                </a:solidFill>
                <a:latin typeface="Century Gothic" panose="020B0502020202020204" pitchFamily="34" charset="0"/>
              </a:rPr>
              <a:t>, Role/Title</a:t>
            </a:r>
          </a:p>
          <a:p>
            <a:pPr>
              <a:spcBef>
                <a:spcPts val="2400"/>
              </a:spcBef>
            </a:pPr>
            <a:r>
              <a:rPr lang="en-US" sz="1300" b="1" dirty="0">
                <a:solidFill>
                  <a:schemeClr val="tx1">
                    <a:lumMod val="65000"/>
                    <a:lumOff val="35000"/>
                  </a:schemeClr>
                </a:solidFill>
                <a:latin typeface="Century Gothic" panose="020B0502020202020204" pitchFamily="34" charset="0"/>
              </a:rPr>
              <a:t>Name</a:t>
            </a:r>
            <a:r>
              <a:rPr lang="en-US" sz="1100" dirty="0">
                <a:solidFill>
                  <a:schemeClr val="tx1">
                    <a:lumMod val="65000"/>
                    <a:lumOff val="35000"/>
                  </a:schemeClr>
                </a:solidFill>
                <a:latin typeface="Century Gothic" panose="020B0502020202020204" pitchFamily="34" charset="0"/>
              </a:rPr>
              <a:t>, Role/Title</a:t>
            </a:r>
          </a:p>
          <a:p>
            <a:pPr>
              <a:spcBef>
                <a:spcPts val="2400"/>
              </a:spcBef>
            </a:pPr>
            <a:r>
              <a:rPr lang="en-US" sz="1300" b="1" dirty="0">
                <a:solidFill>
                  <a:schemeClr val="tx1">
                    <a:lumMod val="65000"/>
                    <a:lumOff val="35000"/>
                  </a:schemeClr>
                </a:solidFill>
                <a:latin typeface="Century Gothic" panose="020B0502020202020204" pitchFamily="34" charset="0"/>
              </a:rPr>
              <a:t>Name</a:t>
            </a:r>
            <a:r>
              <a:rPr lang="en-US" sz="1100" dirty="0">
                <a:solidFill>
                  <a:schemeClr val="tx1">
                    <a:lumMod val="65000"/>
                    <a:lumOff val="35000"/>
                  </a:schemeClr>
                </a:solidFill>
                <a:latin typeface="Century Gothic" panose="020B0502020202020204" pitchFamily="34" charset="0"/>
              </a:rPr>
              <a:t>, Role/Title</a:t>
            </a:r>
          </a:p>
          <a:p>
            <a:pPr>
              <a:spcBef>
                <a:spcPts val="2400"/>
              </a:spcBef>
            </a:pPr>
            <a:r>
              <a:rPr lang="en-US" sz="1300" b="1" dirty="0">
                <a:solidFill>
                  <a:schemeClr val="tx1">
                    <a:lumMod val="65000"/>
                    <a:lumOff val="35000"/>
                  </a:schemeClr>
                </a:solidFill>
                <a:latin typeface="Century Gothic" panose="020B0502020202020204" pitchFamily="34" charset="0"/>
              </a:rPr>
              <a:t>Name</a:t>
            </a:r>
            <a:r>
              <a:rPr lang="en-US" sz="1100" dirty="0">
                <a:solidFill>
                  <a:schemeClr val="tx1">
                    <a:lumMod val="65000"/>
                    <a:lumOff val="35000"/>
                  </a:schemeClr>
                </a:solidFill>
                <a:latin typeface="Century Gothic" panose="020B0502020202020204" pitchFamily="34" charset="0"/>
              </a:rPr>
              <a:t>, Role/Title</a:t>
            </a:r>
          </a:p>
          <a:p>
            <a:pPr>
              <a:spcBef>
                <a:spcPts val="2400"/>
              </a:spcBef>
            </a:pPr>
            <a:r>
              <a:rPr lang="en-US" sz="1300" b="1" dirty="0">
                <a:solidFill>
                  <a:schemeClr val="tx1">
                    <a:lumMod val="65000"/>
                    <a:lumOff val="35000"/>
                  </a:schemeClr>
                </a:solidFill>
                <a:latin typeface="Century Gothic" panose="020B0502020202020204" pitchFamily="34" charset="0"/>
              </a:rPr>
              <a:t>Name</a:t>
            </a:r>
            <a:r>
              <a:rPr lang="en-US" sz="1100" dirty="0">
                <a:solidFill>
                  <a:schemeClr val="tx1">
                    <a:lumMod val="65000"/>
                    <a:lumOff val="35000"/>
                  </a:schemeClr>
                </a:solidFill>
                <a:latin typeface="Century Gothic" panose="020B0502020202020204" pitchFamily="34" charset="0"/>
              </a:rPr>
              <a:t>, Role/Title</a:t>
            </a:r>
          </a:p>
          <a:p>
            <a:pPr>
              <a:spcBef>
                <a:spcPts val="2400"/>
              </a:spcBef>
            </a:pPr>
            <a:r>
              <a:rPr lang="en-US" sz="1300" b="1" dirty="0">
                <a:solidFill>
                  <a:schemeClr val="tx1">
                    <a:lumMod val="65000"/>
                    <a:lumOff val="35000"/>
                  </a:schemeClr>
                </a:solidFill>
                <a:latin typeface="Century Gothic" panose="020B0502020202020204" pitchFamily="34" charset="0"/>
              </a:rPr>
              <a:t>Name</a:t>
            </a:r>
            <a:r>
              <a:rPr lang="en-US" sz="1100" dirty="0">
                <a:solidFill>
                  <a:schemeClr val="tx1">
                    <a:lumMod val="65000"/>
                    <a:lumOff val="35000"/>
                  </a:schemeClr>
                </a:solidFill>
                <a:latin typeface="Century Gothic" panose="020B0502020202020204" pitchFamily="34" charset="0"/>
              </a:rPr>
              <a:t>, Role/Title</a:t>
            </a:r>
          </a:p>
          <a:p>
            <a:pPr>
              <a:spcBef>
                <a:spcPts val="2400"/>
              </a:spcBef>
            </a:pPr>
            <a:r>
              <a:rPr lang="en-US" sz="1300" b="1" dirty="0">
                <a:solidFill>
                  <a:schemeClr val="tx1">
                    <a:lumMod val="65000"/>
                    <a:lumOff val="35000"/>
                  </a:schemeClr>
                </a:solidFill>
                <a:latin typeface="Century Gothic" panose="020B0502020202020204" pitchFamily="34" charset="0"/>
              </a:rPr>
              <a:t>Name</a:t>
            </a:r>
            <a:r>
              <a:rPr lang="en-US" sz="1100" dirty="0">
                <a:solidFill>
                  <a:schemeClr val="tx1">
                    <a:lumMod val="65000"/>
                    <a:lumOff val="35000"/>
                  </a:schemeClr>
                </a:solidFill>
                <a:latin typeface="Century Gothic" panose="020B0502020202020204" pitchFamily="34" charset="0"/>
              </a:rPr>
              <a:t>, Role/Title</a:t>
            </a:r>
          </a:p>
        </p:txBody>
      </p:sp>
      <p:pic>
        <p:nvPicPr>
          <p:cNvPr id="20" name="Graphic 19">
            <a:extLst>
              <a:ext uri="{FF2B5EF4-FFF2-40B4-BE49-F238E27FC236}">
                <a16:creationId xmlns:a16="http://schemas.microsoft.com/office/drawing/2014/main" id="{AA0468E4-ECAE-FCB5-7C56-D4852C6ED4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678" y="777934"/>
            <a:ext cx="422850" cy="422850"/>
          </a:xfrm>
          <a:prstGeom prst="rect">
            <a:avLst/>
          </a:prstGeom>
        </p:spPr>
      </p:pic>
      <p:pic>
        <p:nvPicPr>
          <p:cNvPr id="26" name="Graphic 25">
            <a:extLst>
              <a:ext uri="{FF2B5EF4-FFF2-40B4-BE49-F238E27FC236}">
                <a16:creationId xmlns:a16="http://schemas.microsoft.com/office/drawing/2014/main" id="{28EF1AB1-79DD-455C-FB05-ECB1A4A884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9353" y="2295433"/>
            <a:ext cx="424307" cy="424307"/>
          </a:xfrm>
          <a:prstGeom prst="rect">
            <a:avLst/>
          </a:prstGeom>
        </p:spPr>
      </p:pic>
    </p:spTree>
    <p:extLst>
      <p:ext uri="{BB962C8B-B14F-4D97-AF65-F5344CB8AC3E}">
        <p14:creationId xmlns:p14="http://schemas.microsoft.com/office/powerpoint/2010/main" val="153132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3647</TotalTime>
  <Words>512</Words>
  <Application>Microsoft Macintosh PowerPoint</Application>
  <PresentationFormat>Widescreen</PresentationFormat>
  <Paragraphs>84</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73</cp:revision>
  <dcterms:created xsi:type="dcterms:W3CDTF">2022-05-22T18:55:25Z</dcterms:created>
  <dcterms:modified xsi:type="dcterms:W3CDTF">2024-08-08T14:46:36Z</dcterms:modified>
</cp:coreProperties>
</file>