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342" r:id="rId2"/>
    <p:sldId id="355" r:id="rId3"/>
    <p:sldId id="356" r:id="rId4"/>
    <p:sldId id="357" r:id="rId5"/>
    <p:sldId id="358" r:id="rId6"/>
    <p:sldId id="359" r:id="rId7"/>
    <p:sldId id="360"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1B0"/>
    <a:srgbClr val="C15560"/>
    <a:srgbClr val="FFFFFF"/>
    <a:srgbClr val="FF9366"/>
    <a:srgbClr val="3EBCDF"/>
    <a:srgbClr val="36A3C4"/>
    <a:srgbClr val="CF7755"/>
    <a:srgbClr val="C06A00"/>
    <a:srgbClr val="FFF000"/>
    <a:srgbClr val="74A1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2" autoAdjust="0"/>
    <p:restoredTop sz="86503"/>
  </p:normalViewPr>
  <p:slideViewPr>
    <p:cSldViewPr snapToGrid="0" snapToObjects="1">
      <p:cViewPr varScale="1">
        <p:scale>
          <a:sx n="97" d="100"/>
          <a:sy n="97" d="100"/>
        </p:scale>
        <p:origin x="1568" y="18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45225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53587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27396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3976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alpha val="25000"/>
              </a:schemeClr>
            </a:gs>
            <a:gs pos="71000">
              <a:srgbClr val="C15560">
                <a:alpha val="24699"/>
              </a:srgbClr>
            </a:gs>
            <a:gs pos="82000">
              <a:srgbClr val="C15560">
                <a:alpha val="33676"/>
              </a:srgbClr>
            </a:gs>
            <a:gs pos="98000">
              <a:srgbClr val="C15560">
                <a:alpha val="50175"/>
              </a:srgb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smartsheet.com/try-it?trp=12137&amp;utm_source=template-powerpoint&amp;utm_medium=content&amp;utm_campaign=Kaizen+Project+Charter-powerpoint-12137&amp;lpa=Kaizen+Project+Charter+powerpoint+1213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white woven seamless grid pattern">
            <a:extLst>
              <a:ext uri="{FF2B5EF4-FFF2-40B4-BE49-F238E27FC236}">
                <a16:creationId xmlns:a16="http://schemas.microsoft.com/office/drawing/2014/main" id="{6D7C2638-4369-4697-4FE9-A05071D306B0}"/>
              </a:ext>
            </a:extLst>
          </p:cNvPr>
          <p:cNvPicPr>
            <a:picLocks noGrp="1" noRot="1" noChangeAspect="1" noMove="1" noResize="1" noEditPoints="1" noAdjustHandles="1" noChangeArrowheads="1" noChangeShapeType="1" noCrop="1"/>
          </p:cNvPicPr>
          <p:nvPr/>
        </p:nvPicPr>
        <p:blipFill rotWithShape="1">
          <a:blip r:embed="rId2">
            <a:alphaModFix amt="50000"/>
          </a:blip>
          <a:srcRect t="-7813" b="15625"/>
          <a:stretch/>
        </p:blipFill>
        <p:spPr>
          <a:xfrm>
            <a:off x="0" y="-635000"/>
            <a:ext cx="12192000" cy="7493000"/>
          </a:xfrm>
          <a:prstGeom prst="rect">
            <a:avLst/>
          </a:prstGeom>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3"/>
          <a:srcRect/>
          <a:stretch/>
        </p:blipFill>
        <p:spPr>
          <a:xfrm>
            <a:off x="1484004" y="1554861"/>
            <a:ext cx="6018336" cy="3383500"/>
          </a:xfrm>
          <a:prstGeom prst="rect">
            <a:avLst/>
          </a:prstGeom>
          <a:noFill/>
          <a:ln w="28575">
            <a:noFill/>
          </a:ln>
          <a:effectLst>
            <a:outerShdw blurRad="50800" dist="38100" dir="5400000" algn="t" rotWithShape="0">
              <a:prstClr val="black">
                <a:alpha val="40000"/>
              </a:prstClr>
            </a:outerShdw>
          </a:effectLst>
        </p:spPr>
      </p:pic>
      <p:pic>
        <p:nvPicPr>
          <p:cNvPr id="2" name="Google Shape;93;p1">
            <a:hlinkClick r:id="rId4"/>
            <a:extLst>
              <a:ext uri="{FF2B5EF4-FFF2-40B4-BE49-F238E27FC236}">
                <a16:creationId xmlns:a16="http://schemas.microsoft.com/office/drawing/2014/main" id="{16BCC30B-76FD-AAF7-2EDE-3A53C6542D6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35655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Kaizen Project </a:t>
            </a:r>
            <a:br>
              <a:rPr lang="en-US" sz="3200" b="1" i="0" u="none" strike="noStrike" cap="none" dirty="0">
                <a:solidFill>
                  <a:srgbClr val="595959"/>
                </a:solidFill>
                <a:latin typeface="Century Gothic"/>
                <a:ea typeface="Century Gothic"/>
                <a:cs typeface="Century Gothic"/>
                <a:sym typeface="Century Gothic"/>
              </a:rPr>
            </a:br>
            <a:r>
              <a:rPr lang="en-US" sz="3200" b="1" i="0" u="none" strike="noStrike" cap="none" dirty="0">
                <a:solidFill>
                  <a:srgbClr val="595959"/>
                </a:solidFill>
                <a:latin typeface="Century Gothic"/>
                <a:ea typeface="Century Gothic"/>
                <a:cs typeface="Century Gothic"/>
                <a:sym typeface="Century Gothic"/>
              </a:rPr>
              <a:t>Charter Template</a:t>
            </a:r>
          </a:p>
        </p:txBody>
      </p:sp>
      <p:pic>
        <p:nvPicPr>
          <p:cNvPr id="8" name="Picture 7">
            <a:extLst>
              <a:ext uri="{FF2B5EF4-FFF2-40B4-BE49-F238E27FC236}">
                <a16:creationId xmlns:a16="http://schemas.microsoft.com/office/drawing/2014/main" id="{6804D392-D4DD-4292-B712-141D406595FC}"/>
              </a:ext>
            </a:extLst>
          </p:cNvPr>
          <p:cNvPicPr>
            <a:picLocks noChangeAspect="1"/>
          </p:cNvPicPr>
          <p:nvPr/>
        </p:nvPicPr>
        <p:blipFill>
          <a:blip r:embed="rId6"/>
          <a:srcRect/>
          <a:stretch/>
        </p:blipFill>
        <p:spPr>
          <a:xfrm>
            <a:off x="3453481" y="2353206"/>
            <a:ext cx="6018336" cy="3371194"/>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84B103EE-1BA8-7F3D-A2DB-066F631889D8}"/>
              </a:ext>
            </a:extLst>
          </p:cNvPr>
          <p:cNvPicPr>
            <a:picLocks noChangeAspect="1"/>
          </p:cNvPicPr>
          <p:nvPr/>
        </p:nvPicPr>
        <p:blipFill>
          <a:blip r:embed="rId7"/>
          <a:srcRect/>
          <a:stretch/>
        </p:blipFill>
        <p:spPr>
          <a:xfrm>
            <a:off x="5422958" y="3139245"/>
            <a:ext cx="6018336" cy="33835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white woven seamless grid pattern">
            <a:extLst>
              <a:ext uri="{FF2B5EF4-FFF2-40B4-BE49-F238E27FC236}">
                <a16:creationId xmlns:a16="http://schemas.microsoft.com/office/drawing/2014/main" id="{B9DF3264-12CD-7636-FFD5-C6B185CE0B69}"/>
              </a:ext>
            </a:extLst>
          </p:cNvPr>
          <p:cNvPicPr>
            <a:picLocks noGrp="1" noRot="1" noChangeAspect="1" noMove="1" noResize="1" noEditPoints="1" noAdjustHandles="1" noChangeArrowheads="1" noChangeShapeType="1" noCrop="1"/>
          </p:cNvPicPr>
          <p:nvPr/>
        </p:nvPicPr>
        <p:blipFill rotWithShape="1">
          <a:blip r:embed="rId2">
            <a:alphaModFix amt="50000"/>
          </a:blip>
          <a:srcRect t="-7813" b="15625"/>
          <a:stretch/>
        </p:blipFill>
        <p:spPr>
          <a:xfrm>
            <a:off x="0" y="-635000"/>
            <a:ext cx="12192000" cy="7493000"/>
          </a:xfrm>
          <a:prstGeom prst="rect">
            <a:avLst/>
          </a:prstGeom>
        </p:spPr>
      </p:pic>
      <p:sp>
        <p:nvSpPr>
          <p:cNvPr id="3" name="Google Shape;90;p1">
            <a:extLst>
              <a:ext uri="{FF2B5EF4-FFF2-40B4-BE49-F238E27FC236}">
                <a16:creationId xmlns:a16="http://schemas.microsoft.com/office/drawing/2014/main" id="{B6EA0DFF-B03B-AAFB-F59E-1F3A5AE7811E}"/>
              </a:ext>
            </a:extLst>
          </p:cNvPr>
          <p:cNvSpPr txBox="1"/>
          <p:nvPr/>
        </p:nvSpPr>
        <p:spPr>
          <a:xfrm>
            <a:off x="2417721" y="1737273"/>
            <a:ext cx="735655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tx1">
                    <a:lumMod val="65000"/>
                    <a:lumOff val="35000"/>
                  </a:schemeClr>
                </a:solidFill>
                <a:latin typeface="Century Gothic"/>
                <a:ea typeface="Century Gothic"/>
                <a:cs typeface="Century Gothic"/>
                <a:sym typeface="Century Gothic"/>
              </a:rPr>
              <a:t>Slide Title</a:t>
            </a:r>
          </a:p>
        </p:txBody>
      </p:sp>
      <p:sp>
        <p:nvSpPr>
          <p:cNvPr id="4" name="TextBox 3">
            <a:extLst>
              <a:ext uri="{FF2B5EF4-FFF2-40B4-BE49-F238E27FC236}">
                <a16:creationId xmlns:a16="http://schemas.microsoft.com/office/drawing/2014/main" id="{4959E4D7-908D-4F04-3ADD-0057CA3C8384}"/>
              </a:ext>
            </a:extLst>
          </p:cNvPr>
          <p:cNvSpPr txBox="1"/>
          <p:nvPr/>
        </p:nvSpPr>
        <p:spPr>
          <a:xfrm>
            <a:off x="2269523" y="4294821"/>
            <a:ext cx="7652952"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Team Leader</a:t>
            </a:r>
          </a:p>
        </p:txBody>
      </p:sp>
      <p:sp>
        <p:nvSpPr>
          <p:cNvPr id="5" name="TextBox 4">
            <a:extLst>
              <a:ext uri="{FF2B5EF4-FFF2-40B4-BE49-F238E27FC236}">
                <a16:creationId xmlns:a16="http://schemas.microsoft.com/office/drawing/2014/main" id="{0926C0BF-0D29-650F-6D75-6D56BA421E94}"/>
              </a:ext>
            </a:extLst>
          </p:cNvPr>
          <p:cNvSpPr txBox="1"/>
          <p:nvPr/>
        </p:nvSpPr>
        <p:spPr>
          <a:xfrm>
            <a:off x="2269523" y="4838842"/>
            <a:ext cx="7652952" cy="400110"/>
          </a:xfrm>
          <a:prstGeom prst="rect">
            <a:avLst/>
          </a:prstGeom>
          <a:noFill/>
        </p:spPr>
        <p:txBody>
          <a:bodyPr wrap="square" rtlCol="0">
            <a:spAutoFit/>
          </a:bodyPr>
          <a:lstStyle/>
          <a:p>
            <a:pPr algn="ctr"/>
            <a:r>
              <a:rPr lang="en-US" sz="2000" dirty="0">
                <a:solidFill>
                  <a:schemeClr val="tx1">
                    <a:lumMod val="65000"/>
                    <a:lumOff val="35000"/>
                  </a:schemeClr>
                </a:solidFill>
                <a:latin typeface="Century Gothic" panose="020B0502020202020204" pitchFamily="34" charset="0"/>
              </a:rPr>
              <a:t>Presentation Date</a:t>
            </a:r>
          </a:p>
        </p:txBody>
      </p:sp>
      <p:sp>
        <p:nvSpPr>
          <p:cNvPr id="6" name="TextBox 5">
            <a:extLst>
              <a:ext uri="{FF2B5EF4-FFF2-40B4-BE49-F238E27FC236}">
                <a16:creationId xmlns:a16="http://schemas.microsoft.com/office/drawing/2014/main" id="{BEAF9EB5-A54C-1815-B688-BE12B1685302}"/>
              </a:ext>
            </a:extLst>
          </p:cNvPr>
          <p:cNvSpPr txBox="1"/>
          <p:nvPr/>
        </p:nvSpPr>
        <p:spPr>
          <a:xfrm>
            <a:off x="2269523" y="2769805"/>
            <a:ext cx="7652952" cy="523220"/>
          </a:xfrm>
          <a:prstGeom prst="rect">
            <a:avLst/>
          </a:prstGeom>
          <a:noFill/>
        </p:spPr>
        <p:txBody>
          <a:bodyPr wrap="square" rtlCol="0">
            <a:spAutoFit/>
          </a:bodyPr>
          <a:lstStyle/>
          <a:p>
            <a:pPr algn="ctr"/>
            <a:r>
              <a:rPr lang="en-US" sz="2800" dirty="0">
                <a:solidFill>
                  <a:schemeClr val="tx1">
                    <a:lumMod val="65000"/>
                    <a:lumOff val="35000"/>
                  </a:schemeClr>
                </a:solidFill>
                <a:latin typeface="Century Gothic" panose="020B0502020202020204" pitchFamily="34" charset="0"/>
              </a:rPr>
              <a:t>Project Name</a:t>
            </a:r>
          </a:p>
        </p:txBody>
      </p:sp>
    </p:spTree>
    <p:extLst>
      <p:ext uri="{BB962C8B-B14F-4D97-AF65-F5344CB8AC3E}">
        <p14:creationId xmlns:p14="http://schemas.microsoft.com/office/powerpoint/2010/main" val="380497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white woven seamless grid pattern">
            <a:extLst>
              <a:ext uri="{FF2B5EF4-FFF2-40B4-BE49-F238E27FC236}">
                <a16:creationId xmlns:a16="http://schemas.microsoft.com/office/drawing/2014/main" id="{B9DF3264-12CD-7636-FFD5-C6B185CE0B69}"/>
              </a:ext>
            </a:extLst>
          </p:cNvPr>
          <p:cNvPicPr>
            <a:picLocks noGrp="1" noRot="1" noChangeAspect="1" noMove="1" noResize="1" noEditPoints="1" noAdjustHandles="1" noChangeArrowheads="1" noChangeShapeType="1" noCrop="1"/>
          </p:cNvPicPr>
          <p:nvPr/>
        </p:nvPicPr>
        <p:blipFill rotWithShape="1">
          <a:blip r:embed="rId3">
            <a:alphaModFix amt="50000"/>
          </a:blip>
          <a:srcRect t="-7813" b="15625"/>
          <a:stretch/>
        </p:blipFill>
        <p:spPr>
          <a:xfrm>
            <a:off x="0" y="-635000"/>
            <a:ext cx="12192000" cy="7493000"/>
          </a:xfrm>
          <a:prstGeom prst="rect">
            <a:avLst/>
          </a:prstGeom>
        </p:spPr>
      </p:pic>
      <p:sp>
        <p:nvSpPr>
          <p:cNvPr id="9" name="Rounded Rectangle 8">
            <a:extLst>
              <a:ext uri="{FF2B5EF4-FFF2-40B4-BE49-F238E27FC236}">
                <a16:creationId xmlns:a16="http://schemas.microsoft.com/office/drawing/2014/main" id="{BA8E969C-E4BB-8877-0CD8-E7352DD3B49C}"/>
              </a:ext>
            </a:extLst>
          </p:cNvPr>
          <p:cNvSpPr/>
          <p:nvPr/>
        </p:nvSpPr>
        <p:spPr>
          <a:xfrm>
            <a:off x="623835" y="4194857"/>
            <a:ext cx="5319766" cy="2303585"/>
          </a:xfrm>
          <a:prstGeom prst="roundRect">
            <a:avLst>
              <a:gd name="adj" fmla="val 4150"/>
            </a:avLst>
          </a:prstGeom>
          <a:solidFill>
            <a:schemeClr val="accent5">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4E6A1A8-CA5D-F57C-726E-DEC217C34F89}"/>
              </a:ext>
            </a:extLst>
          </p:cNvPr>
          <p:cNvSpPr/>
          <p:nvPr/>
        </p:nvSpPr>
        <p:spPr>
          <a:xfrm>
            <a:off x="5237467" y="4300843"/>
            <a:ext cx="581636" cy="58163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22FD81DC-0C7E-77E7-C92F-EFBF2BBE73F1}"/>
              </a:ext>
            </a:extLst>
          </p:cNvPr>
          <p:cNvSpPr/>
          <p:nvPr/>
        </p:nvSpPr>
        <p:spPr>
          <a:xfrm>
            <a:off x="595992" y="471726"/>
            <a:ext cx="11000015" cy="3363572"/>
          </a:xfrm>
          <a:prstGeom prst="roundRect">
            <a:avLst>
              <a:gd name="adj" fmla="val 4150"/>
            </a:avLst>
          </a:prstGeom>
          <a:solidFill>
            <a:srgbClr val="FFFF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EAF9EB5-A54C-1815-B688-BE12B1685302}"/>
              </a:ext>
            </a:extLst>
          </p:cNvPr>
          <p:cNvSpPr txBox="1"/>
          <p:nvPr/>
        </p:nvSpPr>
        <p:spPr>
          <a:xfrm>
            <a:off x="984738" y="1235090"/>
            <a:ext cx="10278208" cy="1815882"/>
          </a:xfrm>
          <a:prstGeom prst="rect">
            <a:avLst/>
          </a:prstGeom>
          <a:noFill/>
        </p:spPr>
        <p:txBody>
          <a:bodyPr wrap="square" rtlCol="0">
            <a:spAutoFit/>
          </a:bodyPr>
          <a:lstStyle/>
          <a:p>
            <a:pPr algn="ctr"/>
            <a:endParaRPr lang="en-US" sz="1400" dirty="0">
              <a:solidFill>
                <a:schemeClr val="tx1">
                  <a:lumMod val="65000"/>
                  <a:lumOff val="35000"/>
                </a:schemeClr>
              </a:solidFill>
              <a:latin typeface="Century Gothic" panose="020B0502020202020204" pitchFamily="34" charset="0"/>
            </a:endParaRPr>
          </a:p>
          <a:p>
            <a:pPr algn="ctr"/>
            <a:r>
              <a:rPr lang="en-US" sz="1400" dirty="0">
                <a:solidFill>
                  <a:schemeClr val="tx1">
                    <a:lumMod val="65000"/>
                    <a:lumOff val="35000"/>
                  </a:schemeClr>
                </a:solidFill>
                <a:latin typeface="Century Gothic" panose="020B0502020202020204" pitchFamily="34" charset="0"/>
              </a:rPr>
              <a:t>Kaizen is a Japanese philosophy of continuous improvement, emphasizing small, incremental changes to enhance efficiency, quality, and productivity. It involves all employees in the process, promotes standardization of improvements, and focuses on adding value for the customer. </a:t>
            </a:r>
          </a:p>
          <a:p>
            <a:pPr algn="ctr"/>
            <a:endParaRPr lang="en-US" sz="1400" dirty="0">
              <a:solidFill>
                <a:schemeClr val="tx1">
                  <a:lumMod val="65000"/>
                  <a:lumOff val="35000"/>
                </a:schemeClr>
              </a:solidFill>
              <a:latin typeface="Century Gothic" panose="020B0502020202020204" pitchFamily="34" charset="0"/>
            </a:endParaRPr>
          </a:p>
          <a:p>
            <a:pPr algn="ctr"/>
            <a:r>
              <a:rPr lang="en-US" sz="1400" dirty="0">
                <a:solidFill>
                  <a:schemeClr val="tx1">
                    <a:lumMod val="65000"/>
                    <a:lumOff val="35000"/>
                  </a:schemeClr>
                </a:solidFill>
                <a:latin typeface="Century Gothic" panose="020B0502020202020204" pitchFamily="34" charset="0"/>
              </a:rPr>
              <a:t>Key principles include employee involvement, visiting the actual work site to understand and improve processes, and fostering a culture of quality circles where small groups regularly discuss and solve work-related problems. This approach encourages collaboration and ongoing enhancement.</a:t>
            </a:r>
          </a:p>
        </p:txBody>
      </p:sp>
      <p:sp>
        <p:nvSpPr>
          <p:cNvPr id="3" name="Google Shape;90;p1">
            <a:extLst>
              <a:ext uri="{FF2B5EF4-FFF2-40B4-BE49-F238E27FC236}">
                <a16:creationId xmlns:a16="http://schemas.microsoft.com/office/drawing/2014/main" id="{B6EA0DFF-B03B-AAFB-F59E-1F3A5AE7811E}"/>
              </a:ext>
            </a:extLst>
          </p:cNvPr>
          <p:cNvSpPr txBox="1"/>
          <p:nvPr/>
        </p:nvSpPr>
        <p:spPr>
          <a:xfrm>
            <a:off x="2417721" y="599742"/>
            <a:ext cx="735655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chemeClr val="tx1">
                    <a:lumMod val="65000"/>
                    <a:lumOff val="35000"/>
                  </a:schemeClr>
                </a:solidFill>
                <a:latin typeface="Century Gothic"/>
                <a:ea typeface="Century Gothic"/>
                <a:cs typeface="Century Gothic"/>
                <a:sym typeface="Century Gothic"/>
              </a:rPr>
              <a:t>Introduction to Kaizen</a:t>
            </a:r>
          </a:p>
        </p:txBody>
      </p:sp>
      <p:sp>
        <p:nvSpPr>
          <p:cNvPr id="10" name="Rounded Rectangle 9">
            <a:extLst>
              <a:ext uri="{FF2B5EF4-FFF2-40B4-BE49-F238E27FC236}">
                <a16:creationId xmlns:a16="http://schemas.microsoft.com/office/drawing/2014/main" id="{F94793D6-EB23-D66E-F353-FB2360F4CCF3}"/>
              </a:ext>
            </a:extLst>
          </p:cNvPr>
          <p:cNvSpPr/>
          <p:nvPr/>
        </p:nvSpPr>
        <p:spPr>
          <a:xfrm>
            <a:off x="6276241" y="4194857"/>
            <a:ext cx="5319766" cy="2303585"/>
          </a:xfrm>
          <a:prstGeom prst="roundRect">
            <a:avLst>
              <a:gd name="adj" fmla="val 4150"/>
            </a:avLst>
          </a:prstGeom>
          <a:solidFill>
            <a:schemeClr val="accent5">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90;p1">
            <a:extLst>
              <a:ext uri="{FF2B5EF4-FFF2-40B4-BE49-F238E27FC236}">
                <a16:creationId xmlns:a16="http://schemas.microsoft.com/office/drawing/2014/main" id="{761F203C-1787-CA41-DF51-40D92320F74A}"/>
              </a:ext>
            </a:extLst>
          </p:cNvPr>
          <p:cNvSpPr txBox="1"/>
          <p:nvPr/>
        </p:nvSpPr>
        <p:spPr>
          <a:xfrm>
            <a:off x="780585" y="4321225"/>
            <a:ext cx="498459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bg1"/>
                </a:solidFill>
                <a:latin typeface="Century Gothic"/>
                <a:ea typeface="Century Gothic"/>
                <a:cs typeface="Century Gothic"/>
                <a:sym typeface="Century Gothic"/>
              </a:rPr>
              <a:t>Project Objectives</a:t>
            </a:r>
          </a:p>
        </p:txBody>
      </p:sp>
      <p:sp>
        <p:nvSpPr>
          <p:cNvPr id="13" name="TextBox 12">
            <a:extLst>
              <a:ext uri="{FF2B5EF4-FFF2-40B4-BE49-F238E27FC236}">
                <a16:creationId xmlns:a16="http://schemas.microsoft.com/office/drawing/2014/main" id="{EB0BD0E6-7359-B369-E4BA-BD8346DFB93B}"/>
              </a:ext>
            </a:extLst>
          </p:cNvPr>
          <p:cNvSpPr txBox="1"/>
          <p:nvPr/>
        </p:nvSpPr>
        <p:spPr>
          <a:xfrm>
            <a:off x="780585" y="4900911"/>
            <a:ext cx="4984596" cy="461665"/>
          </a:xfrm>
          <a:prstGeom prst="rect">
            <a:avLst/>
          </a:prstGeom>
          <a:noFill/>
        </p:spPr>
        <p:txBody>
          <a:bodyPr wrap="square" rtlCol="0">
            <a:spAutoFit/>
          </a:bodyPr>
          <a:lstStyle/>
          <a:p>
            <a:pPr algn="ctr"/>
            <a:r>
              <a:rPr lang="en-US" sz="1200" dirty="0">
                <a:solidFill>
                  <a:schemeClr val="bg1"/>
                </a:solidFill>
                <a:latin typeface="Century Gothic" panose="020B0502020202020204" pitchFamily="34" charset="0"/>
              </a:rPr>
              <a:t>Clearly define the goals of the Kaizen initiative, such as reducing waste, improving workflow, or enhancing product quality.</a:t>
            </a:r>
          </a:p>
        </p:txBody>
      </p:sp>
      <p:sp>
        <p:nvSpPr>
          <p:cNvPr id="14" name="Google Shape;90;p1">
            <a:extLst>
              <a:ext uri="{FF2B5EF4-FFF2-40B4-BE49-F238E27FC236}">
                <a16:creationId xmlns:a16="http://schemas.microsoft.com/office/drawing/2014/main" id="{8775DE59-4DD5-4086-3B9D-530F84142D2C}"/>
              </a:ext>
            </a:extLst>
          </p:cNvPr>
          <p:cNvSpPr txBox="1"/>
          <p:nvPr/>
        </p:nvSpPr>
        <p:spPr>
          <a:xfrm>
            <a:off x="6449122" y="4302793"/>
            <a:ext cx="498459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bg1"/>
                </a:solidFill>
                <a:latin typeface="Century Gothic"/>
                <a:ea typeface="Century Gothic"/>
                <a:cs typeface="Century Gothic"/>
                <a:sym typeface="Century Gothic"/>
              </a:rPr>
              <a:t>Scope of the Project</a:t>
            </a:r>
          </a:p>
        </p:txBody>
      </p:sp>
      <p:sp>
        <p:nvSpPr>
          <p:cNvPr id="15" name="TextBox 14">
            <a:extLst>
              <a:ext uri="{FF2B5EF4-FFF2-40B4-BE49-F238E27FC236}">
                <a16:creationId xmlns:a16="http://schemas.microsoft.com/office/drawing/2014/main" id="{824A8CBE-7F1A-62F4-C9A0-CFE30B33F305}"/>
              </a:ext>
            </a:extLst>
          </p:cNvPr>
          <p:cNvSpPr txBox="1"/>
          <p:nvPr/>
        </p:nvSpPr>
        <p:spPr>
          <a:xfrm>
            <a:off x="6449122" y="4882479"/>
            <a:ext cx="4984596" cy="276999"/>
          </a:xfrm>
          <a:prstGeom prst="rect">
            <a:avLst/>
          </a:prstGeom>
          <a:noFill/>
        </p:spPr>
        <p:txBody>
          <a:bodyPr wrap="square" rtlCol="0">
            <a:spAutoFit/>
          </a:bodyPr>
          <a:lstStyle/>
          <a:p>
            <a:pPr algn="ctr"/>
            <a:r>
              <a:rPr lang="en-US" sz="1200" dirty="0">
                <a:solidFill>
                  <a:schemeClr val="bg1"/>
                </a:solidFill>
                <a:latin typeface="Century Gothic" panose="020B0502020202020204" pitchFamily="34" charset="0"/>
              </a:rPr>
              <a:t>Detail the specific areas or processes targeted for improvement.</a:t>
            </a:r>
          </a:p>
        </p:txBody>
      </p:sp>
      <p:sp>
        <p:nvSpPr>
          <p:cNvPr id="16" name="Oval 15">
            <a:extLst>
              <a:ext uri="{FF2B5EF4-FFF2-40B4-BE49-F238E27FC236}">
                <a16:creationId xmlns:a16="http://schemas.microsoft.com/office/drawing/2014/main" id="{BE03F7D7-EB5F-73E5-B7B9-94DE7DF6F0FE}"/>
              </a:ext>
            </a:extLst>
          </p:cNvPr>
          <p:cNvSpPr/>
          <p:nvPr/>
        </p:nvSpPr>
        <p:spPr>
          <a:xfrm>
            <a:off x="5801756" y="68739"/>
            <a:ext cx="581636" cy="58163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FB7A2D4E-338F-A2D4-F880-7D0BE00AD0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1308" y="190613"/>
            <a:ext cx="394077" cy="394077"/>
          </a:xfrm>
          <a:prstGeom prst="rect">
            <a:avLst/>
          </a:prstGeom>
        </p:spPr>
      </p:pic>
      <p:sp>
        <p:nvSpPr>
          <p:cNvPr id="4" name="Oval 3">
            <a:extLst>
              <a:ext uri="{FF2B5EF4-FFF2-40B4-BE49-F238E27FC236}">
                <a16:creationId xmlns:a16="http://schemas.microsoft.com/office/drawing/2014/main" id="{52ADFA8C-886D-7873-5D00-24F914FF9880}"/>
              </a:ext>
            </a:extLst>
          </p:cNvPr>
          <p:cNvSpPr/>
          <p:nvPr/>
        </p:nvSpPr>
        <p:spPr>
          <a:xfrm>
            <a:off x="10912574" y="4300843"/>
            <a:ext cx="581636" cy="58163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white and black logo&#10;&#10;Description automatically generated">
            <a:extLst>
              <a:ext uri="{FF2B5EF4-FFF2-40B4-BE49-F238E27FC236}">
                <a16:creationId xmlns:a16="http://schemas.microsoft.com/office/drawing/2014/main" id="{9E4082F3-53BB-8E59-66CB-F30C3F6DE89C}"/>
              </a:ext>
            </a:extLst>
          </p:cNvPr>
          <p:cNvPicPr>
            <a:picLocks noChangeAspect="1"/>
          </p:cNvPicPr>
          <p:nvPr/>
        </p:nvPicPr>
        <p:blipFill>
          <a:blip r:embed="rId6"/>
          <a:stretch>
            <a:fillRect/>
          </a:stretch>
        </p:blipFill>
        <p:spPr>
          <a:xfrm>
            <a:off x="11037175" y="4425526"/>
            <a:ext cx="331248" cy="331248"/>
          </a:xfrm>
          <a:prstGeom prst="rect">
            <a:avLst/>
          </a:prstGeom>
        </p:spPr>
      </p:pic>
      <p:pic>
        <p:nvPicPr>
          <p:cNvPr id="5" name="Picture 4" descr="A white arrow in a bullseye&#10;&#10;Description automatically generated">
            <a:extLst>
              <a:ext uri="{FF2B5EF4-FFF2-40B4-BE49-F238E27FC236}">
                <a16:creationId xmlns:a16="http://schemas.microsoft.com/office/drawing/2014/main" id="{5CF8EA13-8EE1-B835-35AA-91F7DCA21136}"/>
              </a:ext>
            </a:extLst>
          </p:cNvPr>
          <p:cNvPicPr>
            <a:picLocks noChangeAspect="1"/>
          </p:cNvPicPr>
          <p:nvPr/>
        </p:nvPicPr>
        <p:blipFill>
          <a:blip r:embed="rId7"/>
          <a:stretch>
            <a:fillRect/>
          </a:stretch>
        </p:blipFill>
        <p:spPr>
          <a:xfrm>
            <a:off x="5347479" y="4379139"/>
            <a:ext cx="425296" cy="425296"/>
          </a:xfrm>
          <a:prstGeom prst="rect">
            <a:avLst/>
          </a:prstGeom>
        </p:spPr>
      </p:pic>
      <p:sp>
        <p:nvSpPr>
          <p:cNvPr id="8" name="Google Shape;106;p2">
            <a:extLst>
              <a:ext uri="{FF2B5EF4-FFF2-40B4-BE49-F238E27FC236}">
                <a16:creationId xmlns:a16="http://schemas.microsoft.com/office/drawing/2014/main" id="{61434587-2678-29F6-4D68-6AA7C21CB40A}"/>
              </a:ext>
            </a:extLst>
          </p:cNvPr>
          <p:cNvSpPr txBox="1"/>
          <p:nvPr/>
        </p:nvSpPr>
        <p:spPr>
          <a:xfrm>
            <a:off x="5243071" y="6519036"/>
            <a:ext cx="6905897"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rgbClr val="595959"/>
                </a:solidFill>
                <a:latin typeface="Century Gothic"/>
                <a:ea typeface="Century Gothic"/>
                <a:cs typeface="Century Gothic"/>
                <a:sym typeface="Century Gothic"/>
              </a:rPr>
              <a:t>PowerPoint Kaizen Project Charter Template</a:t>
            </a:r>
          </a:p>
        </p:txBody>
      </p:sp>
    </p:spTree>
    <p:extLst>
      <p:ext uri="{BB962C8B-B14F-4D97-AF65-F5344CB8AC3E}">
        <p14:creationId xmlns:p14="http://schemas.microsoft.com/office/powerpoint/2010/main" val="305625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white woven seamless grid pattern">
            <a:extLst>
              <a:ext uri="{FF2B5EF4-FFF2-40B4-BE49-F238E27FC236}">
                <a16:creationId xmlns:a16="http://schemas.microsoft.com/office/drawing/2014/main" id="{B9DF3264-12CD-7636-FFD5-C6B185CE0B69}"/>
              </a:ext>
            </a:extLst>
          </p:cNvPr>
          <p:cNvPicPr>
            <a:picLocks noGrp="1" noRot="1" noChangeAspect="1" noMove="1" noResize="1" noEditPoints="1" noAdjustHandles="1" noChangeArrowheads="1" noChangeShapeType="1" noCrop="1"/>
          </p:cNvPicPr>
          <p:nvPr/>
        </p:nvPicPr>
        <p:blipFill rotWithShape="1">
          <a:blip r:embed="rId3">
            <a:alphaModFix amt="50000"/>
          </a:blip>
          <a:srcRect t="-7813" b="15625"/>
          <a:stretch/>
        </p:blipFill>
        <p:spPr>
          <a:xfrm>
            <a:off x="0" y="-635000"/>
            <a:ext cx="12192000" cy="7493000"/>
          </a:xfrm>
          <a:prstGeom prst="rect">
            <a:avLst/>
          </a:prstGeom>
        </p:spPr>
      </p:pic>
      <p:sp>
        <p:nvSpPr>
          <p:cNvPr id="7" name="Rounded Rectangle 6">
            <a:extLst>
              <a:ext uri="{FF2B5EF4-FFF2-40B4-BE49-F238E27FC236}">
                <a16:creationId xmlns:a16="http://schemas.microsoft.com/office/drawing/2014/main" id="{22FD81DC-0C7E-77E7-C92F-EFBF2BBE73F1}"/>
              </a:ext>
            </a:extLst>
          </p:cNvPr>
          <p:cNvSpPr/>
          <p:nvPr/>
        </p:nvSpPr>
        <p:spPr>
          <a:xfrm>
            <a:off x="595992" y="471726"/>
            <a:ext cx="11000015" cy="5786532"/>
          </a:xfrm>
          <a:prstGeom prst="roundRect">
            <a:avLst>
              <a:gd name="adj" fmla="val 4150"/>
            </a:avLst>
          </a:prstGeom>
          <a:solidFill>
            <a:srgbClr val="FFFF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EAF9EB5-A54C-1815-B688-BE12B1685302}"/>
              </a:ext>
            </a:extLst>
          </p:cNvPr>
          <p:cNvSpPr txBox="1"/>
          <p:nvPr/>
        </p:nvSpPr>
        <p:spPr>
          <a:xfrm>
            <a:off x="984738" y="1235090"/>
            <a:ext cx="10278208" cy="523220"/>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Include visual representations of the current workflows or processes using diagrams or flowcharts. This helps identify inefficiencies or problems.</a:t>
            </a:r>
          </a:p>
        </p:txBody>
      </p:sp>
      <p:sp>
        <p:nvSpPr>
          <p:cNvPr id="3" name="Google Shape;90;p1">
            <a:extLst>
              <a:ext uri="{FF2B5EF4-FFF2-40B4-BE49-F238E27FC236}">
                <a16:creationId xmlns:a16="http://schemas.microsoft.com/office/drawing/2014/main" id="{B6EA0DFF-B03B-AAFB-F59E-1F3A5AE7811E}"/>
              </a:ext>
            </a:extLst>
          </p:cNvPr>
          <p:cNvSpPr txBox="1"/>
          <p:nvPr/>
        </p:nvSpPr>
        <p:spPr>
          <a:xfrm>
            <a:off x="2417721" y="599742"/>
            <a:ext cx="735655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chemeClr val="tx1">
                    <a:lumMod val="65000"/>
                    <a:lumOff val="35000"/>
                  </a:schemeClr>
                </a:solidFill>
                <a:latin typeface="Century Gothic"/>
                <a:ea typeface="Century Gothic"/>
                <a:cs typeface="Century Gothic"/>
                <a:sym typeface="Century Gothic"/>
              </a:rPr>
              <a:t>Current State Analysis</a:t>
            </a:r>
          </a:p>
        </p:txBody>
      </p:sp>
      <p:sp>
        <p:nvSpPr>
          <p:cNvPr id="16" name="Oval 15">
            <a:extLst>
              <a:ext uri="{FF2B5EF4-FFF2-40B4-BE49-F238E27FC236}">
                <a16:creationId xmlns:a16="http://schemas.microsoft.com/office/drawing/2014/main" id="{BE03F7D7-EB5F-73E5-B7B9-94DE7DF6F0FE}"/>
              </a:ext>
            </a:extLst>
          </p:cNvPr>
          <p:cNvSpPr/>
          <p:nvPr/>
        </p:nvSpPr>
        <p:spPr>
          <a:xfrm>
            <a:off x="5801756" y="68739"/>
            <a:ext cx="581636" cy="58163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8737C188-C163-3EA2-0D13-C8EE7AE499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3905" y="195645"/>
            <a:ext cx="297765" cy="297765"/>
          </a:xfrm>
          <a:prstGeom prst="rect">
            <a:avLst/>
          </a:prstGeom>
        </p:spPr>
      </p:pic>
      <p:sp>
        <p:nvSpPr>
          <p:cNvPr id="2" name="Google Shape;106;p2">
            <a:extLst>
              <a:ext uri="{FF2B5EF4-FFF2-40B4-BE49-F238E27FC236}">
                <a16:creationId xmlns:a16="http://schemas.microsoft.com/office/drawing/2014/main" id="{C24F49DA-18E7-DD1B-2A88-801CBE8393DB}"/>
              </a:ext>
            </a:extLst>
          </p:cNvPr>
          <p:cNvSpPr txBox="1"/>
          <p:nvPr/>
        </p:nvSpPr>
        <p:spPr>
          <a:xfrm>
            <a:off x="5243071" y="6519036"/>
            <a:ext cx="6905897"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rgbClr val="595959"/>
                </a:solidFill>
                <a:latin typeface="Century Gothic"/>
                <a:ea typeface="Century Gothic"/>
                <a:cs typeface="Century Gothic"/>
                <a:sym typeface="Century Gothic"/>
              </a:rPr>
              <a:t>PowerPoint Kaizen Project Charter Template</a:t>
            </a:r>
          </a:p>
        </p:txBody>
      </p:sp>
    </p:spTree>
    <p:extLst>
      <p:ext uri="{BB962C8B-B14F-4D97-AF65-F5344CB8AC3E}">
        <p14:creationId xmlns:p14="http://schemas.microsoft.com/office/powerpoint/2010/main" val="60360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white woven seamless grid pattern">
            <a:extLst>
              <a:ext uri="{FF2B5EF4-FFF2-40B4-BE49-F238E27FC236}">
                <a16:creationId xmlns:a16="http://schemas.microsoft.com/office/drawing/2014/main" id="{B9DF3264-12CD-7636-FFD5-C6B185CE0B69}"/>
              </a:ext>
            </a:extLst>
          </p:cNvPr>
          <p:cNvPicPr>
            <a:picLocks noGrp="1" noRot="1" noChangeAspect="1" noMove="1" noResize="1" noEditPoints="1" noAdjustHandles="1" noChangeArrowheads="1" noChangeShapeType="1" noCrop="1"/>
          </p:cNvPicPr>
          <p:nvPr/>
        </p:nvPicPr>
        <p:blipFill rotWithShape="1">
          <a:blip r:embed="rId3">
            <a:alphaModFix amt="50000"/>
          </a:blip>
          <a:srcRect t="-7813" b="15625"/>
          <a:stretch/>
        </p:blipFill>
        <p:spPr>
          <a:xfrm>
            <a:off x="0" y="-635000"/>
            <a:ext cx="12192000" cy="7493000"/>
          </a:xfrm>
          <a:prstGeom prst="rect">
            <a:avLst/>
          </a:prstGeom>
        </p:spPr>
      </p:pic>
      <p:sp>
        <p:nvSpPr>
          <p:cNvPr id="7" name="Rounded Rectangle 6">
            <a:extLst>
              <a:ext uri="{FF2B5EF4-FFF2-40B4-BE49-F238E27FC236}">
                <a16:creationId xmlns:a16="http://schemas.microsoft.com/office/drawing/2014/main" id="{22FD81DC-0C7E-77E7-C92F-EFBF2BBE73F1}"/>
              </a:ext>
            </a:extLst>
          </p:cNvPr>
          <p:cNvSpPr/>
          <p:nvPr/>
        </p:nvSpPr>
        <p:spPr>
          <a:xfrm>
            <a:off x="595992" y="471726"/>
            <a:ext cx="11000015" cy="3363572"/>
          </a:xfrm>
          <a:prstGeom prst="roundRect">
            <a:avLst>
              <a:gd name="adj" fmla="val 4150"/>
            </a:avLst>
          </a:prstGeom>
          <a:solidFill>
            <a:srgbClr val="FFFF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EAF9EB5-A54C-1815-B688-BE12B1685302}"/>
              </a:ext>
            </a:extLst>
          </p:cNvPr>
          <p:cNvSpPr txBox="1"/>
          <p:nvPr/>
        </p:nvSpPr>
        <p:spPr>
          <a:xfrm>
            <a:off x="984738" y="1235090"/>
            <a:ext cx="10278208" cy="307777"/>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Provide a detailed description of identified problems or areas of inefficiency within the current system.</a:t>
            </a:r>
          </a:p>
        </p:txBody>
      </p:sp>
      <p:sp>
        <p:nvSpPr>
          <p:cNvPr id="3" name="Google Shape;90;p1">
            <a:extLst>
              <a:ext uri="{FF2B5EF4-FFF2-40B4-BE49-F238E27FC236}">
                <a16:creationId xmlns:a16="http://schemas.microsoft.com/office/drawing/2014/main" id="{B6EA0DFF-B03B-AAFB-F59E-1F3A5AE7811E}"/>
              </a:ext>
            </a:extLst>
          </p:cNvPr>
          <p:cNvSpPr txBox="1"/>
          <p:nvPr/>
        </p:nvSpPr>
        <p:spPr>
          <a:xfrm>
            <a:off x="2417721" y="599742"/>
            <a:ext cx="735655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chemeClr val="tx1">
                    <a:lumMod val="65000"/>
                    <a:lumOff val="35000"/>
                  </a:schemeClr>
                </a:solidFill>
                <a:latin typeface="Century Gothic"/>
                <a:ea typeface="Century Gothic"/>
                <a:cs typeface="Century Gothic"/>
                <a:sym typeface="Century Gothic"/>
              </a:rPr>
              <a:t>Problem Identification</a:t>
            </a:r>
          </a:p>
        </p:txBody>
      </p:sp>
      <p:sp>
        <p:nvSpPr>
          <p:cNvPr id="9" name="Rounded Rectangle 8">
            <a:extLst>
              <a:ext uri="{FF2B5EF4-FFF2-40B4-BE49-F238E27FC236}">
                <a16:creationId xmlns:a16="http://schemas.microsoft.com/office/drawing/2014/main" id="{BA8E969C-E4BB-8877-0CD8-E7352DD3B49C}"/>
              </a:ext>
            </a:extLst>
          </p:cNvPr>
          <p:cNvSpPr/>
          <p:nvPr/>
        </p:nvSpPr>
        <p:spPr>
          <a:xfrm>
            <a:off x="623835" y="4194857"/>
            <a:ext cx="5319766" cy="2303585"/>
          </a:xfrm>
          <a:prstGeom prst="roundRect">
            <a:avLst>
              <a:gd name="adj" fmla="val 4150"/>
            </a:avLst>
          </a:prstGeom>
          <a:solidFill>
            <a:schemeClr val="accent5">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F94793D6-EB23-D66E-F353-FB2360F4CCF3}"/>
              </a:ext>
            </a:extLst>
          </p:cNvPr>
          <p:cNvSpPr/>
          <p:nvPr/>
        </p:nvSpPr>
        <p:spPr>
          <a:xfrm>
            <a:off x="6276241" y="4194857"/>
            <a:ext cx="5319766" cy="2303585"/>
          </a:xfrm>
          <a:prstGeom prst="roundRect">
            <a:avLst>
              <a:gd name="adj" fmla="val 4150"/>
            </a:avLst>
          </a:prstGeom>
          <a:solidFill>
            <a:schemeClr val="accent5">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90;p1">
            <a:extLst>
              <a:ext uri="{FF2B5EF4-FFF2-40B4-BE49-F238E27FC236}">
                <a16:creationId xmlns:a16="http://schemas.microsoft.com/office/drawing/2014/main" id="{761F203C-1787-CA41-DF51-40D92320F74A}"/>
              </a:ext>
            </a:extLst>
          </p:cNvPr>
          <p:cNvSpPr txBox="1"/>
          <p:nvPr/>
        </p:nvSpPr>
        <p:spPr>
          <a:xfrm>
            <a:off x="780585" y="4321225"/>
            <a:ext cx="498459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bg1"/>
                </a:solidFill>
                <a:latin typeface="Century Gothic"/>
                <a:ea typeface="Century Gothic"/>
                <a:cs typeface="Century Gothic"/>
                <a:sym typeface="Century Gothic"/>
              </a:rPr>
              <a:t>Improvement Strategies</a:t>
            </a:r>
          </a:p>
        </p:txBody>
      </p:sp>
      <p:sp>
        <p:nvSpPr>
          <p:cNvPr id="14" name="Google Shape;90;p1">
            <a:extLst>
              <a:ext uri="{FF2B5EF4-FFF2-40B4-BE49-F238E27FC236}">
                <a16:creationId xmlns:a16="http://schemas.microsoft.com/office/drawing/2014/main" id="{8775DE59-4DD5-4086-3B9D-530F84142D2C}"/>
              </a:ext>
            </a:extLst>
          </p:cNvPr>
          <p:cNvSpPr txBox="1"/>
          <p:nvPr/>
        </p:nvSpPr>
        <p:spPr>
          <a:xfrm>
            <a:off x="6449122" y="4302793"/>
            <a:ext cx="498459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bg1"/>
                </a:solidFill>
                <a:latin typeface="Century Gothic"/>
                <a:ea typeface="Century Gothic"/>
                <a:cs typeface="Century Gothic"/>
                <a:sym typeface="Century Gothic"/>
              </a:rPr>
              <a:t>Implementation Plan</a:t>
            </a:r>
          </a:p>
        </p:txBody>
      </p:sp>
      <p:sp>
        <p:nvSpPr>
          <p:cNvPr id="16" name="Oval 15">
            <a:extLst>
              <a:ext uri="{FF2B5EF4-FFF2-40B4-BE49-F238E27FC236}">
                <a16:creationId xmlns:a16="http://schemas.microsoft.com/office/drawing/2014/main" id="{BE03F7D7-EB5F-73E5-B7B9-94DE7DF6F0FE}"/>
              </a:ext>
            </a:extLst>
          </p:cNvPr>
          <p:cNvSpPr/>
          <p:nvPr/>
        </p:nvSpPr>
        <p:spPr>
          <a:xfrm>
            <a:off x="5801756" y="68739"/>
            <a:ext cx="581636" cy="58163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92336E7E-FC23-B9D3-96D8-B5BEC947F5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6501" y="159052"/>
            <a:ext cx="390964" cy="390964"/>
          </a:xfrm>
          <a:prstGeom prst="rect">
            <a:avLst/>
          </a:prstGeom>
        </p:spPr>
      </p:pic>
      <p:sp>
        <p:nvSpPr>
          <p:cNvPr id="19" name="TextBox 18">
            <a:extLst>
              <a:ext uri="{FF2B5EF4-FFF2-40B4-BE49-F238E27FC236}">
                <a16:creationId xmlns:a16="http://schemas.microsoft.com/office/drawing/2014/main" id="{C3AC5757-99CE-995B-5636-1BC9FB126447}"/>
              </a:ext>
            </a:extLst>
          </p:cNvPr>
          <p:cNvSpPr txBox="1"/>
          <p:nvPr/>
        </p:nvSpPr>
        <p:spPr>
          <a:xfrm>
            <a:off x="780585" y="4867959"/>
            <a:ext cx="4984596" cy="646331"/>
          </a:xfrm>
          <a:prstGeom prst="rect">
            <a:avLst/>
          </a:prstGeom>
          <a:noFill/>
        </p:spPr>
        <p:txBody>
          <a:bodyPr wrap="square" rtlCol="0">
            <a:spAutoFit/>
          </a:bodyPr>
          <a:lstStyle/>
          <a:p>
            <a:pPr algn="ctr"/>
            <a:r>
              <a:rPr lang="en-US" sz="1200" dirty="0">
                <a:solidFill>
                  <a:schemeClr val="bg1"/>
                </a:solidFill>
                <a:latin typeface="Century Gothic" panose="020B0502020202020204" pitchFamily="34" charset="0"/>
              </a:rPr>
              <a:t>Propose changes or strategies to address the identified problems. If desired, illustrate these strategies with before-and-after process maps.</a:t>
            </a:r>
          </a:p>
        </p:txBody>
      </p:sp>
      <p:sp>
        <p:nvSpPr>
          <p:cNvPr id="21" name="TextBox 20">
            <a:extLst>
              <a:ext uri="{FF2B5EF4-FFF2-40B4-BE49-F238E27FC236}">
                <a16:creationId xmlns:a16="http://schemas.microsoft.com/office/drawing/2014/main" id="{E686E4EA-C15E-CD26-1ABD-23F5AF8703A7}"/>
              </a:ext>
            </a:extLst>
          </p:cNvPr>
          <p:cNvSpPr txBox="1"/>
          <p:nvPr/>
        </p:nvSpPr>
        <p:spPr>
          <a:xfrm>
            <a:off x="6449122" y="4849527"/>
            <a:ext cx="4984596" cy="646331"/>
          </a:xfrm>
          <a:prstGeom prst="rect">
            <a:avLst/>
          </a:prstGeom>
          <a:noFill/>
        </p:spPr>
        <p:txBody>
          <a:bodyPr wrap="square" rtlCol="0">
            <a:spAutoFit/>
          </a:bodyPr>
          <a:lstStyle/>
          <a:p>
            <a:pPr algn="ctr"/>
            <a:r>
              <a:rPr lang="en-US" sz="1200" dirty="0">
                <a:solidFill>
                  <a:schemeClr val="bg1"/>
                </a:solidFill>
                <a:latin typeface="Century Gothic" panose="020B0502020202020204" pitchFamily="34" charset="0"/>
              </a:rPr>
              <a:t>Provide a step-by-step guide on how to execute the improvement strategies, including timelines, responsible parties, and required resources.</a:t>
            </a:r>
          </a:p>
        </p:txBody>
      </p:sp>
      <p:sp>
        <p:nvSpPr>
          <p:cNvPr id="2" name="Oval 1">
            <a:extLst>
              <a:ext uri="{FF2B5EF4-FFF2-40B4-BE49-F238E27FC236}">
                <a16:creationId xmlns:a16="http://schemas.microsoft.com/office/drawing/2014/main" id="{B0807E0E-FE3E-0774-01A4-43DC468C17AD}"/>
              </a:ext>
            </a:extLst>
          </p:cNvPr>
          <p:cNvSpPr/>
          <p:nvPr/>
        </p:nvSpPr>
        <p:spPr>
          <a:xfrm>
            <a:off x="5237467" y="4300843"/>
            <a:ext cx="581636" cy="58163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53B5664-5A48-7EF9-B777-491F238749EA}"/>
              </a:ext>
            </a:extLst>
          </p:cNvPr>
          <p:cNvSpPr/>
          <p:nvPr/>
        </p:nvSpPr>
        <p:spPr>
          <a:xfrm>
            <a:off x="10912574" y="4300843"/>
            <a:ext cx="581636" cy="58163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E77047AA-A653-01FF-50BB-EC7DF4A97C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2250" y="4431420"/>
            <a:ext cx="307998" cy="307998"/>
          </a:xfrm>
          <a:prstGeom prst="rect">
            <a:avLst/>
          </a:prstGeom>
        </p:spPr>
      </p:pic>
      <p:pic>
        <p:nvPicPr>
          <p:cNvPr id="17" name="Graphic 16">
            <a:extLst>
              <a:ext uri="{FF2B5EF4-FFF2-40B4-BE49-F238E27FC236}">
                <a16:creationId xmlns:a16="http://schemas.microsoft.com/office/drawing/2014/main" id="{AA9F424A-BA62-E7B7-8FE9-8E7027A585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48615" y="4431420"/>
            <a:ext cx="330996" cy="330996"/>
          </a:xfrm>
          <a:prstGeom prst="rect">
            <a:avLst/>
          </a:prstGeom>
        </p:spPr>
      </p:pic>
      <p:sp>
        <p:nvSpPr>
          <p:cNvPr id="20" name="Google Shape;106;p2">
            <a:extLst>
              <a:ext uri="{FF2B5EF4-FFF2-40B4-BE49-F238E27FC236}">
                <a16:creationId xmlns:a16="http://schemas.microsoft.com/office/drawing/2014/main" id="{9C240DAC-59B0-E247-0684-6C589CEF7A60}"/>
              </a:ext>
            </a:extLst>
          </p:cNvPr>
          <p:cNvSpPr txBox="1"/>
          <p:nvPr/>
        </p:nvSpPr>
        <p:spPr>
          <a:xfrm>
            <a:off x="5243071" y="6519036"/>
            <a:ext cx="6905897"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rgbClr val="595959"/>
                </a:solidFill>
                <a:latin typeface="Century Gothic"/>
                <a:ea typeface="Century Gothic"/>
                <a:cs typeface="Century Gothic"/>
                <a:sym typeface="Century Gothic"/>
              </a:rPr>
              <a:t>PowerPoint Kaizen Project Charter Template</a:t>
            </a:r>
          </a:p>
        </p:txBody>
      </p:sp>
    </p:spTree>
    <p:extLst>
      <p:ext uri="{BB962C8B-B14F-4D97-AF65-F5344CB8AC3E}">
        <p14:creationId xmlns:p14="http://schemas.microsoft.com/office/powerpoint/2010/main" val="2359862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Picture 47" descr="A white woven seamless grid pattern">
            <a:extLst>
              <a:ext uri="{FF2B5EF4-FFF2-40B4-BE49-F238E27FC236}">
                <a16:creationId xmlns:a16="http://schemas.microsoft.com/office/drawing/2014/main" id="{0B30896C-5ACF-EE5D-D46C-1CB53BD69ACA}"/>
              </a:ext>
            </a:extLst>
          </p:cNvPr>
          <p:cNvPicPr/>
          <p:nvPr/>
        </p:nvPicPr>
        <p:blipFill rotWithShape="1">
          <a:blip r:embed="rId2">
            <a:alphaModFix amt="50000"/>
          </a:blip>
          <a:srcRect t="-7813" b="15625"/>
          <a:stretch/>
        </p:blipFill>
        <p:spPr>
          <a:xfrm>
            <a:off x="0" y="-635000"/>
            <a:ext cx="12192000" cy="7493000"/>
          </a:xfrm>
          <a:prstGeom prst="rect">
            <a:avLst/>
          </a:prstGeom>
        </p:spPr>
      </p:pic>
      <p:sp>
        <p:nvSpPr>
          <p:cNvPr id="27" name="Rounded Rectangle 26">
            <a:extLst>
              <a:ext uri="{FF2B5EF4-FFF2-40B4-BE49-F238E27FC236}">
                <a16:creationId xmlns:a16="http://schemas.microsoft.com/office/drawing/2014/main" id="{A4E8A337-4B38-4DF5-8F29-50801AA622B9}"/>
              </a:ext>
            </a:extLst>
          </p:cNvPr>
          <p:cNvSpPr/>
          <p:nvPr/>
        </p:nvSpPr>
        <p:spPr>
          <a:xfrm>
            <a:off x="595992" y="483255"/>
            <a:ext cx="11000015" cy="2671833"/>
          </a:xfrm>
          <a:prstGeom prst="roundRect">
            <a:avLst>
              <a:gd name="adj" fmla="val 4150"/>
            </a:avLst>
          </a:prstGeom>
          <a:solidFill>
            <a:srgbClr val="FFFF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1F45DE47-B4FC-9D65-2BA0-5F599E35374F}"/>
              </a:ext>
            </a:extLst>
          </p:cNvPr>
          <p:cNvSpPr/>
          <p:nvPr/>
        </p:nvSpPr>
        <p:spPr>
          <a:xfrm>
            <a:off x="5805182" y="68739"/>
            <a:ext cx="581636" cy="58163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1B94B9A2-8028-2FED-83DE-F7537E8F8EEA}"/>
              </a:ext>
            </a:extLst>
          </p:cNvPr>
          <p:cNvSpPr/>
          <p:nvPr/>
        </p:nvSpPr>
        <p:spPr>
          <a:xfrm>
            <a:off x="623835" y="3546467"/>
            <a:ext cx="5319766" cy="2303585"/>
          </a:xfrm>
          <a:prstGeom prst="roundRect">
            <a:avLst>
              <a:gd name="adj" fmla="val 4150"/>
            </a:avLst>
          </a:prstGeom>
          <a:solidFill>
            <a:schemeClr val="accent5">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44ACC7AF-E8F8-C0BE-1F59-753F25DD1649}"/>
              </a:ext>
            </a:extLst>
          </p:cNvPr>
          <p:cNvSpPr/>
          <p:nvPr/>
        </p:nvSpPr>
        <p:spPr>
          <a:xfrm>
            <a:off x="6276241" y="3546467"/>
            <a:ext cx="5319766" cy="2303585"/>
          </a:xfrm>
          <a:prstGeom prst="roundRect">
            <a:avLst>
              <a:gd name="adj" fmla="val 4150"/>
            </a:avLst>
          </a:prstGeom>
          <a:solidFill>
            <a:schemeClr val="accent5">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Google Shape;90;p1">
            <a:extLst>
              <a:ext uri="{FF2B5EF4-FFF2-40B4-BE49-F238E27FC236}">
                <a16:creationId xmlns:a16="http://schemas.microsoft.com/office/drawing/2014/main" id="{FC3A6AED-7E97-1CF9-4FEE-0E1471609D34}"/>
              </a:ext>
            </a:extLst>
          </p:cNvPr>
          <p:cNvSpPr txBox="1"/>
          <p:nvPr/>
        </p:nvSpPr>
        <p:spPr>
          <a:xfrm>
            <a:off x="780585" y="3672835"/>
            <a:ext cx="498459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bg1"/>
                </a:solidFill>
                <a:latin typeface="Century Gothic"/>
                <a:ea typeface="Century Gothic"/>
                <a:cs typeface="Century Gothic"/>
                <a:sym typeface="Century Gothic"/>
              </a:rPr>
              <a:t>Performance Indicators</a:t>
            </a:r>
          </a:p>
        </p:txBody>
      </p:sp>
      <p:sp>
        <p:nvSpPr>
          <p:cNvPr id="17" name="Google Shape;90;p1">
            <a:extLst>
              <a:ext uri="{FF2B5EF4-FFF2-40B4-BE49-F238E27FC236}">
                <a16:creationId xmlns:a16="http://schemas.microsoft.com/office/drawing/2014/main" id="{58FAB46C-43D3-95BF-89DF-127757F617F5}"/>
              </a:ext>
            </a:extLst>
          </p:cNvPr>
          <p:cNvSpPr txBox="1"/>
          <p:nvPr/>
        </p:nvSpPr>
        <p:spPr>
          <a:xfrm>
            <a:off x="6449122" y="3654403"/>
            <a:ext cx="498459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bg1"/>
                </a:solidFill>
                <a:latin typeface="Century Gothic"/>
                <a:ea typeface="Century Gothic"/>
                <a:cs typeface="Century Gothic"/>
                <a:sym typeface="Century Gothic"/>
              </a:rPr>
              <a:t>Results and Evaluation</a:t>
            </a:r>
          </a:p>
        </p:txBody>
      </p:sp>
      <p:sp>
        <p:nvSpPr>
          <p:cNvPr id="20" name="TextBox 19">
            <a:extLst>
              <a:ext uri="{FF2B5EF4-FFF2-40B4-BE49-F238E27FC236}">
                <a16:creationId xmlns:a16="http://schemas.microsoft.com/office/drawing/2014/main" id="{70EE1ED6-820B-1936-B677-A9A31B401320}"/>
              </a:ext>
            </a:extLst>
          </p:cNvPr>
          <p:cNvSpPr txBox="1"/>
          <p:nvPr/>
        </p:nvSpPr>
        <p:spPr>
          <a:xfrm>
            <a:off x="780585" y="4219569"/>
            <a:ext cx="4984596" cy="461665"/>
          </a:xfrm>
          <a:prstGeom prst="rect">
            <a:avLst/>
          </a:prstGeom>
          <a:noFill/>
        </p:spPr>
        <p:txBody>
          <a:bodyPr wrap="square" rtlCol="0">
            <a:spAutoFit/>
          </a:bodyPr>
          <a:lstStyle/>
          <a:p>
            <a:pPr algn="ctr"/>
            <a:r>
              <a:rPr lang="en-US" sz="1200" dirty="0">
                <a:solidFill>
                  <a:schemeClr val="bg1"/>
                </a:solidFill>
                <a:latin typeface="Century Gothic" panose="020B0502020202020204" pitchFamily="34" charset="0"/>
              </a:rPr>
              <a:t>Select key performance indicators (KPIs) to measure the effectiveness of the implemented changes.</a:t>
            </a:r>
          </a:p>
        </p:txBody>
      </p:sp>
      <p:sp>
        <p:nvSpPr>
          <p:cNvPr id="21" name="TextBox 20">
            <a:extLst>
              <a:ext uri="{FF2B5EF4-FFF2-40B4-BE49-F238E27FC236}">
                <a16:creationId xmlns:a16="http://schemas.microsoft.com/office/drawing/2014/main" id="{F3F595D6-3DC4-681B-0220-E8E8274935C6}"/>
              </a:ext>
            </a:extLst>
          </p:cNvPr>
          <p:cNvSpPr txBox="1"/>
          <p:nvPr/>
        </p:nvSpPr>
        <p:spPr>
          <a:xfrm>
            <a:off x="6449122" y="4201137"/>
            <a:ext cx="4984596" cy="461665"/>
          </a:xfrm>
          <a:prstGeom prst="rect">
            <a:avLst/>
          </a:prstGeom>
          <a:noFill/>
        </p:spPr>
        <p:txBody>
          <a:bodyPr wrap="square" rtlCol="0">
            <a:spAutoFit/>
          </a:bodyPr>
          <a:lstStyle/>
          <a:p>
            <a:pPr algn="ctr"/>
            <a:r>
              <a:rPr lang="en-US" sz="1200" dirty="0">
                <a:solidFill>
                  <a:schemeClr val="bg1"/>
                </a:solidFill>
                <a:latin typeface="Century Gothic" panose="020B0502020202020204" pitchFamily="34" charset="0"/>
              </a:rPr>
              <a:t>Provide before-and-after comparisons with data to show how the improvements have impacted the overall performance.</a:t>
            </a:r>
          </a:p>
        </p:txBody>
      </p:sp>
      <p:sp>
        <p:nvSpPr>
          <p:cNvPr id="22" name="Oval 21">
            <a:extLst>
              <a:ext uri="{FF2B5EF4-FFF2-40B4-BE49-F238E27FC236}">
                <a16:creationId xmlns:a16="http://schemas.microsoft.com/office/drawing/2014/main" id="{26955FFB-5BD6-B1D6-D55E-A4325FACD86F}"/>
              </a:ext>
            </a:extLst>
          </p:cNvPr>
          <p:cNvSpPr/>
          <p:nvPr/>
        </p:nvSpPr>
        <p:spPr>
          <a:xfrm>
            <a:off x="5237467" y="3652453"/>
            <a:ext cx="581636" cy="58163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oogle Shape;106;p2">
            <a:extLst>
              <a:ext uri="{FF2B5EF4-FFF2-40B4-BE49-F238E27FC236}">
                <a16:creationId xmlns:a16="http://schemas.microsoft.com/office/drawing/2014/main" id="{44E10C64-877D-EC36-3A4A-358688CF015A}"/>
              </a:ext>
            </a:extLst>
          </p:cNvPr>
          <p:cNvSpPr txBox="1"/>
          <p:nvPr/>
        </p:nvSpPr>
        <p:spPr>
          <a:xfrm>
            <a:off x="5243071" y="6519036"/>
            <a:ext cx="6905897"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rgbClr val="595959"/>
                </a:solidFill>
                <a:latin typeface="Century Gothic"/>
                <a:ea typeface="Century Gothic"/>
                <a:cs typeface="Century Gothic"/>
                <a:sym typeface="Century Gothic"/>
              </a:rPr>
              <a:t>PowerPoint Kaizen Project Charter Template</a:t>
            </a:r>
          </a:p>
        </p:txBody>
      </p:sp>
      <p:sp>
        <p:nvSpPr>
          <p:cNvPr id="28" name="TextBox 27">
            <a:extLst>
              <a:ext uri="{FF2B5EF4-FFF2-40B4-BE49-F238E27FC236}">
                <a16:creationId xmlns:a16="http://schemas.microsoft.com/office/drawing/2014/main" id="{1FFF9B68-3E19-41C3-FEEC-05661234ACDC}"/>
              </a:ext>
            </a:extLst>
          </p:cNvPr>
          <p:cNvSpPr txBox="1"/>
          <p:nvPr/>
        </p:nvSpPr>
        <p:spPr>
          <a:xfrm>
            <a:off x="984738" y="1270912"/>
            <a:ext cx="10278208" cy="307777"/>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Update and review the progress of the Kaizen project using charts or tables to show improvement over time.</a:t>
            </a:r>
          </a:p>
        </p:txBody>
      </p:sp>
      <p:sp>
        <p:nvSpPr>
          <p:cNvPr id="29" name="Google Shape;90;p1">
            <a:extLst>
              <a:ext uri="{FF2B5EF4-FFF2-40B4-BE49-F238E27FC236}">
                <a16:creationId xmlns:a16="http://schemas.microsoft.com/office/drawing/2014/main" id="{FE6FAC9E-7268-DDEA-CB3E-E6E29D418932}"/>
              </a:ext>
            </a:extLst>
          </p:cNvPr>
          <p:cNvSpPr txBox="1"/>
          <p:nvPr/>
        </p:nvSpPr>
        <p:spPr>
          <a:xfrm>
            <a:off x="2417721" y="635564"/>
            <a:ext cx="735655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chemeClr val="tx1">
                    <a:lumMod val="65000"/>
                    <a:lumOff val="35000"/>
                  </a:schemeClr>
                </a:solidFill>
                <a:latin typeface="Century Gothic"/>
                <a:ea typeface="Century Gothic"/>
                <a:cs typeface="Century Gothic"/>
                <a:sym typeface="Century Gothic"/>
              </a:rPr>
              <a:t>Progress Tracking</a:t>
            </a:r>
          </a:p>
        </p:txBody>
      </p:sp>
      <p:pic>
        <p:nvPicPr>
          <p:cNvPr id="32" name="Picture 31" descr="A white circle with arrows and a sun&#10;&#10;Description automatically generated">
            <a:extLst>
              <a:ext uri="{FF2B5EF4-FFF2-40B4-BE49-F238E27FC236}">
                <a16:creationId xmlns:a16="http://schemas.microsoft.com/office/drawing/2014/main" id="{0F6545A0-7D3F-77B3-45BB-25A97EDDD22D}"/>
              </a:ext>
            </a:extLst>
          </p:cNvPr>
          <p:cNvPicPr>
            <a:picLocks noChangeAspect="1"/>
          </p:cNvPicPr>
          <p:nvPr/>
        </p:nvPicPr>
        <p:blipFill>
          <a:blip r:embed="rId3"/>
          <a:stretch>
            <a:fillRect/>
          </a:stretch>
        </p:blipFill>
        <p:spPr>
          <a:xfrm>
            <a:off x="5923410" y="183164"/>
            <a:ext cx="338328" cy="338328"/>
          </a:xfrm>
          <a:prstGeom prst="rect">
            <a:avLst/>
          </a:prstGeom>
        </p:spPr>
      </p:pic>
      <p:sp>
        <p:nvSpPr>
          <p:cNvPr id="33" name="Chevron 32">
            <a:extLst>
              <a:ext uri="{FF2B5EF4-FFF2-40B4-BE49-F238E27FC236}">
                <a16:creationId xmlns:a16="http://schemas.microsoft.com/office/drawing/2014/main" id="{6A216556-39D7-7718-A1AE-943DD7CD9978}"/>
              </a:ext>
            </a:extLst>
          </p:cNvPr>
          <p:cNvSpPr/>
          <p:nvPr/>
        </p:nvSpPr>
        <p:spPr>
          <a:xfrm>
            <a:off x="1614482" y="2081821"/>
            <a:ext cx="1648422" cy="582254"/>
          </a:xfrm>
          <a:prstGeom prst="chevron">
            <a:avLst>
              <a:gd name="adj" fmla="val 2726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Stage Title</a:t>
            </a:r>
          </a:p>
        </p:txBody>
      </p:sp>
      <p:sp>
        <p:nvSpPr>
          <p:cNvPr id="34" name="Chevron 33">
            <a:extLst>
              <a:ext uri="{FF2B5EF4-FFF2-40B4-BE49-F238E27FC236}">
                <a16:creationId xmlns:a16="http://schemas.microsoft.com/office/drawing/2014/main" id="{834EEBDD-2B87-F0CE-FF24-4AB03DDBC80A}"/>
              </a:ext>
            </a:extLst>
          </p:cNvPr>
          <p:cNvSpPr/>
          <p:nvPr/>
        </p:nvSpPr>
        <p:spPr>
          <a:xfrm>
            <a:off x="3138283" y="2081821"/>
            <a:ext cx="1648421" cy="582254"/>
          </a:xfrm>
          <a:prstGeom prst="chevron">
            <a:avLst>
              <a:gd name="adj" fmla="val 27748"/>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Stage Title</a:t>
            </a:r>
          </a:p>
        </p:txBody>
      </p:sp>
      <p:sp>
        <p:nvSpPr>
          <p:cNvPr id="35" name="Chevron 34">
            <a:extLst>
              <a:ext uri="{FF2B5EF4-FFF2-40B4-BE49-F238E27FC236}">
                <a16:creationId xmlns:a16="http://schemas.microsoft.com/office/drawing/2014/main" id="{F15F4C0C-DAA6-B828-872E-EE7F5057F103}"/>
              </a:ext>
            </a:extLst>
          </p:cNvPr>
          <p:cNvSpPr/>
          <p:nvPr/>
        </p:nvSpPr>
        <p:spPr>
          <a:xfrm>
            <a:off x="4662086" y="2081821"/>
            <a:ext cx="1648420" cy="582254"/>
          </a:xfrm>
          <a:prstGeom prst="chevron">
            <a:avLst>
              <a:gd name="adj" fmla="val 27508"/>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Stage Title</a:t>
            </a:r>
          </a:p>
        </p:txBody>
      </p:sp>
      <p:sp>
        <p:nvSpPr>
          <p:cNvPr id="36" name="Chevron 35">
            <a:extLst>
              <a:ext uri="{FF2B5EF4-FFF2-40B4-BE49-F238E27FC236}">
                <a16:creationId xmlns:a16="http://schemas.microsoft.com/office/drawing/2014/main" id="{84948D26-D9FA-3246-8397-C4F9E665C139}"/>
              </a:ext>
            </a:extLst>
          </p:cNvPr>
          <p:cNvSpPr/>
          <p:nvPr/>
        </p:nvSpPr>
        <p:spPr>
          <a:xfrm>
            <a:off x="6185888" y="2081821"/>
            <a:ext cx="1648421" cy="582254"/>
          </a:xfrm>
          <a:prstGeom prst="chevron">
            <a:avLst>
              <a:gd name="adj" fmla="val 27029"/>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Stage Title</a:t>
            </a:r>
          </a:p>
        </p:txBody>
      </p:sp>
      <p:sp>
        <p:nvSpPr>
          <p:cNvPr id="37" name="Chevron 36">
            <a:extLst>
              <a:ext uri="{FF2B5EF4-FFF2-40B4-BE49-F238E27FC236}">
                <a16:creationId xmlns:a16="http://schemas.microsoft.com/office/drawing/2014/main" id="{7CC496EE-9B10-71A8-B137-59E1934C1F73}"/>
              </a:ext>
            </a:extLst>
          </p:cNvPr>
          <p:cNvSpPr/>
          <p:nvPr/>
        </p:nvSpPr>
        <p:spPr>
          <a:xfrm>
            <a:off x="7709692" y="2081821"/>
            <a:ext cx="1450136" cy="582254"/>
          </a:xfrm>
          <a:prstGeom prst="chevron">
            <a:avLst>
              <a:gd name="adj" fmla="val 27508"/>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Stage Title</a:t>
            </a:r>
          </a:p>
        </p:txBody>
      </p:sp>
      <p:sp>
        <p:nvSpPr>
          <p:cNvPr id="38" name="Chevron 37">
            <a:extLst>
              <a:ext uri="{FF2B5EF4-FFF2-40B4-BE49-F238E27FC236}">
                <a16:creationId xmlns:a16="http://schemas.microsoft.com/office/drawing/2014/main" id="{A89FE526-C28E-B7C7-85F5-51D3E6BA3499}"/>
              </a:ext>
            </a:extLst>
          </p:cNvPr>
          <p:cNvSpPr/>
          <p:nvPr/>
        </p:nvSpPr>
        <p:spPr>
          <a:xfrm>
            <a:off x="9038816" y="2081821"/>
            <a:ext cx="1648421" cy="582254"/>
          </a:xfrm>
          <a:prstGeom prst="chevron">
            <a:avLst>
              <a:gd name="adj" fmla="val 27029"/>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Stage Title</a:t>
            </a:r>
          </a:p>
        </p:txBody>
      </p:sp>
      <p:sp>
        <p:nvSpPr>
          <p:cNvPr id="39" name="Oval 38">
            <a:extLst>
              <a:ext uri="{FF2B5EF4-FFF2-40B4-BE49-F238E27FC236}">
                <a16:creationId xmlns:a16="http://schemas.microsoft.com/office/drawing/2014/main" id="{24D89CE6-5768-3BB7-F77A-E057E6DBBE16}"/>
              </a:ext>
            </a:extLst>
          </p:cNvPr>
          <p:cNvSpPr/>
          <p:nvPr/>
        </p:nvSpPr>
        <p:spPr>
          <a:xfrm>
            <a:off x="10882363" y="3652453"/>
            <a:ext cx="581636" cy="58163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1BEFE195-9742-AFCE-6A06-95E364D75C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65004" y="3786618"/>
            <a:ext cx="332545" cy="313547"/>
          </a:xfrm>
          <a:prstGeom prst="rect">
            <a:avLst/>
          </a:prstGeom>
        </p:spPr>
      </p:pic>
      <p:pic>
        <p:nvPicPr>
          <p:cNvPr id="49" name="Graphic 48">
            <a:extLst>
              <a:ext uri="{FF2B5EF4-FFF2-40B4-BE49-F238E27FC236}">
                <a16:creationId xmlns:a16="http://schemas.microsoft.com/office/drawing/2014/main" id="{1062C64C-C456-1C22-51F2-DF46C46F44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26393" y="3781674"/>
            <a:ext cx="318491" cy="318491"/>
          </a:xfrm>
          <a:prstGeom prst="rect">
            <a:avLst/>
          </a:prstGeom>
        </p:spPr>
      </p:pic>
    </p:spTree>
    <p:extLst>
      <p:ext uri="{BB962C8B-B14F-4D97-AF65-F5344CB8AC3E}">
        <p14:creationId xmlns:p14="http://schemas.microsoft.com/office/powerpoint/2010/main" val="386129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white woven seamless grid pattern">
            <a:extLst>
              <a:ext uri="{FF2B5EF4-FFF2-40B4-BE49-F238E27FC236}">
                <a16:creationId xmlns:a16="http://schemas.microsoft.com/office/drawing/2014/main" id="{B9DF3264-12CD-7636-FFD5-C6B185CE0B69}"/>
              </a:ext>
            </a:extLst>
          </p:cNvPr>
          <p:cNvPicPr>
            <a:picLocks noGrp="1" noRot="1" noChangeAspect="1" noMove="1" noResize="1" noEditPoints="1" noAdjustHandles="1" noChangeArrowheads="1" noChangeShapeType="1" noCrop="1"/>
          </p:cNvPicPr>
          <p:nvPr/>
        </p:nvPicPr>
        <p:blipFill rotWithShape="1">
          <a:blip r:embed="rId3">
            <a:alphaModFix amt="50000"/>
          </a:blip>
          <a:srcRect t="-7813" b="15625"/>
          <a:stretch/>
        </p:blipFill>
        <p:spPr>
          <a:xfrm>
            <a:off x="0" y="-635000"/>
            <a:ext cx="12192000" cy="7493000"/>
          </a:xfrm>
          <a:prstGeom prst="rect">
            <a:avLst/>
          </a:prstGeom>
        </p:spPr>
      </p:pic>
      <p:sp>
        <p:nvSpPr>
          <p:cNvPr id="7" name="Rounded Rectangle 6">
            <a:extLst>
              <a:ext uri="{FF2B5EF4-FFF2-40B4-BE49-F238E27FC236}">
                <a16:creationId xmlns:a16="http://schemas.microsoft.com/office/drawing/2014/main" id="{22FD81DC-0C7E-77E7-C92F-EFBF2BBE73F1}"/>
              </a:ext>
            </a:extLst>
          </p:cNvPr>
          <p:cNvSpPr/>
          <p:nvPr/>
        </p:nvSpPr>
        <p:spPr>
          <a:xfrm>
            <a:off x="595992" y="471726"/>
            <a:ext cx="11000015" cy="2511915"/>
          </a:xfrm>
          <a:prstGeom prst="roundRect">
            <a:avLst>
              <a:gd name="adj" fmla="val 4150"/>
            </a:avLst>
          </a:prstGeom>
          <a:solidFill>
            <a:srgbClr val="FFFF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EAF9EB5-A54C-1815-B688-BE12B1685302}"/>
              </a:ext>
            </a:extLst>
          </p:cNvPr>
          <p:cNvSpPr txBox="1"/>
          <p:nvPr/>
        </p:nvSpPr>
        <p:spPr>
          <a:xfrm>
            <a:off x="984738" y="1235090"/>
            <a:ext cx="10278208" cy="307777"/>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panose="020B0502020202020204" pitchFamily="34" charset="0"/>
              </a:rPr>
              <a:t>Identify insights gained from the project and actions planned for further improvements or future Kaizen events.</a:t>
            </a:r>
          </a:p>
        </p:txBody>
      </p:sp>
      <p:sp>
        <p:nvSpPr>
          <p:cNvPr id="3" name="Google Shape;90;p1">
            <a:extLst>
              <a:ext uri="{FF2B5EF4-FFF2-40B4-BE49-F238E27FC236}">
                <a16:creationId xmlns:a16="http://schemas.microsoft.com/office/drawing/2014/main" id="{B6EA0DFF-B03B-AAFB-F59E-1F3A5AE7811E}"/>
              </a:ext>
            </a:extLst>
          </p:cNvPr>
          <p:cNvSpPr txBox="1"/>
          <p:nvPr/>
        </p:nvSpPr>
        <p:spPr>
          <a:xfrm>
            <a:off x="2417721" y="599742"/>
            <a:ext cx="735655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chemeClr val="tx1">
                    <a:lumMod val="65000"/>
                    <a:lumOff val="35000"/>
                  </a:schemeClr>
                </a:solidFill>
                <a:latin typeface="Century Gothic"/>
                <a:ea typeface="Century Gothic"/>
                <a:cs typeface="Century Gothic"/>
                <a:sym typeface="Century Gothic"/>
              </a:rPr>
              <a:t>Lessons Learned and Next Steps</a:t>
            </a:r>
          </a:p>
        </p:txBody>
      </p:sp>
      <p:sp>
        <p:nvSpPr>
          <p:cNvPr id="16" name="Oval 15">
            <a:extLst>
              <a:ext uri="{FF2B5EF4-FFF2-40B4-BE49-F238E27FC236}">
                <a16:creationId xmlns:a16="http://schemas.microsoft.com/office/drawing/2014/main" id="{BE03F7D7-EB5F-73E5-B7B9-94DE7DF6F0FE}"/>
              </a:ext>
            </a:extLst>
          </p:cNvPr>
          <p:cNvSpPr/>
          <p:nvPr/>
        </p:nvSpPr>
        <p:spPr>
          <a:xfrm>
            <a:off x="5801756" y="68739"/>
            <a:ext cx="581636" cy="58163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06;p2">
            <a:extLst>
              <a:ext uri="{FF2B5EF4-FFF2-40B4-BE49-F238E27FC236}">
                <a16:creationId xmlns:a16="http://schemas.microsoft.com/office/drawing/2014/main" id="{C24F49DA-18E7-DD1B-2A88-801CBE8393DB}"/>
              </a:ext>
            </a:extLst>
          </p:cNvPr>
          <p:cNvSpPr txBox="1"/>
          <p:nvPr/>
        </p:nvSpPr>
        <p:spPr>
          <a:xfrm>
            <a:off x="5243071" y="6519036"/>
            <a:ext cx="6905897"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rgbClr val="595959"/>
                </a:solidFill>
                <a:latin typeface="Century Gothic"/>
                <a:ea typeface="Century Gothic"/>
                <a:cs typeface="Century Gothic"/>
                <a:sym typeface="Century Gothic"/>
              </a:rPr>
              <a:t>PowerPoint Kaizen Project Charter Template</a:t>
            </a:r>
          </a:p>
        </p:txBody>
      </p:sp>
      <p:pic>
        <p:nvPicPr>
          <p:cNvPr id="8" name="Graphic 7">
            <a:extLst>
              <a:ext uri="{FF2B5EF4-FFF2-40B4-BE49-F238E27FC236}">
                <a16:creationId xmlns:a16="http://schemas.microsoft.com/office/drawing/2014/main" id="{A36AC513-9210-00D0-99FD-D7F1F174DB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2280" y="180792"/>
            <a:ext cx="364856" cy="364856"/>
          </a:xfrm>
          <a:prstGeom prst="rect">
            <a:avLst/>
          </a:prstGeom>
        </p:spPr>
      </p:pic>
      <p:sp>
        <p:nvSpPr>
          <p:cNvPr id="9" name="Rounded Rectangle 8">
            <a:extLst>
              <a:ext uri="{FF2B5EF4-FFF2-40B4-BE49-F238E27FC236}">
                <a16:creationId xmlns:a16="http://schemas.microsoft.com/office/drawing/2014/main" id="{743C2AA5-C2A7-0385-353D-C444A1C6F8C4}"/>
              </a:ext>
            </a:extLst>
          </p:cNvPr>
          <p:cNvSpPr/>
          <p:nvPr/>
        </p:nvSpPr>
        <p:spPr>
          <a:xfrm>
            <a:off x="595992" y="3698382"/>
            <a:ext cx="11000015" cy="2820654"/>
          </a:xfrm>
          <a:prstGeom prst="roundRect">
            <a:avLst>
              <a:gd name="adj" fmla="val 4150"/>
            </a:avLst>
          </a:prstGeom>
          <a:solidFill>
            <a:srgbClr val="FFFF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90;p1">
            <a:extLst>
              <a:ext uri="{FF2B5EF4-FFF2-40B4-BE49-F238E27FC236}">
                <a16:creationId xmlns:a16="http://schemas.microsoft.com/office/drawing/2014/main" id="{D3286F26-8774-43DE-C2DD-56EB223E90E0}"/>
              </a:ext>
            </a:extLst>
          </p:cNvPr>
          <p:cNvSpPr txBox="1"/>
          <p:nvPr/>
        </p:nvSpPr>
        <p:spPr>
          <a:xfrm>
            <a:off x="2417721" y="3826398"/>
            <a:ext cx="735655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chemeClr val="tx1">
                    <a:lumMod val="65000"/>
                    <a:lumOff val="35000"/>
                  </a:schemeClr>
                </a:solidFill>
                <a:latin typeface="Century Gothic"/>
                <a:ea typeface="Century Gothic"/>
                <a:cs typeface="Century Gothic"/>
                <a:sym typeface="Century Gothic"/>
              </a:rPr>
              <a:t>Acknowledgments</a:t>
            </a:r>
          </a:p>
        </p:txBody>
      </p:sp>
      <p:sp>
        <p:nvSpPr>
          <p:cNvPr id="13" name="Oval 12">
            <a:extLst>
              <a:ext uri="{FF2B5EF4-FFF2-40B4-BE49-F238E27FC236}">
                <a16:creationId xmlns:a16="http://schemas.microsoft.com/office/drawing/2014/main" id="{481711BF-33E8-B76E-6BC3-34D28D65E0E9}"/>
              </a:ext>
            </a:extLst>
          </p:cNvPr>
          <p:cNvSpPr/>
          <p:nvPr/>
        </p:nvSpPr>
        <p:spPr>
          <a:xfrm>
            <a:off x="5801756" y="3295395"/>
            <a:ext cx="581636" cy="581636"/>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19500821-124F-8927-708D-126D7B15A4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85229" y="3354462"/>
            <a:ext cx="421542" cy="421542"/>
          </a:xfrm>
          <a:prstGeom prst="rect">
            <a:avLst/>
          </a:prstGeom>
        </p:spPr>
      </p:pic>
      <p:sp>
        <p:nvSpPr>
          <p:cNvPr id="17" name="Rounded Rectangle 16">
            <a:extLst>
              <a:ext uri="{FF2B5EF4-FFF2-40B4-BE49-F238E27FC236}">
                <a16:creationId xmlns:a16="http://schemas.microsoft.com/office/drawing/2014/main" id="{373C8C2F-A596-713F-1B49-C17AFE772686}"/>
              </a:ext>
            </a:extLst>
          </p:cNvPr>
          <p:cNvSpPr/>
          <p:nvPr/>
        </p:nvSpPr>
        <p:spPr>
          <a:xfrm>
            <a:off x="872267" y="4557905"/>
            <a:ext cx="3344825" cy="88380"/>
          </a:xfrm>
          <a:prstGeom prst="roundRect">
            <a:avLst>
              <a:gd name="adj"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BCDF"/>
              </a:solidFill>
            </a:endParaRPr>
          </a:p>
        </p:txBody>
      </p:sp>
      <p:sp>
        <p:nvSpPr>
          <p:cNvPr id="18" name="Rounded Rectangle 17">
            <a:extLst>
              <a:ext uri="{FF2B5EF4-FFF2-40B4-BE49-F238E27FC236}">
                <a16:creationId xmlns:a16="http://schemas.microsoft.com/office/drawing/2014/main" id="{F89DC012-2A3A-5AE8-D17D-FCF92EB9E225}"/>
              </a:ext>
            </a:extLst>
          </p:cNvPr>
          <p:cNvSpPr/>
          <p:nvPr/>
        </p:nvSpPr>
        <p:spPr>
          <a:xfrm>
            <a:off x="872268" y="4646286"/>
            <a:ext cx="3344825" cy="1542480"/>
          </a:xfrm>
          <a:prstGeom prst="roundRect">
            <a:avLst>
              <a:gd name="adj" fmla="val 0"/>
            </a:avLst>
          </a:prstGeom>
          <a:solidFill>
            <a:schemeClr val="accent5">
              <a:alpha val="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TextBox 18">
            <a:extLst>
              <a:ext uri="{FF2B5EF4-FFF2-40B4-BE49-F238E27FC236}">
                <a16:creationId xmlns:a16="http://schemas.microsoft.com/office/drawing/2014/main" id="{8898AB45-031B-BCF6-67BC-7D09A61EF4EF}"/>
              </a:ext>
            </a:extLst>
          </p:cNvPr>
          <p:cNvSpPr txBox="1"/>
          <p:nvPr/>
        </p:nvSpPr>
        <p:spPr>
          <a:xfrm>
            <a:off x="1064392" y="4814144"/>
            <a:ext cx="2952596"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Name</a:t>
            </a:r>
          </a:p>
        </p:txBody>
      </p:sp>
      <p:sp>
        <p:nvSpPr>
          <p:cNvPr id="20" name="TextBox 19">
            <a:extLst>
              <a:ext uri="{FF2B5EF4-FFF2-40B4-BE49-F238E27FC236}">
                <a16:creationId xmlns:a16="http://schemas.microsoft.com/office/drawing/2014/main" id="{98474937-3EC6-6752-819A-7A829FABCE8B}"/>
              </a:ext>
            </a:extLst>
          </p:cNvPr>
          <p:cNvSpPr txBox="1"/>
          <p:nvPr/>
        </p:nvSpPr>
        <p:spPr>
          <a:xfrm>
            <a:off x="1064390" y="5138959"/>
            <a:ext cx="2952596" cy="307777"/>
          </a:xfrm>
          <a:prstGeom prst="rect">
            <a:avLst/>
          </a:prstGeom>
          <a:noFill/>
        </p:spPr>
        <p:txBody>
          <a:bodyPr wrap="square" rtlCol="0">
            <a:spAutoFit/>
          </a:bodyPr>
          <a:lstStyle/>
          <a:p>
            <a:pPr algn="ctr"/>
            <a:r>
              <a:rPr lang="en-US" sz="1400" i="1" dirty="0">
                <a:solidFill>
                  <a:schemeClr val="tx1">
                    <a:lumMod val="65000"/>
                    <a:lumOff val="35000"/>
                  </a:schemeClr>
                </a:solidFill>
                <a:latin typeface="Century Gothic" panose="020B0502020202020204" pitchFamily="34" charset="0"/>
              </a:rPr>
              <a:t>Title/Role</a:t>
            </a:r>
          </a:p>
        </p:txBody>
      </p:sp>
      <p:sp>
        <p:nvSpPr>
          <p:cNvPr id="21" name="TextBox 20">
            <a:extLst>
              <a:ext uri="{FF2B5EF4-FFF2-40B4-BE49-F238E27FC236}">
                <a16:creationId xmlns:a16="http://schemas.microsoft.com/office/drawing/2014/main" id="{F332E870-9A74-1CDD-38C2-025E3BA920AF}"/>
              </a:ext>
            </a:extLst>
          </p:cNvPr>
          <p:cNvSpPr txBox="1"/>
          <p:nvPr/>
        </p:nvSpPr>
        <p:spPr>
          <a:xfrm>
            <a:off x="1064390" y="5508554"/>
            <a:ext cx="2952596" cy="430887"/>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Recognition of team members and any other contributors to the project</a:t>
            </a:r>
          </a:p>
        </p:txBody>
      </p:sp>
      <p:sp>
        <p:nvSpPr>
          <p:cNvPr id="22" name="Rounded Rectangle 21">
            <a:extLst>
              <a:ext uri="{FF2B5EF4-FFF2-40B4-BE49-F238E27FC236}">
                <a16:creationId xmlns:a16="http://schemas.microsoft.com/office/drawing/2014/main" id="{9881A195-D7CE-73E7-B51F-B5119C80D6A2}"/>
              </a:ext>
            </a:extLst>
          </p:cNvPr>
          <p:cNvSpPr/>
          <p:nvPr/>
        </p:nvSpPr>
        <p:spPr>
          <a:xfrm>
            <a:off x="4436577" y="4557905"/>
            <a:ext cx="3344825" cy="88380"/>
          </a:xfrm>
          <a:prstGeom prst="roundRect">
            <a:avLst>
              <a:gd name="adj"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BCDF"/>
              </a:solidFill>
            </a:endParaRPr>
          </a:p>
        </p:txBody>
      </p:sp>
      <p:sp>
        <p:nvSpPr>
          <p:cNvPr id="23" name="Rounded Rectangle 22">
            <a:extLst>
              <a:ext uri="{FF2B5EF4-FFF2-40B4-BE49-F238E27FC236}">
                <a16:creationId xmlns:a16="http://schemas.microsoft.com/office/drawing/2014/main" id="{AE0B10A3-6BE9-5041-5E16-DA48A47A8713}"/>
              </a:ext>
            </a:extLst>
          </p:cNvPr>
          <p:cNvSpPr/>
          <p:nvPr/>
        </p:nvSpPr>
        <p:spPr>
          <a:xfrm>
            <a:off x="4436578" y="4646286"/>
            <a:ext cx="3344825" cy="1542480"/>
          </a:xfrm>
          <a:prstGeom prst="roundRect">
            <a:avLst>
              <a:gd name="adj" fmla="val 0"/>
            </a:avLst>
          </a:prstGeom>
          <a:solidFill>
            <a:schemeClr val="accent5">
              <a:alpha val="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TextBox 23">
            <a:extLst>
              <a:ext uri="{FF2B5EF4-FFF2-40B4-BE49-F238E27FC236}">
                <a16:creationId xmlns:a16="http://schemas.microsoft.com/office/drawing/2014/main" id="{8A70D0FE-FA61-1475-E953-257B00D27A36}"/>
              </a:ext>
            </a:extLst>
          </p:cNvPr>
          <p:cNvSpPr txBox="1"/>
          <p:nvPr/>
        </p:nvSpPr>
        <p:spPr>
          <a:xfrm>
            <a:off x="4628702" y="4814144"/>
            <a:ext cx="2952596"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Name</a:t>
            </a:r>
          </a:p>
        </p:txBody>
      </p:sp>
      <p:sp>
        <p:nvSpPr>
          <p:cNvPr id="25" name="TextBox 24">
            <a:extLst>
              <a:ext uri="{FF2B5EF4-FFF2-40B4-BE49-F238E27FC236}">
                <a16:creationId xmlns:a16="http://schemas.microsoft.com/office/drawing/2014/main" id="{0C8E4EC8-6027-4484-1A70-BA9419B7AA91}"/>
              </a:ext>
            </a:extLst>
          </p:cNvPr>
          <p:cNvSpPr txBox="1"/>
          <p:nvPr/>
        </p:nvSpPr>
        <p:spPr>
          <a:xfrm>
            <a:off x="4628700" y="5138959"/>
            <a:ext cx="2952596" cy="307777"/>
          </a:xfrm>
          <a:prstGeom prst="rect">
            <a:avLst/>
          </a:prstGeom>
          <a:noFill/>
        </p:spPr>
        <p:txBody>
          <a:bodyPr wrap="square" rtlCol="0">
            <a:spAutoFit/>
          </a:bodyPr>
          <a:lstStyle/>
          <a:p>
            <a:pPr algn="ctr"/>
            <a:r>
              <a:rPr lang="en-US" sz="1400" i="1" dirty="0">
                <a:solidFill>
                  <a:schemeClr val="tx1">
                    <a:lumMod val="65000"/>
                    <a:lumOff val="35000"/>
                  </a:schemeClr>
                </a:solidFill>
                <a:latin typeface="Century Gothic" panose="020B0502020202020204" pitchFamily="34" charset="0"/>
              </a:rPr>
              <a:t>Title/Role</a:t>
            </a:r>
          </a:p>
        </p:txBody>
      </p:sp>
      <p:sp>
        <p:nvSpPr>
          <p:cNvPr id="26" name="TextBox 25">
            <a:extLst>
              <a:ext uri="{FF2B5EF4-FFF2-40B4-BE49-F238E27FC236}">
                <a16:creationId xmlns:a16="http://schemas.microsoft.com/office/drawing/2014/main" id="{A10ABEB5-6F85-54BE-2FA5-3D33346ABB93}"/>
              </a:ext>
            </a:extLst>
          </p:cNvPr>
          <p:cNvSpPr txBox="1"/>
          <p:nvPr/>
        </p:nvSpPr>
        <p:spPr>
          <a:xfrm>
            <a:off x="4628700" y="5508554"/>
            <a:ext cx="2952596" cy="430887"/>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Recognition of team members and any other contributors to the project</a:t>
            </a:r>
          </a:p>
        </p:txBody>
      </p:sp>
      <p:sp>
        <p:nvSpPr>
          <p:cNvPr id="27" name="Rounded Rectangle 26">
            <a:extLst>
              <a:ext uri="{FF2B5EF4-FFF2-40B4-BE49-F238E27FC236}">
                <a16:creationId xmlns:a16="http://schemas.microsoft.com/office/drawing/2014/main" id="{32A05E4F-248B-D519-B6CC-54D52D5EE787}"/>
              </a:ext>
            </a:extLst>
          </p:cNvPr>
          <p:cNvSpPr/>
          <p:nvPr/>
        </p:nvSpPr>
        <p:spPr>
          <a:xfrm>
            <a:off x="7974908" y="4557905"/>
            <a:ext cx="3344825" cy="88380"/>
          </a:xfrm>
          <a:prstGeom prst="roundRect">
            <a:avLst>
              <a:gd name="adj"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BCDF"/>
              </a:solidFill>
            </a:endParaRPr>
          </a:p>
        </p:txBody>
      </p:sp>
      <p:sp>
        <p:nvSpPr>
          <p:cNvPr id="28" name="Rounded Rectangle 27">
            <a:extLst>
              <a:ext uri="{FF2B5EF4-FFF2-40B4-BE49-F238E27FC236}">
                <a16:creationId xmlns:a16="http://schemas.microsoft.com/office/drawing/2014/main" id="{64E894BE-D493-64B3-4CDA-24621D14F985}"/>
              </a:ext>
            </a:extLst>
          </p:cNvPr>
          <p:cNvSpPr/>
          <p:nvPr/>
        </p:nvSpPr>
        <p:spPr>
          <a:xfrm>
            <a:off x="7974909" y="4646286"/>
            <a:ext cx="3344825" cy="1542480"/>
          </a:xfrm>
          <a:prstGeom prst="roundRect">
            <a:avLst>
              <a:gd name="adj" fmla="val 0"/>
            </a:avLst>
          </a:prstGeom>
          <a:solidFill>
            <a:schemeClr val="accent5">
              <a:alpha val="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9" name="TextBox 28">
            <a:extLst>
              <a:ext uri="{FF2B5EF4-FFF2-40B4-BE49-F238E27FC236}">
                <a16:creationId xmlns:a16="http://schemas.microsoft.com/office/drawing/2014/main" id="{FE227F64-B6D8-A3F9-4CFB-EA8EADF4D4A8}"/>
              </a:ext>
            </a:extLst>
          </p:cNvPr>
          <p:cNvSpPr txBox="1"/>
          <p:nvPr/>
        </p:nvSpPr>
        <p:spPr>
          <a:xfrm>
            <a:off x="8167033" y="4814144"/>
            <a:ext cx="2952596"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Name</a:t>
            </a:r>
          </a:p>
        </p:txBody>
      </p:sp>
      <p:sp>
        <p:nvSpPr>
          <p:cNvPr id="30" name="TextBox 29">
            <a:extLst>
              <a:ext uri="{FF2B5EF4-FFF2-40B4-BE49-F238E27FC236}">
                <a16:creationId xmlns:a16="http://schemas.microsoft.com/office/drawing/2014/main" id="{BF8725F4-E3EE-42AB-020E-2E7D6FD21291}"/>
              </a:ext>
            </a:extLst>
          </p:cNvPr>
          <p:cNvSpPr txBox="1"/>
          <p:nvPr/>
        </p:nvSpPr>
        <p:spPr>
          <a:xfrm>
            <a:off x="8167031" y="5138959"/>
            <a:ext cx="2952596" cy="307777"/>
          </a:xfrm>
          <a:prstGeom prst="rect">
            <a:avLst/>
          </a:prstGeom>
          <a:noFill/>
        </p:spPr>
        <p:txBody>
          <a:bodyPr wrap="square" rtlCol="0">
            <a:spAutoFit/>
          </a:bodyPr>
          <a:lstStyle/>
          <a:p>
            <a:pPr algn="ctr"/>
            <a:r>
              <a:rPr lang="en-US" sz="1400" i="1" dirty="0">
                <a:solidFill>
                  <a:schemeClr val="tx1">
                    <a:lumMod val="65000"/>
                    <a:lumOff val="35000"/>
                  </a:schemeClr>
                </a:solidFill>
                <a:latin typeface="Century Gothic" panose="020B0502020202020204" pitchFamily="34" charset="0"/>
              </a:rPr>
              <a:t>Title/Role</a:t>
            </a:r>
          </a:p>
        </p:txBody>
      </p:sp>
      <p:sp>
        <p:nvSpPr>
          <p:cNvPr id="31" name="TextBox 30">
            <a:extLst>
              <a:ext uri="{FF2B5EF4-FFF2-40B4-BE49-F238E27FC236}">
                <a16:creationId xmlns:a16="http://schemas.microsoft.com/office/drawing/2014/main" id="{8CB2ACB7-D4F4-BECF-5CDD-1292565CCD59}"/>
              </a:ext>
            </a:extLst>
          </p:cNvPr>
          <p:cNvSpPr txBox="1"/>
          <p:nvPr/>
        </p:nvSpPr>
        <p:spPr>
          <a:xfrm>
            <a:off x="8167031" y="5508554"/>
            <a:ext cx="2952596" cy="430887"/>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Recognition of team members and any other contributors to the project</a:t>
            </a:r>
          </a:p>
        </p:txBody>
      </p:sp>
    </p:spTree>
    <p:extLst>
      <p:ext uri="{BB962C8B-B14F-4D97-AF65-F5344CB8AC3E}">
        <p14:creationId xmlns:p14="http://schemas.microsoft.com/office/powerpoint/2010/main" val="232768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5155</TotalTime>
  <Words>497</Words>
  <Application>Microsoft Macintosh PowerPoint</Application>
  <PresentationFormat>Widescreen</PresentationFormat>
  <Paragraphs>62</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96</cp:revision>
  <dcterms:created xsi:type="dcterms:W3CDTF">2022-05-22T18:55:25Z</dcterms:created>
  <dcterms:modified xsi:type="dcterms:W3CDTF">2024-08-08T14:43:19Z</dcterms:modified>
</cp:coreProperties>
</file>