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
  </p:notesMasterIdLst>
  <p:sldIdLst>
    <p:sldId id="342" r:id="rId2"/>
    <p:sldId id="354" r:id="rId3"/>
    <p:sldId id="358" r:id="rId4"/>
    <p:sldId id="295"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E79"/>
    <a:srgbClr val="CC6361"/>
    <a:srgbClr val="C33056"/>
    <a:srgbClr val="EAAA0A"/>
    <a:srgbClr val="C15560"/>
    <a:srgbClr val="E0A200"/>
    <a:srgbClr val="BC827F"/>
    <a:srgbClr val="9AD0BA"/>
    <a:srgbClr val="A7DFC6"/>
    <a:srgbClr val="53B6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25" autoAdjust="0"/>
    <p:restoredTop sz="86426"/>
  </p:normalViewPr>
  <p:slideViewPr>
    <p:cSldViewPr snapToGrid="0" snapToObjects="1">
      <p:cViewPr varScale="1">
        <p:scale>
          <a:sx n="96" d="100"/>
          <a:sy n="96" d="100"/>
        </p:scale>
        <p:origin x="1096" y="176"/>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commentAuthors" Target="commentAuthor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8/8/24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2</a:t>
            </a:fld>
            <a:endParaRPr lang="en-US" dirty="0"/>
          </a:p>
        </p:txBody>
      </p:sp>
    </p:spTree>
    <p:extLst>
      <p:ext uri="{BB962C8B-B14F-4D97-AF65-F5344CB8AC3E}">
        <p14:creationId xmlns:p14="http://schemas.microsoft.com/office/powerpoint/2010/main" val="2707066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3</a:t>
            </a:fld>
            <a:endParaRPr lang="en-US" dirty="0"/>
          </a:p>
        </p:txBody>
      </p:sp>
    </p:spTree>
    <p:extLst>
      <p:ext uri="{BB962C8B-B14F-4D97-AF65-F5344CB8AC3E}">
        <p14:creationId xmlns:p14="http://schemas.microsoft.com/office/powerpoint/2010/main" val="3289324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4</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8/8/24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8/8/24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8/8/24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8/8/24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8/8/24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8/8/24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8/8/24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8/8/24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8/8/24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8/8/24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8/8/24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29000">
              <a:schemeClr val="bg1"/>
            </a:gs>
            <a:gs pos="58000">
              <a:schemeClr val="bg1">
                <a:lumMod val="95000"/>
              </a:schemeClr>
            </a:gs>
            <a:gs pos="98000">
              <a:schemeClr val="bg1">
                <a:lumMod val="85000"/>
              </a:schemeClr>
            </a:gs>
          </a:gsLst>
          <a:lin ang="135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8/8/24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www.smartsheet.com/try-it?trp=12137&amp;utm_source=template-powerpoint&amp;utm_medium=content&amp;utm_campaign=Lean+Project+Charter-powerpoint-12137&amp;lpa=Lean+Project+Charter+powerpoint+12137"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g"/><Relationship Id="rId7" Type="http://schemas.openxmlformats.org/officeDocument/2006/relationships/image" Target="../media/image8.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svg"/><Relationship Id="rId3" Type="http://schemas.openxmlformats.org/officeDocument/2006/relationships/image" Target="../media/image1.jp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svg"/><Relationship Id="rId10"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White and gray patterns">
            <a:extLst>
              <a:ext uri="{FF2B5EF4-FFF2-40B4-BE49-F238E27FC236}">
                <a16:creationId xmlns:a16="http://schemas.microsoft.com/office/drawing/2014/main" id="{1BD7F0E1-4463-1DA9-2B9A-92A78A5AABE9}"/>
              </a:ext>
            </a:extLst>
          </p:cNvPr>
          <p:cNvPicPr>
            <a:picLocks noChangeAspect="1"/>
          </p:cNvPicPr>
          <p:nvPr/>
        </p:nvPicPr>
        <p:blipFill rotWithShape="1">
          <a:blip r:embed="rId2">
            <a:alphaModFix amt="70000"/>
          </a:blip>
          <a:srcRect t="15625"/>
          <a:stretch/>
        </p:blipFill>
        <p:spPr>
          <a:xfrm>
            <a:off x="0" y="0"/>
            <a:ext cx="12192000" cy="6858000"/>
          </a:xfrm>
          <a:prstGeom prst="rect">
            <a:avLst/>
          </a:prstGeom>
        </p:spPr>
      </p:pic>
      <p:pic>
        <p:nvPicPr>
          <p:cNvPr id="6" name="Picture 5">
            <a:extLst>
              <a:ext uri="{FF2B5EF4-FFF2-40B4-BE49-F238E27FC236}">
                <a16:creationId xmlns:a16="http://schemas.microsoft.com/office/drawing/2014/main" id="{B4147857-9824-7664-5C9A-308A8DA44372}"/>
              </a:ext>
            </a:extLst>
          </p:cNvPr>
          <p:cNvPicPr>
            <a:picLocks noChangeAspect="1"/>
          </p:cNvPicPr>
          <p:nvPr/>
        </p:nvPicPr>
        <p:blipFill>
          <a:blip r:embed="rId3"/>
          <a:srcRect/>
          <a:stretch/>
        </p:blipFill>
        <p:spPr>
          <a:xfrm>
            <a:off x="1714655" y="1735034"/>
            <a:ext cx="5988139" cy="3368656"/>
          </a:xfrm>
          <a:prstGeom prst="rect">
            <a:avLst/>
          </a:prstGeom>
          <a:noFill/>
          <a:ln w="28575">
            <a:noFill/>
          </a:ln>
          <a:effectLst>
            <a:outerShdw blurRad="50800" dist="38100" dir="5400000" algn="t" rotWithShape="0">
              <a:prstClr val="black">
                <a:alpha val="40000"/>
              </a:prstClr>
            </a:outerShdw>
          </a:effectLst>
        </p:spPr>
      </p:pic>
      <p:pic>
        <p:nvPicPr>
          <p:cNvPr id="2" name="Google Shape;93;p1">
            <a:hlinkClick r:id="rId4"/>
            <a:extLst>
              <a:ext uri="{FF2B5EF4-FFF2-40B4-BE49-F238E27FC236}">
                <a16:creationId xmlns:a16="http://schemas.microsoft.com/office/drawing/2014/main" id="{16BCC30B-76FD-AAF7-2EDE-3A53C6542D6B}"/>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707903" y="403387"/>
            <a:ext cx="3041396" cy="604919"/>
          </a:xfrm>
          <a:prstGeom prst="rect">
            <a:avLst/>
          </a:prstGeom>
          <a:noFill/>
          <a:ln>
            <a:noFill/>
          </a:ln>
        </p:spPr>
      </p:pic>
      <p:sp>
        <p:nvSpPr>
          <p:cNvPr id="3" name="Google Shape;90;p1">
            <a:extLst>
              <a:ext uri="{FF2B5EF4-FFF2-40B4-BE49-F238E27FC236}">
                <a16:creationId xmlns:a16="http://schemas.microsoft.com/office/drawing/2014/main" id="{C34A8630-9655-37EE-C42D-A33BD09AB850}"/>
              </a:ext>
            </a:extLst>
          </p:cNvPr>
          <p:cNvSpPr txBox="1"/>
          <p:nvPr/>
        </p:nvSpPr>
        <p:spPr>
          <a:xfrm>
            <a:off x="337015" y="254469"/>
            <a:ext cx="5758985"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PowerPoint Lean Project Charter Template</a:t>
            </a:r>
          </a:p>
        </p:txBody>
      </p:sp>
      <p:pic>
        <p:nvPicPr>
          <p:cNvPr id="4" name="Picture 3">
            <a:extLst>
              <a:ext uri="{FF2B5EF4-FFF2-40B4-BE49-F238E27FC236}">
                <a16:creationId xmlns:a16="http://schemas.microsoft.com/office/drawing/2014/main" id="{350CFF61-16BD-D700-4941-771005977825}"/>
              </a:ext>
            </a:extLst>
          </p:cNvPr>
          <p:cNvPicPr>
            <a:picLocks noChangeAspect="1"/>
          </p:cNvPicPr>
          <p:nvPr/>
        </p:nvPicPr>
        <p:blipFill>
          <a:blip r:embed="rId6"/>
          <a:srcRect/>
          <a:stretch/>
        </p:blipFill>
        <p:spPr>
          <a:xfrm>
            <a:off x="4520877" y="2689510"/>
            <a:ext cx="5989688" cy="3361345"/>
          </a:xfrm>
          <a:prstGeom prst="rect">
            <a:avLst/>
          </a:prstGeom>
          <a:noFill/>
          <a:ln w="28575">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08588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32" descr="White and gray patterns">
            <a:extLst>
              <a:ext uri="{FF2B5EF4-FFF2-40B4-BE49-F238E27FC236}">
                <a16:creationId xmlns:a16="http://schemas.microsoft.com/office/drawing/2014/main" id="{686BF8DC-28F7-CFE8-94EB-453A92198F81}"/>
              </a:ext>
            </a:extLst>
          </p:cNvPr>
          <p:cNvPicPr>
            <a:picLocks noChangeAspect="1"/>
          </p:cNvPicPr>
          <p:nvPr/>
        </p:nvPicPr>
        <p:blipFill rotWithShape="1">
          <a:blip r:embed="rId3">
            <a:alphaModFix amt="30000"/>
          </a:blip>
          <a:srcRect t="15625"/>
          <a:stretch/>
        </p:blipFill>
        <p:spPr>
          <a:xfrm>
            <a:off x="0" y="0"/>
            <a:ext cx="12192000" cy="6858000"/>
          </a:xfrm>
          <a:prstGeom prst="rect">
            <a:avLst/>
          </a:prstGeom>
        </p:spPr>
      </p:pic>
      <p:sp>
        <p:nvSpPr>
          <p:cNvPr id="34" name="Oval 33">
            <a:extLst>
              <a:ext uri="{FF2B5EF4-FFF2-40B4-BE49-F238E27FC236}">
                <a16:creationId xmlns:a16="http://schemas.microsoft.com/office/drawing/2014/main" id="{276E1EA1-349D-2D18-781E-2A61DAAB0F66}"/>
              </a:ext>
            </a:extLst>
          </p:cNvPr>
          <p:cNvSpPr/>
          <p:nvPr/>
        </p:nvSpPr>
        <p:spPr>
          <a:xfrm>
            <a:off x="3707283" y="1600770"/>
            <a:ext cx="505098" cy="505098"/>
          </a:xfrm>
          <a:prstGeom prst="ellipse">
            <a:avLst/>
          </a:prstGeom>
          <a:solidFill>
            <a:srgbClr val="CC63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E0E340A-1A08-E1AE-8BED-A9858DF30255}"/>
              </a:ext>
            </a:extLst>
          </p:cNvPr>
          <p:cNvSpPr>
            <a:spLocks noGrp="1" noRot="1" noMove="1" noResize="1" noEditPoints="1" noAdjustHandles="1" noChangeArrowheads="1" noChangeShapeType="1"/>
          </p:cNvSpPr>
          <p:nvPr/>
        </p:nvSpPr>
        <p:spPr>
          <a:xfrm>
            <a:off x="-1" y="0"/>
            <a:ext cx="3501081" cy="6858000"/>
          </a:xfrm>
          <a:prstGeom prst="rect">
            <a:avLst/>
          </a:prstGeom>
          <a:solidFill>
            <a:srgbClr val="FF7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Google Shape;106;p2">
            <a:extLst>
              <a:ext uri="{FF2B5EF4-FFF2-40B4-BE49-F238E27FC236}">
                <a16:creationId xmlns:a16="http://schemas.microsoft.com/office/drawing/2014/main" id="{AAA0962E-E5F8-5444-E625-BDD17E2D3F10}"/>
              </a:ext>
            </a:extLst>
          </p:cNvPr>
          <p:cNvSpPr txBox="1"/>
          <p:nvPr/>
        </p:nvSpPr>
        <p:spPr>
          <a:xfrm>
            <a:off x="5243071" y="6419021"/>
            <a:ext cx="6905897" cy="393950"/>
          </a:xfrm>
          <a:prstGeom prst="rect">
            <a:avLst/>
          </a:prstGeom>
          <a:noFill/>
          <a:ln>
            <a:noFill/>
          </a:ln>
        </p:spPr>
        <p:txBody>
          <a:bodyPr spcFirstLastPara="1" wrap="square" lIns="91425" tIns="73150" rIns="182875" bIns="73150" anchor="t" anchorCtr="0">
            <a:spAutoFit/>
          </a:bodyPr>
          <a:lstStyle/>
          <a:p>
            <a:pPr marL="0" marR="0" lvl="0" indent="0" algn="r" rtl="0">
              <a:spcBef>
                <a:spcPts val="0"/>
              </a:spcBef>
              <a:spcAft>
                <a:spcPts val="0"/>
              </a:spcAft>
              <a:buNone/>
            </a:pPr>
            <a:r>
              <a:rPr lang="en-US" sz="1600" dirty="0">
                <a:solidFill>
                  <a:srgbClr val="595959"/>
                </a:solidFill>
                <a:latin typeface="Century Gothic"/>
                <a:ea typeface="Century Gothic"/>
                <a:cs typeface="Century Gothic"/>
                <a:sym typeface="Century Gothic"/>
              </a:rPr>
              <a:t>PowerPoint Lean Project Charter Template</a:t>
            </a:r>
          </a:p>
        </p:txBody>
      </p:sp>
      <p:graphicFrame>
        <p:nvGraphicFramePr>
          <p:cNvPr id="55" name="Table 54">
            <a:extLst>
              <a:ext uri="{FF2B5EF4-FFF2-40B4-BE49-F238E27FC236}">
                <a16:creationId xmlns:a16="http://schemas.microsoft.com/office/drawing/2014/main" id="{B7C6B580-272E-0391-B73C-C4A2CF451593}"/>
              </a:ext>
            </a:extLst>
          </p:cNvPr>
          <p:cNvGraphicFramePr>
            <a:graphicFrameLocks noGrp="1"/>
          </p:cNvGraphicFramePr>
          <p:nvPr>
            <p:extLst>
              <p:ext uri="{D42A27DB-BD31-4B8C-83A1-F6EECF244321}">
                <p14:modId xmlns:p14="http://schemas.microsoft.com/office/powerpoint/2010/main" val="717839089"/>
              </p:ext>
            </p:extLst>
          </p:nvPr>
        </p:nvGraphicFramePr>
        <p:xfrm>
          <a:off x="251282" y="209900"/>
          <a:ext cx="2994426" cy="1181032"/>
        </p:xfrm>
        <a:graphic>
          <a:graphicData uri="http://schemas.openxmlformats.org/drawingml/2006/table">
            <a:tbl>
              <a:tblPr firstRow="1" bandRow="1">
                <a:tableStyleId>{5C22544A-7EE6-4342-B048-85BDC9FD1C3A}</a:tableStyleId>
              </a:tblPr>
              <a:tblGrid>
                <a:gridCol w="1348918">
                  <a:extLst>
                    <a:ext uri="{9D8B030D-6E8A-4147-A177-3AD203B41FA5}">
                      <a16:colId xmlns:a16="http://schemas.microsoft.com/office/drawing/2014/main" val="1672129667"/>
                    </a:ext>
                  </a:extLst>
                </a:gridCol>
                <a:gridCol w="1645508">
                  <a:extLst>
                    <a:ext uri="{9D8B030D-6E8A-4147-A177-3AD203B41FA5}">
                      <a16:colId xmlns:a16="http://schemas.microsoft.com/office/drawing/2014/main" val="602210714"/>
                    </a:ext>
                  </a:extLst>
                </a:gridCol>
              </a:tblGrid>
              <a:tr h="397186">
                <a:tc>
                  <a:txBody>
                    <a:bodyPr/>
                    <a:lstStyle/>
                    <a:p>
                      <a:pPr algn="r">
                        <a:lnSpc>
                          <a:spcPct val="100000"/>
                        </a:lnSpc>
                      </a:pPr>
                      <a:r>
                        <a:rPr lang="en-US" sz="1100" dirty="0">
                          <a:solidFill>
                            <a:schemeClr val="tx1"/>
                          </a:solidFill>
                          <a:latin typeface="Century Gothic" panose="020B0502020202020204" pitchFamily="34" charset="0"/>
                        </a:rPr>
                        <a:t>Project Title:</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en-US" sz="1100" b="0" dirty="0">
                          <a:solidFill>
                            <a:schemeClr val="tx1"/>
                          </a:solidFill>
                          <a:latin typeface="Century Gothic" panose="020B0502020202020204" pitchFamily="34" charset="0"/>
                        </a:rPr>
                        <a:t>Title</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0915962"/>
                  </a:ext>
                </a:extLst>
              </a:tr>
              <a:tr h="391923">
                <a:tc>
                  <a:txBody>
                    <a:bodyPr/>
                    <a:lstStyle/>
                    <a:p>
                      <a:pPr marL="0" algn="r" defTabSz="914400" rtl="0" eaLnBrk="1" latinLnBrk="0" hangingPunct="1">
                        <a:lnSpc>
                          <a:spcPct val="100000"/>
                        </a:lnSpc>
                      </a:pPr>
                      <a:r>
                        <a:rPr lang="en-US" sz="1100" b="1" kern="1200" dirty="0">
                          <a:solidFill>
                            <a:schemeClr val="tx1"/>
                          </a:solidFill>
                          <a:latin typeface="Century Gothic" panose="020B0502020202020204" pitchFamily="34" charset="0"/>
                          <a:ea typeface="+mn-ea"/>
                          <a:cs typeface="+mn-cs"/>
                        </a:rPr>
                        <a:t>Project Manager:</a:t>
                      </a:r>
                    </a:p>
                  </a:txBody>
                  <a:tcPr anchor="ctr">
                    <a:lnL w="635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lnSpc>
                          <a:spcPct val="100000"/>
                        </a:lnSpc>
                      </a:pPr>
                      <a:r>
                        <a:rPr lang="en-US" sz="1100" b="0" kern="1200" dirty="0">
                          <a:solidFill>
                            <a:schemeClr val="tx1"/>
                          </a:solidFill>
                          <a:latin typeface="Century Gothic" panose="020B0502020202020204" pitchFamily="34" charset="0"/>
                          <a:ea typeface="+mn-ea"/>
                          <a:cs typeface="+mn-cs"/>
                        </a:rPr>
                        <a:t>Name</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5858687"/>
                  </a:ext>
                </a:extLst>
              </a:tr>
              <a:tr h="391923">
                <a:tc>
                  <a:txBody>
                    <a:bodyPr/>
                    <a:lstStyle/>
                    <a:p>
                      <a:pPr marL="0" algn="r" defTabSz="914400" rtl="0" eaLnBrk="1" latinLnBrk="0" hangingPunct="1">
                        <a:lnSpc>
                          <a:spcPct val="100000"/>
                        </a:lnSpc>
                      </a:pPr>
                      <a:r>
                        <a:rPr lang="en-US" sz="1100" b="1" kern="1200" dirty="0">
                          <a:solidFill>
                            <a:schemeClr val="tx1"/>
                          </a:solidFill>
                          <a:latin typeface="Century Gothic" panose="020B0502020202020204" pitchFamily="34" charset="0"/>
                          <a:ea typeface="+mn-ea"/>
                          <a:cs typeface="+mn-cs"/>
                        </a:rPr>
                        <a:t>Date:</a:t>
                      </a:r>
                    </a:p>
                  </a:txBody>
                  <a:tcPr anchor="ctr">
                    <a:lnL w="635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lnSpc>
                          <a:spcPct val="100000"/>
                        </a:lnSpc>
                      </a:pPr>
                      <a:r>
                        <a:rPr lang="en-US" sz="1100" b="0" kern="1200" dirty="0">
                          <a:solidFill>
                            <a:schemeClr val="tx1"/>
                          </a:solidFill>
                          <a:latin typeface="Century Gothic" panose="020B0502020202020204" pitchFamily="34" charset="0"/>
                          <a:ea typeface="+mn-ea"/>
                          <a:cs typeface="+mn-cs"/>
                        </a:rPr>
                        <a:t>Presentation Date</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58725700"/>
                  </a:ext>
                </a:extLst>
              </a:tr>
            </a:tbl>
          </a:graphicData>
        </a:graphic>
      </p:graphicFrame>
      <p:sp>
        <p:nvSpPr>
          <p:cNvPr id="62" name="TextBox 61">
            <a:extLst>
              <a:ext uri="{FF2B5EF4-FFF2-40B4-BE49-F238E27FC236}">
                <a16:creationId xmlns:a16="http://schemas.microsoft.com/office/drawing/2014/main" id="{9A9CF2AD-F307-FB71-610F-AC0D6D6753D1}"/>
              </a:ext>
            </a:extLst>
          </p:cNvPr>
          <p:cNvSpPr txBox="1"/>
          <p:nvPr/>
        </p:nvSpPr>
        <p:spPr>
          <a:xfrm>
            <a:off x="4258985" y="267755"/>
            <a:ext cx="7215572" cy="815608"/>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Project Objectives</a:t>
            </a:r>
          </a:p>
          <a:p>
            <a:pPr>
              <a:spcBef>
                <a:spcPts val="600"/>
              </a:spcBef>
            </a:pPr>
            <a:r>
              <a:rPr lang="en-US" sz="1200" dirty="0">
                <a:solidFill>
                  <a:schemeClr val="tx1">
                    <a:lumMod val="65000"/>
                    <a:lumOff val="35000"/>
                  </a:schemeClr>
                </a:solidFill>
                <a:latin typeface="Century Gothic" panose="020B0502020202020204" pitchFamily="34" charset="0"/>
              </a:rPr>
              <a:t>Clearly define the Lean goals that the project aims to achieve. These should align with the Lean principles of reducing waste and improving efficiency.</a:t>
            </a:r>
          </a:p>
        </p:txBody>
      </p:sp>
      <p:pic>
        <p:nvPicPr>
          <p:cNvPr id="89" name="Picture 88" descr="A white and black logo&#10;&#10;Description automatically generated">
            <a:extLst>
              <a:ext uri="{FF2B5EF4-FFF2-40B4-BE49-F238E27FC236}">
                <a16:creationId xmlns:a16="http://schemas.microsoft.com/office/drawing/2014/main" id="{744E25AD-78DA-08E6-2754-25A84F78AA73}"/>
              </a:ext>
            </a:extLst>
          </p:cNvPr>
          <p:cNvPicPr>
            <a:picLocks noChangeAspect="1"/>
          </p:cNvPicPr>
          <p:nvPr/>
        </p:nvPicPr>
        <p:blipFill>
          <a:blip r:embed="rId4"/>
          <a:stretch>
            <a:fillRect/>
          </a:stretch>
        </p:blipFill>
        <p:spPr>
          <a:xfrm>
            <a:off x="214440" y="1797600"/>
            <a:ext cx="392147" cy="392147"/>
          </a:xfrm>
          <a:prstGeom prst="rect">
            <a:avLst/>
          </a:prstGeom>
        </p:spPr>
      </p:pic>
      <p:sp>
        <p:nvSpPr>
          <p:cNvPr id="9" name="Oval 8">
            <a:extLst>
              <a:ext uri="{FF2B5EF4-FFF2-40B4-BE49-F238E27FC236}">
                <a16:creationId xmlns:a16="http://schemas.microsoft.com/office/drawing/2014/main" id="{D366CA85-DC2D-0052-E8B5-1BF613EC7F3C}"/>
              </a:ext>
            </a:extLst>
          </p:cNvPr>
          <p:cNvSpPr/>
          <p:nvPr/>
        </p:nvSpPr>
        <p:spPr>
          <a:xfrm>
            <a:off x="3707283" y="298420"/>
            <a:ext cx="505098" cy="505098"/>
          </a:xfrm>
          <a:prstGeom prst="ellipse">
            <a:avLst/>
          </a:prstGeom>
          <a:solidFill>
            <a:srgbClr val="CC63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Picture 90" descr="A white arrow in a bullseye&#10;&#10;Description automatically generated">
            <a:extLst>
              <a:ext uri="{FF2B5EF4-FFF2-40B4-BE49-F238E27FC236}">
                <a16:creationId xmlns:a16="http://schemas.microsoft.com/office/drawing/2014/main" id="{D886015A-C2B2-9017-D6DC-4C3DDC90FA94}"/>
              </a:ext>
            </a:extLst>
          </p:cNvPr>
          <p:cNvPicPr>
            <a:picLocks noChangeAspect="1"/>
          </p:cNvPicPr>
          <p:nvPr/>
        </p:nvPicPr>
        <p:blipFill>
          <a:blip r:embed="rId5"/>
          <a:stretch>
            <a:fillRect/>
          </a:stretch>
        </p:blipFill>
        <p:spPr>
          <a:xfrm>
            <a:off x="3797361" y="367583"/>
            <a:ext cx="371546" cy="371546"/>
          </a:xfrm>
          <a:prstGeom prst="rect">
            <a:avLst/>
          </a:prstGeom>
        </p:spPr>
      </p:pic>
      <p:sp>
        <p:nvSpPr>
          <p:cNvPr id="25" name="TextBox 24">
            <a:extLst>
              <a:ext uri="{FF2B5EF4-FFF2-40B4-BE49-F238E27FC236}">
                <a16:creationId xmlns:a16="http://schemas.microsoft.com/office/drawing/2014/main" id="{5F3DAC1F-9F5B-124D-7C0C-FC158388F155}"/>
              </a:ext>
            </a:extLst>
          </p:cNvPr>
          <p:cNvSpPr txBox="1"/>
          <p:nvPr/>
        </p:nvSpPr>
        <p:spPr>
          <a:xfrm>
            <a:off x="672508" y="1715685"/>
            <a:ext cx="2671818" cy="1461939"/>
          </a:xfrm>
          <a:prstGeom prst="rect">
            <a:avLst/>
          </a:prstGeom>
          <a:noFill/>
        </p:spPr>
        <p:txBody>
          <a:bodyPr wrap="square" rtlCol="0">
            <a:spAutoFit/>
          </a:bodyPr>
          <a:lstStyle/>
          <a:p>
            <a:r>
              <a:rPr lang="en-US" b="1" dirty="0">
                <a:solidFill>
                  <a:schemeClr val="bg1"/>
                </a:solidFill>
                <a:latin typeface="Century Gothic" panose="020B0502020202020204" pitchFamily="34" charset="0"/>
              </a:rPr>
              <a:t>Project Purpose </a:t>
            </a:r>
            <a:br>
              <a:rPr lang="en-US" b="1" dirty="0">
                <a:solidFill>
                  <a:schemeClr val="bg1"/>
                </a:solidFill>
                <a:latin typeface="Century Gothic" panose="020B0502020202020204" pitchFamily="34" charset="0"/>
              </a:rPr>
            </a:br>
            <a:r>
              <a:rPr lang="en-US" b="1" dirty="0">
                <a:solidFill>
                  <a:schemeClr val="bg1"/>
                </a:solidFill>
                <a:latin typeface="Century Gothic" panose="020B0502020202020204" pitchFamily="34" charset="0"/>
              </a:rPr>
              <a:t>and Background</a:t>
            </a:r>
          </a:p>
          <a:p>
            <a:pPr>
              <a:spcBef>
                <a:spcPts val="600"/>
              </a:spcBef>
            </a:pPr>
            <a:r>
              <a:rPr lang="en-US" sz="1200" dirty="0">
                <a:solidFill>
                  <a:schemeClr val="bg1"/>
                </a:solidFill>
                <a:latin typeface="Century Gothic" panose="020B0502020202020204" pitchFamily="34" charset="0"/>
              </a:rPr>
              <a:t>Explain the reasons for initiating the project, the problems it aims to solve, and the business value it seeks to add.</a:t>
            </a:r>
          </a:p>
        </p:txBody>
      </p:sp>
      <p:sp>
        <p:nvSpPr>
          <p:cNvPr id="28" name="TextBox 27">
            <a:extLst>
              <a:ext uri="{FF2B5EF4-FFF2-40B4-BE49-F238E27FC236}">
                <a16:creationId xmlns:a16="http://schemas.microsoft.com/office/drawing/2014/main" id="{DCC0046E-B1CA-8979-7866-BEEF404766B6}"/>
              </a:ext>
            </a:extLst>
          </p:cNvPr>
          <p:cNvSpPr txBox="1"/>
          <p:nvPr/>
        </p:nvSpPr>
        <p:spPr>
          <a:xfrm>
            <a:off x="665349" y="3665505"/>
            <a:ext cx="2573200" cy="1000274"/>
          </a:xfrm>
          <a:prstGeom prst="rect">
            <a:avLst/>
          </a:prstGeom>
          <a:noFill/>
        </p:spPr>
        <p:txBody>
          <a:bodyPr wrap="square" rtlCol="0">
            <a:spAutoFit/>
          </a:bodyPr>
          <a:lstStyle/>
          <a:p>
            <a:r>
              <a:rPr lang="en-US" b="1" dirty="0">
                <a:solidFill>
                  <a:schemeClr val="bg1"/>
                </a:solidFill>
                <a:latin typeface="Century Gothic" panose="020B0502020202020204" pitchFamily="34" charset="0"/>
              </a:rPr>
              <a:t>Scope of the Project</a:t>
            </a:r>
          </a:p>
          <a:p>
            <a:pPr>
              <a:spcBef>
                <a:spcPts val="600"/>
              </a:spcBef>
            </a:pPr>
            <a:r>
              <a:rPr lang="en-US" sz="1200" dirty="0">
                <a:solidFill>
                  <a:schemeClr val="bg1"/>
                </a:solidFill>
                <a:latin typeface="Century Gothic" panose="020B0502020202020204" pitchFamily="34" charset="0"/>
              </a:rPr>
              <a:t>Explain what the project does and does not include to prevent scope creep.</a:t>
            </a:r>
          </a:p>
        </p:txBody>
      </p:sp>
      <p:pic>
        <p:nvPicPr>
          <p:cNvPr id="39" name="Graphic 38">
            <a:extLst>
              <a:ext uri="{FF2B5EF4-FFF2-40B4-BE49-F238E27FC236}">
                <a16:creationId xmlns:a16="http://schemas.microsoft.com/office/drawing/2014/main" id="{DBDABE2F-487A-D9E9-09A1-A9EB76E536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5599" y="3731442"/>
            <a:ext cx="390988" cy="390988"/>
          </a:xfrm>
          <a:prstGeom prst="rect">
            <a:avLst/>
          </a:prstGeom>
        </p:spPr>
      </p:pic>
      <p:sp>
        <p:nvSpPr>
          <p:cNvPr id="10" name="TextBox 9">
            <a:extLst>
              <a:ext uri="{FF2B5EF4-FFF2-40B4-BE49-F238E27FC236}">
                <a16:creationId xmlns:a16="http://schemas.microsoft.com/office/drawing/2014/main" id="{8FD4E38D-C2C5-14E2-03AF-957D4831CA9E}"/>
              </a:ext>
            </a:extLst>
          </p:cNvPr>
          <p:cNvSpPr txBox="1">
            <a:spLocks/>
          </p:cNvSpPr>
          <p:nvPr/>
        </p:nvSpPr>
        <p:spPr>
          <a:xfrm>
            <a:off x="4258985" y="1654100"/>
            <a:ext cx="6162185" cy="369332"/>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Project Milestones and Timeline</a:t>
            </a:r>
          </a:p>
        </p:txBody>
      </p:sp>
      <p:pic>
        <p:nvPicPr>
          <p:cNvPr id="11" name="Graphic 10">
            <a:extLst>
              <a:ext uri="{FF2B5EF4-FFF2-40B4-BE49-F238E27FC236}">
                <a16:creationId xmlns:a16="http://schemas.microsoft.com/office/drawing/2014/main" id="{8FC11E61-9653-428A-D146-112A188C61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87647" y="1679632"/>
            <a:ext cx="344370" cy="344370"/>
          </a:xfrm>
          <a:prstGeom prst="rect">
            <a:avLst/>
          </a:prstGeom>
        </p:spPr>
      </p:pic>
      <p:sp>
        <p:nvSpPr>
          <p:cNvPr id="12" name="Rounded Rectangle 11">
            <a:extLst>
              <a:ext uri="{FF2B5EF4-FFF2-40B4-BE49-F238E27FC236}">
                <a16:creationId xmlns:a16="http://schemas.microsoft.com/office/drawing/2014/main" id="{60FA0143-DF52-F7E8-0011-B04C745CBA12}"/>
              </a:ext>
            </a:extLst>
          </p:cNvPr>
          <p:cNvSpPr/>
          <p:nvPr/>
        </p:nvSpPr>
        <p:spPr>
          <a:xfrm>
            <a:off x="4283699" y="2815536"/>
            <a:ext cx="7545346" cy="103424"/>
          </a:xfrm>
          <a:prstGeom prst="roundRect">
            <a:avLst/>
          </a:prstGeom>
          <a:solidFill>
            <a:srgbClr val="FF7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A7DFC6"/>
              </a:solidFill>
            </a:endParaRPr>
          </a:p>
        </p:txBody>
      </p:sp>
      <p:sp>
        <p:nvSpPr>
          <p:cNvPr id="13" name="Oval 12">
            <a:extLst>
              <a:ext uri="{FF2B5EF4-FFF2-40B4-BE49-F238E27FC236}">
                <a16:creationId xmlns:a16="http://schemas.microsoft.com/office/drawing/2014/main" id="{E83F1AD9-21E9-2BA8-EF50-088A581A2D44}"/>
              </a:ext>
            </a:extLst>
          </p:cNvPr>
          <p:cNvSpPr/>
          <p:nvPr/>
        </p:nvSpPr>
        <p:spPr>
          <a:xfrm>
            <a:off x="4616834" y="2741884"/>
            <a:ext cx="254000" cy="254000"/>
          </a:xfrm>
          <a:prstGeom prst="ellipse">
            <a:avLst/>
          </a:prstGeom>
          <a:solidFill>
            <a:srgbClr val="CC63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364D2AE-F260-0884-4561-D4A23F139586}"/>
              </a:ext>
            </a:extLst>
          </p:cNvPr>
          <p:cNvSpPr/>
          <p:nvPr/>
        </p:nvSpPr>
        <p:spPr>
          <a:xfrm>
            <a:off x="6267340" y="2745581"/>
            <a:ext cx="254000" cy="254000"/>
          </a:xfrm>
          <a:prstGeom prst="ellipse">
            <a:avLst/>
          </a:prstGeom>
          <a:solidFill>
            <a:srgbClr val="CC63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5B62998-2A5E-E85B-FCFE-B84A660631E1}"/>
              </a:ext>
            </a:extLst>
          </p:cNvPr>
          <p:cNvSpPr/>
          <p:nvPr/>
        </p:nvSpPr>
        <p:spPr>
          <a:xfrm>
            <a:off x="7917846" y="2741884"/>
            <a:ext cx="254000" cy="254000"/>
          </a:xfrm>
          <a:prstGeom prst="ellipse">
            <a:avLst/>
          </a:prstGeom>
          <a:solidFill>
            <a:srgbClr val="CC63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99D4079-123B-8D05-2062-46AC2A592A15}"/>
              </a:ext>
            </a:extLst>
          </p:cNvPr>
          <p:cNvSpPr/>
          <p:nvPr/>
        </p:nvSpPr>
        <p:spPr>
          <a:xfrm>
            <a:off x="9568352" y="2741884"/>
            <a:ext cx="254000" cy="254000"/>
          </a:xfrm>
          <a:prstGeom prst="ellipse">
            <a:avLst/>
          </a:prstGeom>
          <a:solidFill>
            <a:srgbClr val="CC63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18CE895-DE77-968A-078C-2699BCB85A12}"/>
              </a:ext>
            </a:extLst>
          </p:cNvPr>
          <p:cNvSpPr/>
          <p:nvPr/>
        </p:nvSpPr>
        <p:spPr>
          <a:xfrm>
            <a:off x="11220557" y="2763613"/>
            <a:ext cx="254000" cy="254000"/>
          </a:xfrm>
          <a:prstGeom prst="ellipse">
            <a:avLst/>
          </a:prstGeom>
          <a:solidFill>
            <a:srgbClr val="CC63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E12AB37-0B5E-1C99-2657-61E232D2A11A}"/>
              </a:ext>
            </a:extLst>
          </p:cNvPr>
          <p:cNvSpPr txBox="1"/>
          <p:nvPr/>
        </p:nvSpPr>
        <p:spPr>
          <a:xfrm>
            <a:off x="4141730" y="2219398"/>
            <a:ext cx="1204207" cy="338554"/>
          </a:xfrm>
          <a:prstGeom prst="rect">
            <a:avLst/>
          </a:prstGeom>
          <a:noFill/>
        </p:spPr>
        <p:txBody>
          <a:bodyPr wrap="square" rtlCol="0">
            <a:spAutoFit/>
          </a:bodyPr>
          <a:lstStyle/>
          <a:p>
            <a:pPr algn="ctr"/>
            <a:r>
              <a:rPr lang="en-US" sz="1600" b="1" dirty="0">
                <a:solidFill>
                  <a:schemeClr val="tx1">
                    <a:lumMod val="65000"/>
                    <a:lumOff val="35000"/>
                  </a:schemeClr>
                </a:solidFill>
                <a:latin typeface="Century Gothic" panose="020B0502020202020204" pitchFamily="34" charset="0"/>
              </a:rPr>
              <a:t>Q3 20XX</a:t>
            </a:r>
            <a:endParaRPr lang="en-US" sz="1600" dirty="0">
              <a:solidFill>
                <a:schemeClr val="tx1">
                  <a:lumMod val="65000"/>
                  <a:lumOff val="35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605825C9-459D-1F59-5B4B-B62AB63DEA6D}"/>
              </a:ext>
            </a:extLst>
          </p:cNvPr>
          <p:cNvSpPr txBox="1"/>
          <p:nvPr/>
        </p:nvSpPr>
        <p:spPr>
          <a:xfrm>
            <a:off x="5791385" y="2225263"/>
            <a:ext cx="1204207" cy="338554"/>
          </a:xfrm>
          <a:prstGeom prst="rect">
            <a:avLst/>
          </a:prstGeom>
          <a:noFill/>
        </p:spPr>
        <p:txBody>
          <a:bodyPr wrap="square" rtlCol="0">
            <a:spAutoFit/>
          </a:bodyPr>
          <a:lstStyle/>
          <a:p>
            <a:pPr algn="ctr"/>
            <a:r>
              <a:rPr lang="en-US" sz="1600" b="1" dirty="0">
                <a:solidFill>
                  <a:schemeClr val="tx1">
                    <a:lumMod val="65000"/>
                    <a:lumOff val="35000"/>
                  </a:schemeClr>
                </a:solidFill>
                <a:latin typeface="Century Gothic" panose="020B0502020202020204" pitchFamily="34" charset="0"/>
              </a:rPr>
              <a:t>Q4 20XX</a:t>
            </a:r>
          </a:p>
        </p:txBody>
      </p:sp>
      <p:sp>
        <p:nvSpPr>
          <p:cNvPr id="21" name="TextBox 20">
            <a:extLst>
              <a:ext uri="{FF2B5EF4-FFF2-40B4-BE49-F238E27FC236}">
                <a16:creationId xmlns:a16="http://schemas.microsoft.com/office/drawing/2014/main" id="{AF23F3E3-0741-CD93-11A0-F3AE0F8ECA50}"/>
              </a:ext>
            </a:extLst>
          </p:cNvPr>
          <p:cNvSpPr txBox="1"/>
          <p:nvPr/>
        </p:nvSpPr>
        <p:spPr>
          <a:xfrm>
            <a:off x="7443592" y="2219398"/>
            <a:ext cx="1204207" cy="338554"/>
          </a:xfrm>
          <a:prstGeom prst="rect">
            <a:avLst/>
          </a:prstGeom>
          <a:noFill/>
        </p:spPr>
        <p:txBody>
          <a:bodyPr wrap="square" rtlCol="0">
            <a:spAutoFit/>
          </a:bodyPr>
          <a:lstStyle/>
          <a:p>
            <a:pPr algn="ctr"/>
            <a:r>
              <a:rPr lang="en-US" sz="1600" b="1" dirty="0">
                <a:solidFill>
                  <a:schemeClr val="tx1">
                    <a:lumMod val="65000"/>
                    <a:lumOff val="35000"/>
                  </a:schemeClr>
                </a:solidFill>
                <a:latin typeface="Century Gothic" panose="020B0502020202020204" pitchFamily="34" charset="0"/>
              </a:rPr>
              <a:t>Q1 20XX</a:t>
            </a:r>
          </a:p>
        </p:txBody>
      </p:sp>
      <p:sp>
        <p:nvSpPr>
          <p:cNvPr id="22" name="TextBox 21">
            <a:extLst>
              <a:ext uri="{FF2B5EF4-FFF2-40B4-BE49-F238E27FC236}">
                <a16:creationId xmlns:a16="http://schemas.microsoft.com/office/drawing/2014/main" id="{6A7200B4-DC51-18E2-B4AD-0B3EC6D88549}"/>
              </a:ext>
            </a:extLst>
          </p:cNvPr>
          <p:cNvSpPr txBox="1"/>
          <p:nvPr/>
        </p:nvSpPr>
        <p:spPr>
          <a:xfrm>
            <a:off x="9093247" y="2219398"/>
            <a:ext cx="1204207" cy="338554"/>
          </a:xfrm>
          <a:prstGeom prst="rect">
            <a:avLst/>
          </a:prstGeom>
          <a:noFill/>
        </p:spPr>
        <p:txBody>
          <a:bodyPr wrap="square" rtlCol="0">
            <a:spAutoFit/>
          </a:bodyPr>
          <a:lstStyle/>
          <a:p>
            <a:pPr algn="ctr"/>
            <a:r>
              <a:rPr lang="en-US" sz="1600" b="1" dirty="0">
                <a:solidFill>
                  <a:schemeClr val="tx1">
                    <a:lumMod val="65000"/>
                    <a:lumOff val="35000"/>
                  </a:schemeClr>
                </a:solidFill>
                <a:latin typeface="Century Gothic" panose="020B0502020202020204" pitchFamily="34" charset="0"/>
              </a:rPr>
              <a:t>Q2 20XX</a:t>
            </a:r>
          </a:p>
        </p:txBody>
      </p:sp>
      <p:sp>
        <p:nvSpPr>
          <p:cNvPr id="23" name="TextBox 22">
            <a:extLst>
              <a:ext uri="{FF2B5EF4-FFF2-40B4-BE49-F238E27FC236}">
                <a16:creationId xmlns:a16="http://schemas.microsoft.com/office/drawing/2014/main" id="{E03EC911-F47D-E6FC-AFC0-596A975E3C13}"/>
              </a:ext>
            </a:extLst>
          </p:cNvPr>
          <p:cNvSpPr txBox="1"/>
          <p:nvPr/>
        </p:nvSpPr>
        <p:spPr>
          <a:xfrm>
            <a:off x="10745453" y="2226561"/>
            <a:ext cx="1204207" cy="338554"/>
          </a:xfrm>
          <a:prstGeom prst="rect">
            <a:avLst/>
          </a:prstGeom>
          <a:noFill/>
        </p:spPr>
        <p:txBody>
          <a:bodyPr wrap="square" rtlCol="0">
            <a:spAutoFit/>
          </a:bodyPr>
          <a:lstStyle/>
          <a:p>
            <a:pPr algn="ctr"/>
            <a:r>
              <a:rPr lang="en-US" sz="1600" b="1" dirty="0">
                <a:solidFill>
                  <a:schemeClr val="tx1">
                    <a:lumMod val="65000"/>
                    <a:lumOff val="35000"/>
                  </a:schemeClr>
                </a:solidFill>
                <a:latin typeface="Century Gothic" panose="020B0502020202020204" pitchFamily="34" charset="0"/>
              </a:rPr>
              <a:t>Q4 20XX</a:t>
            </a:r>
          </a:p>
        </p:txBody>
      </p:sp>
      <p:sp>
        <p:nvSpPr>
          <p:cNvPr id="36" name="TextBox 35">
            <a:extLst>
              <a:ext uri="{FF2B5EF4-FFF2-40B4-BE49-F238E27FC236}">
                <a16:creationId xmlns:a16="http://schemas.microsoft.com/office/drawing/2014/main" id="{9651DD19-3A2F-013B-84D0-CD4DA6E1FA78}"/>
              </a:ext>
            </a:extLst>
          </p:cNvPr>
          <p:cNvSpPr txBox="1"/>
          <p:nvPr/>
        </p:nvSpPr>
        <p:spPr>
          <a:xfrm>
            <a:off x="4177616" y="3080338"/>
            <a:ext cx="1128788" cy="600164"/>
          </a:xfrm>
          <a:prstGeom prst="rect">
            <a:avLst/>
          </a:prstGeom>
          <a:noFill/>
        </p:spPr>
        <p:txBody>
          <a:bodyPr wrap="square" rtlCol="0">
            <a:spAutoFit/>
          </a:bodyPr>
          <a:lstStyle/>
          <a:p>
            <a:pPr algn="ctr"/>
            <a:r>
              <a:rPr lang="en-US" sz="1100" dirty="0">
                <a:solidFill>
                  <a:schemeClr val="tx1">
                    <a:lumMod val="65000"/>
                    <a:lumOff val="35000"/>
                  </a:schemeClr>
                </a:solidFill>
                <a:latin typeface="Century Gothic" panose="020B0502020202020204" pitchFamily="34" charset="0"/>
              </a:rPr>
              <a:t>Outline the major milestones.</a:t>
            </a:r>
          </a:p>
        </p:txBody>
      </p:sp>
      <p:sp>
        <p:nvSpPr>
          <p:cNvPr id="37" name="TextBox 36">
            <a:extLst>
              <a:ext uri="{FF2B5EF4-FFF2-40B4-BE49-F238E27FC236}">
                <a16:creationId xmlns:a16="http://schemas.microsoft.com/office/drawing/2014/main" id="{22769EBB-14E6-4CA1-4B92-51C7DFA7FF27}"/>
              </a:ext>
            </a:extLst>
          </p:cNvPr>
          <p:cNvSpPr txBox="1"/>
          <p:nvPr/>
        </p:nvSpPr>
        <p:spPr>
          <a:xfrm>
            <a:off x="5792236" y="3080338"/>
            <a:ext cx="1204207" cy="600164"/>
          </a:xfrm>
          <a:prstGeom prst="rect">
            <a:avLst/>
          </a:prstGeom>
          <a:noFill/>
        </p:spPr>
        <p:txBody>
          <a:bodyPr wrap="square" rtlCol="0">
            <a:spAutoFit/>
          </a:bodyPr>
          <a:lstStyle/>
          <a:p>
            <a:pPr algn="ctr"/>
            <a:r>
              <a:rPr lang="en-US" sz="1100" dirty="0">
                <a:solidFill>
                  <a:schemeClr val="tx1">
                    <a:lumMod val="65000"/>
                    <a:lumOff val="35000"/>
                  </a:schemeClr>
                </a:solidFill>
                <a:latin typeface="Century Gothic" panose="020B0502020202020204" pitchFamily="34" charset="0"/>
              </a:rPr>
              <a:t>Provide a timeline for the project.</a:t>
            </a:r>
          </a:p>
        </p:txBody>
      </p:sp>
      <p:sp>
        <p:nvSpPr>
          <p:cNvPr id="38" name="TextBox 37">
            <a:extLst>
              <a:ext uri="{FF2B5EF4-FFF2-40B4-BE49-F238E27FC236}">
                <a16:creationId xmlns:a16="http://schemas.microsoft.com/office/drawing/2014/main" id="{A226C3A8-0848-D8CF-BDCB-FCDED1DD0216}"/>
              </a:ext>
            </a:extLst>
          </p:cNvPr>
          <p:cNvSpPr txBox="1"/>
          <p:nvPr/>
        </p:nvSpPr>
        <p:spPr>
          <a:xfrm>
            <a:off x="7461382" y="3080338"/>
            <a:ext cx="1204207" cy="938719"/>
          </a:xfrm>
          <a:prstGeom prst="rect">
            <a:avLst/>
          </a:prstGeom>
          <a:noFill/>
        </p:spPr>
        <p:txBody>
          <a:bodyPr wrap="square" rtlCol="0">
            <a:spAutoFit/>
          </a:bodyPr>
          <a:lstStyle/>
          <a:p>
            <a:pPr algn="ctr"/>
            <a:r>
              <a:rPr lang="en-US" sz="1100" dirty="0">
                <a:solidFill>
                  <a:schemeClr val="tx1">
                    <a:lumMod val="65000"/>
                    <a:lumOff val="35000"/>
                  </a:schemeClr>
                </a:solidFill>
                <a:latin typeface="Century Gothic" panose="020B0502020202020204" pitchFamily="34" charset="0"/>
              </a:rPr>
              <a:t>Enter key dates for the start and end of each phase.</a:t>
            </a:r>
          </a:p>
        </p:txBody>
      </p:sp>
      <p:sp>
        <p:nvSpPr>
          <p:cNvPr id="40" name="TextBox 39">
            <a:extLst>
              <a:ext uri="{FF2B5EF4-FFF2-40B4-BE49-F238E27FC236}">
                <a16:creationId xmlns:a16="http://schemas.microsoft.com/office/drawing/2014/main" id="{45C3FEBD-2986-B56C-9149-1A4D114937B7}"/>
              </a:ext>
            </a:extLst>
          </p:cNvPr>
          <p:cNvSpPr txBox="1"/>
          <p:nvPr/>
        </p:nvSpPr>
        <p:spPr>
          <a:xfrm>
            <a:off x="10745453" y="3080338"/>
            <a:ext cx="1204207" cy="600164"/>
          </a:xfrm>
          <a:prstGeom prst="rect">
            <a:avLst/>
          </a:prstGeom>
          <a:noFill/>
        </p:spPr>
        <p:txBody>
          <a:bodyPr wrap="square" rtlCol="0">
            <a:spAutoFit/>
          </a:bodyPr>
          <a:lstStyle/>
          <a:p>
            <a:pPr algn="ctr"/>
            <a:r>
              <a:rPr lang="en-US" sz="1100" dirty="0">
                <a:solidFill>
                  <a:schemeClr val="tx1">
                    <a:lumMod val="65000"/>
                    <a:lumOff val="35000"/>
                  </a:schemeClr>
                </a:solidFill>
                <a:latin typeface="Century Gothic" panose="020B0502020202020204" pitchFamily="34" charset="0"/>
              </a:rPr>
              <a:t>Provide the final delivery date.</a:t>
            </a:r>
          </a:p>
        </p:txBody>
      </p:sp>
      <p:sp>
        <p:nvSpPr>
          <p:cNvPr id="41" name="TextBox 40">
            <a:extLst>
              <a:ext uri="{FF2B5EF4-FFF2-40B4-BE49-F238E27FC236}">
                <a16:creationId xmlns:a16="http://schemas.microsoft.com/office/drawing/2014/main" id="{342D63EA-3BB0-AB51-01EF-7B5E85B66D79}"/>
              </a:ext>
            </a:extLst>
          </p:cNvPr>
          <p:cNvSpPr txBox="1"/>
          <p:nvPr/>
        </p:nvSpPr>
        <p:spPr>
          <a:xfrm>
            <a:off x="9093248" y="3080338"/>
            <a:ext cx="1204207" cy="430887"/>
          </a:xfrm>
          <a:prstGeom prst="rect">
            <a:avLst/>
          </a:prstGeom>
          <a:noFill/>
        </p:spPr>
        <p:txBody>
          <a:bodyPr wrap="square" rtlCol="0">
            <a:spAutoFit/>
          </a:bodyPr>
          <a:lstStyle/>
          <a:p>
            <a:pPr algn="ctr"/>
            <a:r>
              <a:rPr lang="en-US" sz="1100" dirty="0">
                <a:solidFill>
                  <a:schemeClr val="tx1">
                    <a:lumMod val="65000"/>
                    <a:lumOff val="35000"/>
                  </a:schemeClr>
                </a:solidFill>
                <a:latin typeface="Century Gothic" panose="020B0502020202020204" pitchFamily="34" charset="0"/>
              </a:rPr>
              <a:t>Select major review points.</a:t>
            </a:r>
          </a:p>
        </p:txBody>
      </p:sp>
      <p:sp>
        <p:nvSpPr>
          <p:cNvPr id="42" name="TextBox 41">
            <a:extLst>
              <a:ext uri="{FF2B5EF4-FFF2-40B4-BE49-F238E27FC236}">
                <a16:creationId xmlns:a16="http://schemas.microsoft.com/office/drawing/2014/main" id="{B6F134C4-2787-1DC5-A7F2-6A945149516D}"/>
              </a:ext>
            </a:extLst>
          </p:cNvPr>
          <p:cNvSpPr txBox="1"/>
          <p:nvPr/>
        </p:nvSpPr>
        <p:spPr>
          <a:xfrm>
            <a:off x="4258985" y="4196609"/>
            <a:ext cx="7215572" cy="815608"/>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Lean Methodologies</a:t>
            </a:r>
          </a:p>
          <a:p>
            <a:pPr>
              <a:spcBef>
                <a:spcPts val="600"/>
              </a:spcBef>
            </a:pPr>
            <a:r>
              <a:rPr lang="en-US" sz="1200" dirty="0">
                <a:solidFill>
                  <a:schemeClr val="tx1">
                    <a:lumMod val="65000"/>
                    <a:lumOff val="35000"/>
                  </a:schemeClr>
                </a:solidFill>
                <a:latin typeface="Century Gothic" panose="020B0502020202020204" pitchFamily="34" charset="0"/>
              </a:rPr>
              <a:t>Describe the specific Lean tools and techniques that will be used in the project, such as value stream mapping, 5S, Kaizen, or just-in-time production.</a:t>
            </a:r>
          </a:p>
        </p:txBody>
      </p:sp>
      <p:sp>
        <p:nvSpPr>
          <p:cNvPr id="43" name="Oval 42">
            <a:extLst>
              <a:ext uri="{FF2B5EF4-FFF2-40B4-BE49-F238E27FC236}">
                <a16:creationId xmlns:a16="http://schemas.microsoft.com/office/drawing/2014/main" id="{00BE7697-A8C0-291F-BFC0-4622F525A245}"/>
              </a:ext>
            </a:extLst>
          </p:cNvPr>
          <p:cNvSpPr/>
          <p:nvPr/>
        </p:nvSpPr>
        <p:spPr>
          <a:xfrm>
            <a:off x="3707283" y="4227274"/>
            <a:ext cx="505098" cy="505098"/>
          </a:xfrm>
          <a:prstGeom prst="ellipse">
            <a:avLst/>
          </a:prstGeom>
          <a:solidFill>
            <a:srgbClr val="CC63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descr="A white circle with arrows and a sun&#10;&#10;Description automatically generated">
            <a:extLst>
              <a:ext uri="{FF2B5EF4-FFF2-40B4-BE49-F238E27FC236}">
                <a16:creationId xmlns:a16="http://schemas.microsoft.com/office/drawing/2014/main" id="{66757F83-72FD-1847-1B56-E88B746603C3}"/>
              </a:ext>
            </a:extLst>
          </p:cNvPr>
          <p:cNvPicPr>
            <a:picLocks noChangeAspect="1"/>
          </p:cNvPicPr>
          <p:nvPr/>
        </p:nvPicPr>
        <p:blipFill>
          <a:blip r:embed="rId10"/>
          <a:stretch>
            <a:fillRect/>
          </a:stretch>
        </p:blipFill>
        <p:spPr>
          <a:xfrm>
            <a:off x="3790698" y="4309704"/>
            <a:ext cx="338328" cy="338328"/>
          </a:xfrm>
          <a:prstGeom prst="rect">
            <a:avLst/>
          </a:prstGeom>
        </p:spPr>
      </p:pic>
      <p:sp>
        <p:nvSpPr>
          <p:cNvPr id="48" name="Chevron 47">
            <a:extLst>
              <a:ext uri="{FF2B5EF4-FFF2-40B4-BE49-F238E27FC236}">
                <a16:creationId xmlns:a16="http://schemas.microsoft.com/office/drawing/2014/main" id="{10CC2EA2-74DC-D951-9159-901719FA92AC}"/>
              </a:ext>
            </a:extLst>
          </p:cNvPr>
          <p:cNvSpPr/>
          <p:nvPr/>
        </p:nvSpPr>
        <p:spPr>
          <a:xfrm>
            <a:off x="4283699" y="5183410"/>
            <a:ext cx="1648422" cy="582254"/>
          </a:xfrm>
          <a:prstGeom prst="chevron">
            <a:avLst>
              <a:gd name="adj" fmla="val 27269"/>
            </a:avLst>
          </a:prstGeom>
          <a:solidFill>
            <a:srgbClr val="CC63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latin typeface="Century Gothic" panose="020B0502020202020204" pitchFamily="34" charset="0"/>
              </a:rPr>
              <a:t>Stage Title</a:t>
            </a:r>
          </a:p>
        </p:txBody>
      </p:sp>
      <p:sp>
        <p:nvSpPr>
          <p:cNvPr id="49" name="Chevron 48">
            <a:extLst>
              <a:ext uri="{FF2B5EF4-FFF2-40B4-BE49-F238E27FC236}">
                <a16:creationId xmlns:a16="http://schemas.microsoft.com/office/drawing/2014/main" id="{35426710-0CD8-9892-8FCA-BAEC06CEEAB7}"/>
              </a:ext>
            </a:extLst>
          </p:cNvPr>
          <p:cNvSpPr/>
          <p:nvPr/>
        </p:nvSpPr>
        <p:spPr>
          <a:xfrm>
            <a:off x="5807500" y="5183410"/>
            <a:ext cx="1648421" cy="582254"/>
          </a:xfrm>
          <a:prstGeom prst="chevron">
            <a:avLst>
              <a:gd name="adj" fmla="val 27748"/>
            </a:avLst>
          </a:prstGeom>
          <a:solidFill>
            <a:srgbClr val="FF7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latin typeface="Century Gothic" panose="020B0502020202020204" pitchFamily="34" charset="0"/>
              </a:rPr>
              <a:t>Stage Title</a:t>
            </a:r>
          </a:p>
        </p:txBody>
      </p:sp>
      <p:sp>
        <p:nvSpPr>
          <p:cNvPr id="50" name="Chevron 49">
            <a:extLst>
              <a:ext uri="{FF2B5EF4-FFF2-40B4-BE49-F238E27FC236}">
                <a16:creationId xmlns:a16="http://schemas.microsoft.com/office/drawing/2014/main" id="{DE8A7452-0A24-5136-D1A3-2B1A326BB4BE}"/>
              </a:ext>
            </a:extLst>
          </p:cNvPr>
          <p:cNvSpPr/>
          <p:nvPr/>
        </p:nvSpPr>
        <p:spPr>
          <a:xfrm>
            <a:off x="7331303" y="5183410"/>
            <a:ext cx="1648420" cy="582254"/>
          </a:xfrm>
          <a:prstGeom prst="chevron">
            <a:avLst>
              <a:gd name="adj" fmla="val 27508"/>
            </a:avLst>
          </a:prstGeom>
          <a:solidFill>
            <a:srgbClr val="CC63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latin typeface="Century Gothic" panose="020B0502020202020204" pitchFamily="34" charset="0"/>
              </a:rPr>
              <a:t>Stage Title</a:t>
            </a:r>
          </a:p>
        </p:txBody>
      </p:sp>
      <p:sp>
        <p:nvSpPr>
          <p:cNvPr id="51" name="Chevron 50">
            <a:extLst>
              <a:ext uri="{FF2B5EF4-FFF2-40B4-BE49-F238E27FC236}">
                <a16:creationId xmlns:a16="http://schemas.microsoft.com/office/drawing/2014/main" id="{8C3FBCF5-8BF5-E645-0405-B06069B85E35}"/>
              </a:ext>
            </a:extLst>
          </p:cNvPr>
          <p:cNvSpPr/>
          <p:nvPr/>
        </p:nvSpPr>
        <p:spPr>
          <a:xfrm>
            <a:off x="8855105" y="5183410"/>
            <a:ext cx="1648421" cy="582254"/>
          </a:xfrm>
          <a:prstGeom prst="chevron">
            <a:avLst>
              <a:gd name="adj" fmla="val 27029"/>
            </a:avLst>
          </a:prstGeom>
          <a:solidFill>
            <a:srgbClr val="FF7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latin typeface="Century Gothic" panose="020B0502020202020204" pitchFamily="34" charset="0"/>
              </a:rPr>
              <a:t>Stage Title</a:t>
            </a:r>
          </a:p>
        </p:txBody>
      </p:sp>
      <p:sp>
        <p:nvSpPr>
          <p:cNvPr id="52" name="Chevron 51">
            <a:extLst>
              <a:ext uri="{FF2B5EF4-FFF2-40B4-BE49-F238E27FC236}">
                <a16:creationId xmlns:a16="http://schemas.microsoft.com/office/drawing/2014/main" id="{08A707D5-8EE6-1434-BC03-256889C19EFA}"/>
              </a:ext>
            </a:extLst>
          </p:cNvPr>
          <p:cNvSpPr/>
          <p:nvPr/>
        </p:nvSpPr>
        <p:spPr>
          <a:xfrm>
            <a:off x="10378909" y="5183410"/>
            <a:ext cx="1450136" cy="582254"/>
          </a:xfrm>
          <a:prstGeom prst="chevron">
            <a:avLst>
              <a:gd name="adj" fmla="val 27508"/>
            </a:avLst>
          </a:prstGeom>
          <a:solidFill>
            <a:srgbClr val="CC63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latin typeface="Century Gothic" panose="020B0502020202020204" pitchFamily="34" charset="0"/>
              </a:rPr>
              <a:t>Stage Title</a:t>
            </a:r>
          </a:p>
        </p:txBody>
      </p:sp>
    </p:spTree>
    <p:extLst>
      <p:ext uri="{BB962C8B-B14F-4D97-AF65-F5344CB8AC3E}">
        <p14:creationId xmlns:p14="http://schemas.microsoft.com/office/powerpoint/2010/main" val="3611836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White and gray patterns">
            <a:extLst>
              <a:ext uri="{FF2B5EF4-FFF2-40B4-BE49-F238E27FC236}">
                <a16:creationId xmlns:a16="http://schemas.microsoft.com/office/drawing/2014/main" id="{E9891F33-1F0E-94B3-5BB6-06B3F164F252}"/>
              </a:ext>
            </a:extLst>
          </p:cNvPr>
          <p:cNvPicPr>
            <a:picLocks noChangeAspect="1"/>
          </p:cNvPicPr>
          <p:nvPr/>
        </p:nvPicPr>
        <p:blipFill rotWithShape="1">
          <a:blip r:embed="rId3">
            <a:alphaModFix amt="30000"/>
          </a:blip>
          <a:srcRect t="15625"/>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5BAD76C-0427-2B29-7B84-19A5EA2CDF5C}"/>
              </a:ext>
            </a:extLst>
          </p:cNvPr>
          <p:cNvSpPr>
            <a:spLocks noGrp="1" noRot="1" noMove="1" noResize="1" noEditPoints="1" noAdjustHandles="1" noChangeArrowheads="1" noChangeShapeType="1"/>
          </p:cNvSpPr>
          <p:nvPr/>
        </p:nvSpPr>
        <p:spPr>
          <a:xfrm>
            <a:off x="1" y="0"/>
            <a:ext cx="3743660" cy="6858000"/>
          </a:xfrm>
          <a:prstGeom prst="rect">
            <a:avLst/>
          </a:prstGeom>
          <a:solidFill>
            <a:srgbClr val="FF7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B384D3E-76A0-C306-FBF2-4702F5F4800E}"/>
              </a:ext>
            </a:extLst>
          </p:cNvPr>
          <p:cNvSpPr/>
          <p:nvPr/>
        </p:nvSpPr>
        <p:spPr>
          <a:xfrm>
            <a:off x="3944621" y="327871"/>
            <a:ext cx="502920" cy="505098"/>
          </a:xfrm>
          <a:prstGeom prst="ellipse">
            <a:avLst/>
          </a:prstGeom>
          <a:solidFill>
            <a:srgbClr val="CC63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C014598-3AA1-7EC5-15EF-802147990045}"/>
              </a:ext>
            </a:extLst>
          </p:cNvPr>
          <p:cNvSpPr txBox="1"/>
          <p:nvPr/>
        </p:nvSpPr>
        <p:spPr>
          <a:xfrm>
            <a:off x="4496803" y="295762"/>
            <a:ext cx="7401155" cy="846386"/>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Risk Management Strategies</a:t>
            </a:r>
          </a:p>
          <a:p>
            <a:pPr>
              <a:spcBef>
                <a:spcPts val="600"/>
              </a:spcBef>
            </a:pPr>
            <a:r>
              <a:rPr lang="en-US" sz="1200" dirty="0">
                <a:solidFill>
                  <a:schemeClr val="tx1">
                    <a:lumMod val="65000"/>
                    <a:lumOff val="35000"/>
                  </a:schemeClr>
                </a:solidFill>
                <a:latin typeface="Century Gothic" panose="020B0502020202020204" pitchFamily="34" charset="0"/>
              </a:rPr>
              <a:t>Highlight potential risks to the project with planned mitigations, focusing on how Lean methodologies can help preempt and manage these risks.</a:t>
            </a:r>
          </a:p>
        </p:txBody>
      </p:sp>
      <p:pic>
        <p:nvPicPr>
          <p:cNvPr id="42" name="Picture 41" descr="A white exclamation mark in a black and white background&#10;&#10;Description automatically generated">
            <a:extLst>
              <a:ext uri="{FF2B5EF4-FFF2-40B4-BE49-F238E27FC236}">
                <a16:creationId xmlns:a16="http://schemas.microsoft.com/office/drawing/2014/main" id="{211A9913-2EAD-E863-7272-E68D0FDE53FA}"/>
              </a:ext>
            </a:extLst>
          </p:cNvPr>
          <p:cNvPicPr>
            <a:picLocks noChangeAspect="1"/>
          </p:cNvPicPr>
          <p:nvPr/>
        </p:nvPicPr>
        <p:blipFill>
          <a:blip r:embed="rId4"/>
          <a:stretch>
            <a:fillRect/>
          </a:stretch>
        </p:blipFill>
        <p:spPr>
          <a:xfrm>
            <a:off x="4024012" y="417039"/>
            <a:ext cx="346558" cy="326761"/>
          </a:xfrm>
          <a:prstGeom prst="rect">
            <a:avLst/>
          </a:prstGeom>
        </p:spPr>
      </p:pic>
      <p:sp>
        <p:nvSpPr>
          <p:cNvPr id="2" name="TextBox 1">
            <a:extLst>
              <a:ext uri="{FF2B5EF4-FFF2-40B4-BE49-F238E27FC236}">
                <a16:creationId xmlns:a16="http://schemas.microsoft.com/office/drawing/2014/main" id="{446EEBFA-72E4-2114-12F7-EA51B4B8C710}"/>
              </a:ext>
            </a:extLst>
          </p:cNvPr>
          <p:cNvSpPr txBox="1"/>
          <p:nvPr/>
        </p:nvSpPr>
        <p:spPr>
          <a:xfrm>
            <a:off x="653192" y="388003"/>
            <a:ext cx="2734778" cy="2062103"/>
          </a:xfrm>
          <a:prstGeom prst="rect">
            <a:avLst/>
          </a:prstGeom>
          <a:noFill/>
        </p:spPr>
        <p:txBody>
          <a:bodyPr wrap="square" rtlCol="0">
            <a:spAutoFit/>
          </a:bodyPr>
          <a:lstStyle/>
          <a:p>
            <a:r>
              <a:rPr lang="en-US" b="1" dirty="0">
                <a:solidFill>
                  <a:schemeClr val="bg1"/>
                </a:solidFill>
                <a:latin typeface="Century Gothic" panose="020B0502020202020204" pitchFamily="34" charset="0"/>
              </a:rPr>
              <a:t>Team Structure </a:t>
            </a:r>
            <a:br>
              <a:rPr lang="en-US" b="1" dirty="0">
                <a:solidFill>
                  <a:schemeClr val="bg1"/>
                </a:solidFill>
                <a:latin typeface="Century Gothic" panose="020B0502020202020204" pitchFamily="34" charset="0"/>
              </a:rPr>
            </a:br>
            <a:r>
              <a:rPr lang="en-US" b="1" dirty="0">
                <a:solidFill>
                  <a:schemeClr val="bg1"/>
                </a:solidFill>
                <a:latin typeface="Century Gothic" panose="020B0502020202020204" pitchFamily="34" charset="0"/>
              </a:rPr>
              <a:t>and Roles</a:t>
            </a:r>
          </a:p>
          <a:p>
            <a:pPr>
              <a:spcBef>
                <a:spcPts val="600"/>
              </a:spcBef>
            </a:pPr>
            <a:r>
              <a:rPr lang="en-US" sz="1200" dirty="0">
                <a:solidFill>
                  <a:schemeClr val="bg1"/>
                </a:solidFill>
                <a:latin typeface="Century Gothic" panose="020B0502020202020204" pitchFamily="34" charset="0"/>
              </a:rPr>
              <a:t>Identify project team members, as well as their roles, responsibilities, and reporting hierarchy.</a:t>
            </a:r>
          </a:p>
          <a:p>
            <a:pPr>
              <a:spcBef>
                <a:spcPts val="600"/>
              </a:spcBef>
            </a:pPr>
            <a:endParaRPr lang="en-US" sz="1200" b="1" dirty="0">
              <a:solidFill>
                <a:schemeClr val="bg1"/>
              </a:solidFill>
              <a:latin typeface="Century Gothic" panose="020B0502020202020204" pitchFamily="34" charset="0"/>
            </a:endParaRPr>
          </a:p>
          <a:p>
            <a:r>
              <a:rPr lang="en-US" sz="1200" b="1" dirty="0">
                <a:solidFill>
                  <a:schemeClr val="bg1"/>
                </a:solidFill>
                <a:latin typeface="Century Gothic" panose="020B0502020202020204" pitchFamily="34" charset="0"/>
              </a:rPr>
              <a:t>Role/Title: </a:t>
            </a:r>
            <a:r>
              <a:rPr lang="en-US" sz="1200" dirty="0">
                <a:solidFill>
                  <a:schemeClr val="bg1"/>
                </a:solidFill>
                <a:latin typeface="Century Gothic" panose="020B0502020202020204" pitchFamily="34" charset="0"/>
              </a:rPr>
              <a:t>Name</a:t>
            </a:r>
            <a:br>
              <a:rPr lang="en-US" sz="1100" dirty="0">
                <a:solidFill>
                  <a:schemeClr val="bg1"/>
                </a:solidFill>
                <a:latin typeface="Century Gothic" panose="020B0502020202020204" pitchFamily="34" charset="0"/>
              </a:rPr>
            </a:br>
            <a:r>
              <a:rPr lang="en-US" sz="1100" i="1" dirty="0">
                <a:solidFill>
                  <a:schemeClr val="bg1"/>
                </a:solidFill>
                <a:latin typeface="Century Gothic" panose="020B0502020202020204" pitchFamily="34" charset="0"/>
              </a:rPr>
              <a:t>Responsibilities and contact information</a:t>
            </a:r>
          </a:p>
        </p:txBody>
      </p:sp>
      <p:pic>
        <p:nvPicPr>
          <p:cNvPr id="10" name="Graphic 9">
            <a:extLst>
              <a:ext uri="{FF2B5EF4-FFF2-40B4-BE49-F238E27FC236}">
                <a16:creationId xmlns:a16="http://schemas.microsoft.com/office/drawing/2014/main" id="{19587DCA-6DA5-1A23-0743-1240BE2D63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0133" y="420112"/>
            <a:ext cx="421542" cy="421542"/>
          </a:xfrm>
          <a:prstGeom prst="rect">
            <a:avLst/>
          </a:prstGeom>
        </p:spPr>
      </p:pic>
      <p:sp>
        <p:nvSpPr>
          <p:cNvPr id="29" name="Oval 28">
            <a:extLst>
              <a:ext uri="{FF2B5EF4-FFF2-40B4-BE49-F238E27FC236}">
                <a16:creationId xmlns:a16="http://schemas.microsoft.com/office/drawing/2014/main" id="{16DEFC1E-DEEE-6CB3-59C4-1ED46C3C7F5E}"/>
              </a:ext>
            </a:extLst>
          </p:cNvPr>
          <p:cNvSpPr/>
          <p:nvPr/>
        </p:nvSpPr>
        <p:spPr>
          <a:xfrm>
            <a:off x="3944621" y="3439050"/>
            <a:ext cx="502920" cy="505098"/>
          </a:xfrm>
          <a:prstGeom prst="ellipse">
            <a:avLst/>
          </a:prstGeom>
          <a:solidFill>
            <a:srgbClr val="CC63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E6599E94-EF60-8F82-A6FF-0CAAF003CA68}"/>
              </a:ext>
            </a:extLst>
          </p:cNvPr>
          <p:cNvSpPr txBox="1"/>
          <p:nvPr/>
        </p:nvSpPr>
        <p:spPr>
          <a:xfrm>
            <a:off x="4496803" y="3406941"/>
            <a:ext cx="7401155" cy="815608"/>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Communication Plan</a:t>
            </a:r>
          </a:p>
          <a:p>
            <a:pPr>
              <a:spcBef>
                <a:spcPts val="600"/>
              </a:spcBef>
            </a:pPr>
            <a:r>
              <a:rPr lang="en-US" sz="1200" dirty="0">
                <a:solidFill>
                  <a:schemeClr val="tx1">
                    <a:lumMod val="65000"/>
                    <a:lumOff val="35000"/>
                  </a:schemeClr>
                </a:solidFill>
                <a:latin typeface="Century Gothic" panose="020B0502020202020204" pitchFamily="34" charset="0"/>
              </a:rPr>
              <a:t>Explain how project updates, decisions, and changes will be communicated to the team and stakeholders.</a:t>
            </a:r>
          </a:p>
        </p:txBody>
      </p:sp>
      <p:pic>
        <p:nvPicPr>
          <p:cNvPr id="38" name="Graphic 37">
            <a:extLst>
              <a:ext uri="{FF2B5EF4-FFF2-40B4-BE49-F238E27FC236}">
                <a16:creationId xmlns:a16="http://schemas.microsoft.com/office/drawing/2014/main" id="{3CA0A968-C2F2-E59B-9B29-C8570D1089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33109" y="3553314"/>
            <a:ext cx="320541" cy="302229"/>
          </a:xfrm>
          <a:prstGeom prst="rect">
            <a:avLst/>
          </a:prstGeom>
        </p:spPr>
      </p:pic>
      <p:sp>
        <p:nvSpPr>
          <p:cNvPr id="39" name="Oval 38">
            <a:extLst>
              <a:ext uri="{FF2B5EF4-FFF2-40B4-BE49-F238E27FC236}">
                <a16:creationId xmlns:a16="http://schemas.microsoft.com/office/drawing/2014/main" id="{E8ACE871-8B2E-AB3B-7D8E-5E3ADD510789}"/>
              </a:ext>
            </a:extLst>
          </p:cNvPr>
          <p:cNvSpPr/>
          <p:nvPr/>
        </p:nvSpPr>
        <p:spPr>
          <a:xfrm>
            <a:off x="3944621" y="2391731"/>
            <a:ext cx="502920" cy="505098"/>
          </a:xfrm>
          <a:prstGeom prst="ellipse">
            <a:avLst/>
          </a:prstGeom>
          <a:solidFill>
            <a:srgbClr val="CC63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40EFFE5F-E284-054E-628E-B1E8905CE290}"/>
              </a:ext>
            </a:extLst>
          </p:cNvPr>
          <p:cNvSpPr txBox="1"/>
          <p:nvPr/>
        </p:nvSpPr>
        <p:spPr>
          <a:xfrm>
            <a:off x="4496803" y="2359622"/>
            <a:ext cx="7401154" cy="846386"/>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Stakeholder Analysis</a:t>
            </a:r>
          </a:p>
          <a:p>
            <a:pPr>
              <a:spcBef>
                <a:spcPts val="600"/>
              </a:spcBef>
            </a:pPr>
            <a:r>
              <a:rPr lang="en-US" sz="1200" dirty="0">
                <a:solidFill>
                  <a:schemeClr val="tx1">
                    <a:lumMod val="65000"/>
                    <a:lumOff val="35000"/>
                  </a:schemeClr>
                </a:solidFill>
                <a:latin typeface="Century Gothic" panose="020B0502020202020204" pitchFamily="34" charset="0"/>
              </a:rPr>
              <a:t>List key stakeholders, their interests, and influence on the project, ensuring their needs and expectations are considered in the project execution.</a:t>
            </a:r>
          </a:p>
        </p:txBody>
      </p:sp>
      <p:sp>
        <p:nvSpPr>
          <p:cNvPr id="43" name="Oval 42">
            <a:extLst>
              <a:ext uri="{FF2B5EF4-FFF2-40B4-BE49-F238E27FC236}">
                <a16:creationId xmlns:a16="http://schemas.microsoft.com/office/drawing/2014/main" id="{067F94C6-3CFF-EF4E-C69A-9A06FC55B95D}"/>
              </a:ext>
            </a:extLst>
          </p:cNvPr>
          <p:cNvSpPr/>
          <p:nvPr/>
        </p:nvSpPr>
        <p:spPr>
          <a:xfrm>
            <a:off x="3944621" y="1375190"/>
            <a:ext cx="502920" cy="505098"/>
          </a:xfrm>
          <a:prstGeom prst="ellipse">
            <a:avLst/>
          </a:prstGeom>
          <a:solidFill>
            <a:srgbClr val="CC63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50A326EB-54A2-D8FA-677E-A373214B3D0E}"/>
              </a:ext>
            </a:extLst>
          </p:cNvPr>
          <p:cNvSpPr txBox="1"/>
          <p:nvPr/>
        </p:nvSpPr>
        <p:spPr>
          <a:xfrm>
            <a:off x="4496803" y="1343081"/>
            <a:ext cx="7401153" cy="815608"/>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Budget and Resource Allocation</a:t>
            </a:r>
          </a:p>
          <a:p>
            <a:pPr>
              <a:spcBef>
                <a:spcPts val="600"/>
              </a:spcBef>
            </a:pPr>
            <a:r>
              <a:rPr lang="en-US" sz="1200" dirty="0">
                <a:solidFill>
                  <a:schemeClr val="tx1">
                    <a:lumMod val="65000"/>
                    <a:lumOff val="35000"/>
                  </a:schemeClr>
                </a:solidFill>
                <a:latin typeface="Century Gothic" panose="020B0502020202020204" pitchFamily="34" charset="0"/>
              </a:rPr>
              <a:t>Provide a breakdown of the budget and resources, including human resources, tools, and technologies that will support the Lean project.</a:t>
            </a:r>
          </a:p>
        </p:txBody>
      </p:sp>
      <p:sp>
        <p:nvSpPr>
          <p:cNvPr id="50" name="TextBox 49">
            <a:extLst>
              <a:ext uri="{FF2B5EF4-FFF2-40B4-BE49-F238E27FC236}">
                <a16:creationId xmlns:a16="http://schemas.microsoft.com/office/drawing/2014/main" id="{790D9376-2291-CEC4-E197-34182A235C7C}"/>
              </a:ext>
            </a:extLst>
          </p:cNvPr>
          <p:cNvSpPr txBox="1"/>
          <p:nvPr/>
        </p:nvSpPr>
        <p:spPr>
          <a:xfrm>
            <a:off x="653191" y="4339304"/>
            <a:ext cx="2835597" cy="1184940"/>
          </a:xfrm>
          <a:prstGeom prst="rect">
            <a:avLst/>
          </a:prstGeom>
          <a:noFill/>
        </p:spPr>
        <p:txBody>
          <a:bodyPr wrap="square" rtlCol="0">
            <a:spAutoFit/>
          </a:bodyPr>
          <a:lstStyle/>
          <a:p>
            <a:r>
              <a:rPr lang="en-US" b="1" dirty="0">
                <a:solidFill>
                  <a:schemeClr val="bg1"/>
                </a:solidFill>
                <a:latin typeface="Century Gothic" panose="020B0502020202020204" pitchFamily="34" charset="0"/>
              </a:rPr>
              <a:t>Approval</a:t>
            </a:r>
          </a:p>
          <a:p>
            <a:pPr>
              <a:spcBef>
                <a:spcPts val="600"/>
              </a:spcBef>
            </a:pPr>
            <a:r>
              <a:rPr lang="en-US" sz="1200" dirty="0">
                <a:solidFill>
                  <a:schemeClr val="bg1"/>
                </a:solidFill>
                <a:latin typeface="Century Gothic" panose="020B0502020202020204" pitchFamily="34" charset="0"/>
              </a:rPr>
              <a:t>Provide signatures or acknowledgments from key stakeholders, confirming their agreement with the project plan.</a:t>
            </a:r>
            <a:endParaRPr lang="en-US" sz="1200" i="1" dirty="0">
              <a:solidFill>
                <a:schemeClr val="bg1"/>
              </a:solidFill>
              <a:latin typeface="Century Gothic" panose="020B0502020202020204" pitchFamily="34" charset="0"/>
            </a:endParaRPr>
          </a:p>
        </p:txBody>
      </p:sp>
      <p:pic>
        <p:nvPicPr>
          <p:cNvPr id="53" name="Graphic 52">
            <a:extLst>
              <a:ext uri="{FF2B5EF4-FFF2-40B4-BE49-F238E27FC236}">
                <a16:creationId xmlns:a16="http://schemas.microsoft.com/office/drawing/2014/main" id="{C51E3FE9-5B17-171A-6A9F-CDFBDE52361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3236" y="4394516"/>
            <a:ext cx="398439" cy="398439"/>
          </a:xfrm>
          <a:prstGeom prst="rect">
            <a:avLst/>
          </a:prstGeom>
        </p:spPr>
      </p:pic>
      <p:grpSp>
        <p:nvGrpSpPr>
          <p:cNvPr id="15" name="Group 14">
            <a:extLst>
              <a:ext uri="{FF2B5EF4-FFF2-40B4-BE49-F238E27FC236}">
                <a16:creationId xmlns:a16="http://schemas.microsoft.com/office/drawing/2014/main" id="{9E69DE6A-518C-5848-6846-69678EB2D749}"/>
              </a:ext>
            </a:extLst>
          </p:cNvPr>
          <p:cNvGrpSpPr/>
          <p:nvPr/>
        </p:nvGrpSpPr>
        <p:grpSpPr>
          <a:xfrm>
            <a:off x="3944621" y="5440024"/>
            <a:ext cx="7953335" cy="815608"/>
            <a:chOff x="3944621" y="4402819"/>
            <a:chExt cx="7953335" cy="815608"/>
          </a:xfrm>
        </p:grpSpPr>
        <p:sp>
          <p:nvSpPr>
            <p:cNvPr id="54" name="Oval 53">
              <a:extLst>
                <a:ext uri="{FF2B5EF4-FFF2-40B4-BE49-F238E27FC236}">
                  <a16:creationId xmlns:a16="http://schemas.microsoft.com/office/drawing/2014/main" id="{5C236866-7875-DE3D-C95D-CDC3E85BA795}"/>
                </a:ext>
              </a:extLst>
            </p:cNvPr>
            <p:cNvSpPr/>
            <p:nvPr/>
          </p:nvSpPr>
          <p:spPr>
            <a:xfrm>
              <a:off x="3944621" y="4434928"/>
              <a:ext cx="502920" cy="505098"/>
            </a:xfrm>
            <a:prstGeom prst="ellipse">
              <a:avLst/>
            </a:prstGeom>
            <a:solidFill>
              <a:srgbClr val="CC63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FBFAAD49-CBED-E4C4-9871-5011924D35E3}"/>
                </a:ext>
              </a:extLst>
            </p:cNvPr>
            <p:cNvSpPr txBox="1"/>
            <p:nvPr/>
          </p:nvSpPr>
          <p:spPr>
            <a:xfrm>
              <a:off x="4496803" y="4402819"/>
              <a:ext cx="7401153" cy="815608"/>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Change Management</a:t>
              </a:r>
            </a:p>
            <a:p>
              <a:pPr>
                <a:spcBef>
                  <a:spcPts val="600"/>
                </a:spcBef>
              </a:pPr>
              <a:r>
                <a:rPr lang="en-US" sz="1200" dirty="0">
                  <a:solidFill>
                    <a:schemeClr val="tx1">
                      <a:lumMod val="65000"/>
                      <a:lumOff val="35000"/>
                    </a:schemeClr>
                  </a:solidFill>
                  <a:latin typeface="Century Gothic" panose="020B0502020202020204" pitchFamily="34" charset="0"/>
                </a:rPr>
                <a:t>Outline the procedures for managing changes to the project charter or plan, ensuring changes are controlled and do not detract from project goals.</a:t>
              </a:r>
            </a:p>
          </p:txBody>
        </p:sp>
        <p:pic>
          <p:nvPicPr>
            <p:cNvPr id="58" name="Picture 57" descr="A black and white icon&#10;&#10;Description automatically generated">
              <a:extLst>
                <a:ext uri="{FF2B5EF4-FFF2-40B4-BE49-F238E27FC236}">
                  <a16:creationId xmlns:a16="http://schemas.microsoft.com/office/drawing/2014/main" id="{287A8D07-1210-5F2B-80CC-0F1A6FFDB2F0}"/>
                </a:ext>
              </a:extLst>
            </p:cNvPr>
            <p:cNvPicPr>
              <a:picLocks noChangeAspect="1"/>
            </p:cNvPicPr>
            <p:nvPr/>
          </p:nvPicPr>
          <p:blipFill>
            <a:blip r:embed="rId11"/>
            <a:stretch>
              <a:fillRect/>
            </a:stretch>
          </p:blipFill>
          <p:spPr>
            <a:xfrm>
              <a:off x="4041541" y="4544517"/>
              <a:ext cx="312062" cy="312062"/>
            </a:xfrm>
            <a:prstGeom prst="rect">
              <a:avLst/>
            </a:prstGeom>
          </p:spPr>
        </p:pic>
      </p:grpSp>
      <p:sp>
        <p:nvSpPr>
          <p:cNvPr id="3" name="Google Shape;106;p2">
            <a:extLst>
              <a:ext uri="{FF2B5EF4-FFF2-40B4-BE49-F238E27FC236}">
                <a16:creationId xmlns:a16="http://schemas.microsoft.com/office/drawing/2014/main" id="{1EF222FF-01F9-2997-FD65-9C7D95CB67EF}"/>
              </a:ext>
            </a:extLst>
          </p:cNvPr>
          <p:cNvSpPr txBox="1"/>
          <p:nvPr/>
        </p:nvSpPr>
        <p:spPr>
          <a:xfrm>
            <a:off x="5243071" y="6419021"/>
            <a:ext cx="6905897" cy="393950"/>
          </a:xfrm>
          <a:prstGeom prst="rect">
            <a:avLst/>
          </a:prstGeom>
          <a:noFill/>
          <a:ln>
            <a:noFill/>
          </a:ln>
        </p:spPr>
        <p:txBody>
          <a:bodyPr spcFirstLastPara="1" wrap="square" lIns="91425" tIns="73150" rIns="182875" bIns="73150" anchor="t" anchorCtr="0">
            <a:spAutoFit/>
          </a:bodyPr>
          <a:lstStyle/>
          <a:p>
            <a:pPr marL="0" marR="0" lvl="0" indent="0" algn="r" rtl="0">
              <a:spcBef>
                <a:spcPts val="0"/>
              </a:spcBef>
              <a:spcAft>
                <a:spcPts val="0"/>
              </a:spcAft>
              <a:buNone/>
            </a:pPr>
            <a:r>
              <a:rPr lang="en-US" sz="1600" dirty="0">
                <a:solidFill>
                  <a:srgbClr val="595959"/>
                </a:solidFill>
                <a:latin typeface="Century Gothic"/>
                <a:ea typeface="Century Gothic"/>
                <a:cs typeface="Century Gothic"/>
                <a:sym typeface="Century Gothic"/>
              </a:rPr>
              <a:t>PowerPoint Lean Project Charter Template</a:t>
            </a:r>
          </a:p>
        </p:txBody>
      </p:sp>
      <p:sp>
        <p:nvSpPr>
          <p:cNvPr id="4" name="Oval 3">
            <a:extLst>
              <a:ext uri="{FF2B5EF4-FFF2-40B4-BE49-F238E27FC236}">
                <a16:creationId xmlns:a16="http://schemas.microsoft.com/office/drawing/2014/main" id="{E2E5354E-2492-8564-3509-47FBEDF5A6F7}"/>
              </a:ext>
            </a:extLst>
          </p:cNvPr>
          <p:cNvSpPr/>
          <p:nvPr/>
        </p:nvSpPr>
        <p:spPr>
          <a:xfrm>
            <a:off x="3944621" y="4455591"/>
            <a:ext cx="502920" cy="505098"/>
          </a:xfrm>
          <a:prstGeom prst="ellipse">
            <a:avLst/>
          </a:prstGeom>
          <a:solidFill>
            <a:srgbClr val="CC63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35C328F-3001-0E21-2FC1-34BD0E7DF023}"/>
              </a:ext>
            </a:extLst>
          </p:cNvPr>
          <p:cNvSpPr txBox="1"/>
          <p:nvPr/>
        </p:nvSpPr>
        <p:spPr>
          <a:xfrm>
            <a:off x="4496803" y="4423482"/>
            <a:ext cx="7401153" cy="815608"/>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Success Criteria and Evaluation</a:t>
            </a:r>
          </a:p>
          <a:p>
            <a:pPr>
              <a:spcBef>
                <a:spcPts val="600"/>
              </a:spcBef>
            </a:pPr>
            <a:r>
              <a:rPr lang="en-US" sz="1200" dirty="0">
                <a:solidFill>
                  <a:schemeClr val="tx1">
                    <a:lumMod val="65000"/>
                    <a:lumOff val="35000"/>
                  </a:schemeClr>
                </a:solidFill>
                <a:latin typeface="Century Gothic" panose="020B0502020202020204" pitchFamily="34" charset="0"/>
              </a:rPr>
              <a:t>Determine how the success of the project will be measured, incorporating specific performance metrics that align with Lean objectives.</a:t>
            </a:r>
          </a:p>
        </p:txBody>
      </p:sp>
      <p:pic>
        <p:nvPicPr>
          <p:cNvPr id="47" name="Graphic 46">
            <a:extLst>
              <a:ext uri="{FF2B5EF4-FFF2-40B4-BE49-F238E27FC236}">
                <a16:creationId xmlns:a16="http://schemas.microsoft.com/office/drawing/2014/main" id="{5EA1CA31-A4F3-C3A8-7E36-053A184E109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023884" y="4554714"/>
            <a:ext cx="332545" cy="313547"/>
          </a:xfrm>
          <a:prstGeom prst="rect">
            <a:avLst/>
          </a:prstGeom>
        </p:spPr>
      </p:pic>
      <p:pic>
        <p:nvPicPr>
          <p:cNvPr id="20" name="Graphic 19">
            <a:extLst>
              <a:ext uri="{FF2B5EF4-FFF2-40B4-BE49-F238E27FC236}">
                <a16:creationId xmlns:a16="http://schemas.microsoft.com/office/drawing/2014/main" id="{D9C18474-8D94-5B4D-8107-39DFDDDCBE4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033381" y="1462378"/>
            <a:ext cx="330722" cy="330722"/>
          </a:xfrm>
          <a:prstGeom prst="rect">
            <a:avLst/>
          </a:prstGeom>
        </p:spPr>
      </p:pic>
      <p:pic>
        <p:nvPicPr>
          <p:cNvPr id="22" name="Picture 21" descr="A black and white logo&#10;&#10;Description automatically generated">
            <a:extLst>
              <a:ext uri="{FF2B5EF4-FFF2-40B4-BE49-F238E27FC236}">
                <a16:creationId xmlns:a16="http://schemas.microsoft.com/office/drawing/2014/main" id="{84DBE639-2B4A-0587-C697-CA13D69136B4}"/>
              </a:ext>
            </a:extLst>
          </p:cNvPr>
          <p:cNvPicPr>
            <a:picLocks noChangeAspect="1"/>
          </p:cNvPicPr>
          <p:nvPr/>
        </p:nvPicPr>
        <p:blipFill>
          <a:blip r:embed="rId16"/>
          <a:stretch>
            <a:fillRect/>
          </a:stretch>
        </p:blipFill>
        <p:spPr>
          <a:xfrm>
            <a:off x="4049491" y="2479258"/>
            <a:ext cx="321079" cy="321079"/>
          </a:xfrm>
          <a:prstGeom prst="rect">
            <a:avLst/>
          </a:prstGeom>
        </p:spPr>
      </p:pic>
    </p:spTree>
    <p:extLst>
      <p:ext uri="{BB962C8B-B14F-4D97-AF65-F5344CB8AC3E}">
        <p14:creationId xmlns:p14="http://schemas.microsoft.com/office/powerpoint/2010/main" val="2596299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6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4682</TotalTime>
  <Words>492</Words>
  <Application>Microsoft Macintosh PowerPoint</Application>
  <PresentationFormat>Widescreen</PresentationFormat>
  <Paragraphs>57</Paragraphs>
  <Slides>4</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Megan Herchold</cp:lastModifiedBy>
  <cp:revision>114</cp:revision>
  <dcterms:created xsi:type="dcterms:W3CDTF">2022-05-22T18:55:25Z</dcterms:created>
  <dcterms:modified xsi:type="dcterms:W3CDTF">2024-08-08T14:42:25Z</dcterms:modified>
</cp:coreProperties>
</file>