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408" r:id="rId2"/>
    <p:sldId id="425" r:id="rId3"/>
    <p:sldId id="442" r:id="rId4"/>
    <p:sldId id="443" r:id="rId5"/>
    <p:sldId id="444" r:id="rId6"/>
    <p:sldId id="440" r:id="rId7"/>
    <p:sldId id="441"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34"/>
    <a:srgbClr val="FF762D"/>
    <a:srgbClr val="00A4B8"/>
    <a:srgbClr val="77DBFB"/>
    <a:srgbClr val="00717F"/>
    <a:srgbClr val="FFE29F"/>
    <a:srgbClr val="FFD655"/>
    <a:srgbClr val="FF9439"/>
    <a:srgbClr val="BEF4FB"/>
    <a:srgbClr val="FF9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6058"/>
  </p:normalViewPr>
  <p:slideViewPr>
    <p:cSldViewPr snapToGrid="0" snapToObjects="1">
      <p:cViewPr varScale="1">
        <p:scale>
          <a:sx n="123" d="100"/>
          <a:sy n="123" d="100"/>
        </p:scale>
        <p:origin x="504"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233020690205859E-2"/>
          <c:y val="2.4953406851842226E-2"/>
          <c:w val="0.9623722982918369"/>
          <c:h val="0.85728456280067855"/>
        </c:manualLayout>
      </c:layout>
      <c:pie3DChart>
        <c:varyColors val="1"/>
        <c:ser>
          <c:idx val="0"/>
          <c:order val="0"/>
          <c:tx>
            <c:strRef>
              <c:f>Sheet1!$B$1</c:f>
              <c:strCache>
                <c:ptCount val="1"/>
                <c:pt idx="0">
                  <c:v>Defect Density</c:v>
                </c:pt>
              </c:strCache>
            </c:strRef>
          </c:tx>
          <c:spPr>
            <a:gradFill>
              <a:gsLst>
                <a:gs pos="100000">
                  <a:srgbClr val="EB0034"/>
                </a:gs>
                <a:gs pos="27000">
                  <a:srgbClr val="FF875F"/>
                </a:gs>
              </a:gsLst>
              <a:lin ang="8100000" scaled="0"/>
            </a:gradFill>
            <a:ln>
              <a:noFill/>
            </a:ln>
          </c:spPr>
          <c:dPt>
            <c:idx val="0"/>
            <c:bubble3D val="0"/>
            <c:spPr>
              <a:gradFill>
                <a:gsLst>
                  <a:gs pos="100000">
                    <a:srgbClr val="FFC000"/>
                  </a:gs>
                  <a:gs pos="27000">
                    <a:srgbClr val="FF9439"/>
                  </a:gs>
                </a:gsLst>
                <a:lin ang="8100000" scaled="0"/>
              </a:gradFill>
              <a:ln w="25400">
                <a:noFill/>
              </a:ln>
              <a:effectLst/>
              <a:sp3d/>
            </c:spPr>
            <c:extLst>
              <c:ext xmlns:c16="http://schemas.microsoft.com/office/drawing/2014/chart" uri="{C3380CC4-5D6E-409C-BE32-E72D297353CC}">
                <c16:uniqueId val="{00000002-17C9-FD4A-9746-742E7332B9B7}"/>
              </c:ext>
            </c:extLst>
          </c:dPt>
          <c:dPt>
            <c:idx val="1"/>
            <c:bubble3D val="0"/>
            <c:spPr>
              <a:gradFill>
                <a:gsLst>
                  <a:gs pos="100000">
                    <a:srgbClr val="00B050"/>
                  </a:gs>
                  <a:gs pos="27000">
                    <a:srgbClr val="92D050"/>
                  </a:gs>
                </a:gsLst>
                <a:lin ang="8100000" scaled="0"/>
              </a:gradFill>
              <a:ln w="25400">
                <a:noFill/>
              </a:ln>
              <a:effectLst/>
              <a:sp3d/>
            </c:spPr>
            <c:extLst>
              <c:ext xmlns:c16="http://schemas.microsoft.com/office/drawing/2014/chart" uri="{C3380CC4-5D6E-409C-BE32-E72D297353CC}">
                <c16:uniqueId val="{00000003-17C9-FD4A-9746-742E7332B9B7}"/>
              </c:ext>
            </c:extLst>
          </c:dPt>
          <c:dPt>
            <c:idx val="2"/>
            <c:bubble3D val="0"/>
            <c:spPr>
              <a:gradFill>
                <a:gsLst>
                  <a:gs pos="100000">
                    <a:srgbClr val="00C4DC"/>
                  </a:gs>
                  <a:gs pos="27000">
                    <a:srgbClr val="BEF4FB"/>
                  </a:gs>
                </a:gsLst>
                <a:lin ang="8100000" scaled="0"/>
              </a:gradFill>
              <a:ln w="25400">
                <a:noFill/>
              </a:ln>
              <a:effectLst/>
              <a:sp3d/>
            </c:spPr>
            <c:extLst>
              <c:ext xmlns:c16="http://schemas.microsoft.com/office/drawing/2014/chart" uri="{C3380CC4-5D6E-409C-BE32-E72D297353CC}">
                <c16:uniqueId val="{00000001-17C9-FD4A-9746-742E7332B9B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Open</c:v>
                </c:pt>
                <c:pt idx="1">
                  <c:v>In Progress</c:v>
                </c:pt>
                <c:pt idx="2">
                  <c:v>Closed</c:v>
                </c:pt>
              </c:strCache>
            </c:strRef>
          </c:cat>
          <c:val>
            <c:numRef>
              <c:f>Sheet1!$B$2:$B$4</c:f>
              <c:numCache>
                <c:formatCode>General</c:formatCode>
                <c:ptCount val="3"/>
                <c:pt idx="0">
                  <c:v>3</c:v>
                </c:pt>
                <c:pt idx="1">
                  <c:v>5</c:v>
                </c:pt>
                <c:pt idx="2">
                  <c:v>17</c:v>
                </c:pt>
              </c:numCache>
            </c:numRef>
          </c:val>
          <c:extLst>
            <c:ext xmlns:c16="http://schemas.microsoft.com/office/drawing/2014/chart" uri="{C3380CC4-5D6E-409C-BE32-E72D297353CC}">
              <c16:uniqueId val="{00000000-17C9-FD4A-9746-742E7332B9B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233020690205859E-2"/>
          <c:y val="2.4953406851842226E-2"/>
          <c:w val="0.9623722982918369"/>
          <c:h val="0.85728456280067855"/>
        </c:manualLayout>
      </c:layout>
      <c:pie3DChart>
        <c:varyColors val="1"/>
        <c:ser>
          <c:idx val="0"/>
          <c:order val="0"/>
          <c:tx>
            <c:strRef>
              <c:f>Sheet1!$B$1</c:f>
              <c:strCache>
                <c:ptCount val="1"/>
                <c:pt idx="0">
                  <c:v>Defect Distribution</c:v>
                </c:pt>
              </c:strCache>
            </c:strRef>
          </c:tx>
          <c:spPr>
            <a:gradFill>
              <a:gsLst>
                <a:gs pos="25000">
                  <a:srgbClr val="00424A"/>
                </a:gs>
                <a:gs pos="100000">
                  <a:srgbClr val="00A4B8"/>
                </a:gs>
              </a:gsLst>
              <a:lin ang="8100000" scaled="0"/>
            </a:gradFill>
            <a:ln>
              <a:noFill/>
            </a:ln>
          </c:spPr>
          <c:dPt>
            <c:idx val="0"/>
            <c:bubble3D val="0"/>
            <c:spPr>
              <a:gradFill>
                <a:gsLst>
                  <a:gs pos="100000">
                    <a:srgbClr val="00A4B8"/>
                  </a:gs>
                  <a:gs pos="27000">
                    <a:srgbClr val="77DBFB"/>
                  </a:gs>
                </a:gsLst>
                <a:lin ang="8100000" scaled="0"/>
              </a:gradFill>
              <a:ln w="25400">
                <a:noFill/>
              </a:ln>
              <a:effectLst/>
              <a:sp3d/>
            </c:spPr>
            <c:extLst>
              <c:ext xmlns:c16="http://schemas.microsoft.com/office/drawing/2014/chart" uri="{C3380CC4-5D6E-409C-BE32-E72D297353CC}">
                <c16:uniqueId val="{00000002-17C9-FD4A-9746-742E7332B9B7}"/>
              </c:ext>
            </c:extLst>
          </c:dPt>
          <c:dPt>
            <c:idx val="1"/>
            <c:bubble3D val="0"/>
            <c:spPr>
              <a:gradFill>
                <a:gsLst>
                  <a:gs pos="25000">
                    <a:srgbClr val="FFD655"/>
                  </a:gs>
                  <a:gs pos="100000">
                    <a:srgbClr val="FFF7DB"/>
                  </a:gs>
                </a:gsLst>
                <a:lin ang="8100000" scaled="0"/>
              </a:gradFill>
              <a:ln w="25400">
                <a:noFill/>
              </a:ln>
              <a:effectLst/>
              <a:sp3d/>
            </c:spPr>
            <c:extLst>
              <c:ext xmlns:c16="http://schemas.microsoft.com/office/drawing/2014/chart" uri="{C3380CC4-5D6E-409C-BE32-E72D297353CC}">
                <c16:uniqueId val="{00000003-17C9-FD4A-9746-742E7332B9B7}"/>
              </c:ext>
            </c:extLst>
          </c:dPt>
          <c:dPt>
            <c:idx val="2"/>
            <c:bubble3D val="0"/>
            <c:spPr>
              <a:gradFill>
                <a:gsLst>
                  <a:gs pos="42000">
                    <a:srgbClr val="FF762D"/>
                  </a:gs>
                  <a:gs pos="0">
                    <a:srgbClr val="EB0034"/>
                  </a:gs>
                </a:gsLst>
                <a:lin ang="8100000" scaled="0"/>
              </a:gradFill>
              <a:ln w="25400">
                <a:noFill/>
              </a:ln>
              <a:effectLst/>
              <a:sp3d/>
            </c:spPr>
            <c:extLst>
              <c:ext xmlns:c16="http://schemas.microsoft.com/office/drawing/2014/chart" uri="{C3380CC4-5D6E-409C-BE32-E72D297353CC}">
                <c16:uniqueId val="{00000001-17C9-FD4A-9746-742E7332B9B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Minor</c:v>
                </c:pt>
                <c:pt idx="1">
                  <c:v>Major</c:v>
                </c:pt>
                <c:pt idx="2">
                  <c:v>Critical</c:v>
                </c:pt>
              </c:strCache>
            </c:strRef>
          </c:cat>
          <c:val>
            <c:numRef>
              <c:f>Sheet1!$B$2:$B$4</c:f>
              <c:numCache>
                <c:formatCode>General</c:formatCode>
                <c:ptCount val="3"/>
                <c:pt idx="0">
                  <c:v>14</c:v>
                </c:pt>
                <c:pt idx="1">
                  <c:v>7</c:v>
                </c:pt>
                <c:pt idx="2">
                  <c:v>4</c:v>
                </c:pt>
              </c:numCache>
            </c:numRef>
          </c:val>
          <c:extLst>
            <c:ext xmlns:c16="http://schemas.microsoft.com/office/drawing/2014/chart" uri="{C3380CC4-5D6E-409C-BE32-E72D297353CC}">
              <c16:uniqueId val="{00000000-17C9-FD4A-9746-742E7332B9B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33020690205859E-2"/>
          <c:y val="2.4953406851842226E-2"/>
          <c:w val="0.9623722982918369"/>
          <c:h val="0.85728456280067855"/>
        </c:manualLayout>
      </c:layout>
      <c:barChart>
        <c:barDir val="col"/>
        <c:grouping val="clustered"/>
        <c:varyColors val="0"/>
        <c:ser>
          <c:idx val="0"/>
          <c:order val="0"/>
          <c:tx>
            <c:strRef>
              <c:f>Sheet1!$B$1</c:f>
              <c:strCache>
                <c:ptCount val="1"/>
                <c:pt idx="0">
                  <c:v>Test Execution Status</c:v>
                </c:pt>
              </c:strCache>
            </c:strRef>
          </c:tx>
          <c:spPr>
            <a:gradFill flip="none" rotWithShape="1">
              <a:gsLst>
                <a:gs pos="25000">
                  <a:srgbClr val="00424A"/>
                </a:gs>
                <a:gs pos="100000">
                  <a:srgbClr val="00A4B8"/>
                </a:gs>
              </a:gsLst>
              <a:lin ang="5400000" scaled="1"/>
              <a:tileRect/>
            </a:gradFill>
            <a:ln w="19050">
              <a:noFill/>
            </a:ln>
            <a:effectLst>
              <a:outerShdw blurRad="76200" dir="18900000" sy="23000" kx="-1200000" algn="bl" rotWithShape="0">
                <a:prstClr val="black">
                  <a:alpha val="20000"/>
                </a:prstClr>
              </a:outerShdw>
            </a:effectLst>
          </c:spPr>
          <c:invertIfNegative val="0"/>
          <c:dPt>
            <c:idx val="0"/>
            <c:invertIfNegative val="0"/>
            <c:bubble3D val="0"/>
            <c:spPr>
              <a:gradFill flip="none" rotWithShape="1">
                <a:gsLst>
                  <a:gs pos="27000">
                    <a:srgbClr val="77DBFB"/>
                  </a:gs>
                  <a:gs pos="100000">
                    <a:srgbClr val="BEF4FB"/>
                  </a:gs>
                </a:gsLst>
                <a:lin ang="5400000" scaled="1"/>
                <a:tileRect/>
              </a:gradFill>
              <a:ln w="19050">
                <a:noFill/>
              </a:ln>
              <a:effectLst>
                <a:outerShdw blurRad="76200" dir="18900000" sy="23000" kx="-1200000" algn="bl" rotWithShape="0">
                  <a:prstClr val="black">
                    <a:alpha val="20000"/>
                  </a:prstClr>
                </a:outerShdw>
              </a:effectLst>
              <a:sp3d/>
            </c:spPr>
            <c:extLst>
              <c:ext xmlns:c16="http://schemas.microsoft.com/office/drawing/2014/chart" uri="{C3380CC4-5D6E-409C-BE32-E72D297353CC}">
                <c16:uniqueId val="{00000002-17C9-FD4A-9746-742E7332B9B7}"/>
              </c:ext>
            </c:extLst>
          </c:dPt>
          <c:dPt>
            <c:idx val="1"/>
            <c:invertIfNegative val="0"/>
            <c:bubble3D val="0"/>
            <c:spPr>
              <a:gradFill flip="none" rotWithShape="1">
                <a:gsLst>
                  <a:gs pos="25000">
                    <a:srgbClr val="EB0034"/>
                  </a:gs>
                  <a:gs pos="100000">
                    <a:srgbClr val="FF762D"/>
                  </a:gs>
                </a:gsLst>
                <a:lin ang="5400000" scaled="1"/>
                <a:tileRect/>
              </a:gradFill>
              <a:ln w="19050">
                <a:noFill/>
              </a:ln>
              <a:effectLst>
                <a:outerShdw blurRad="76200" dir="18900000" sy="23000" kx="-1200000" algn="bl" rotWithShape="0">
                  <a:prstClr val="black">
                    <a:alpha val="20000"/>
                  </a:prstClr>
                </a:outerShdw>
              </a:effectLst>
              <a:sp3d/>
            </c:spPr>
            <c:extLst>
              <c:ext xmlns:c16="http://schemas.microsoft.com/office/drawing/2014/chart" uri="{C3380CC4-5D6E-409C-BE32-E72D297353CC}">
                <c16:uniqueId val="{00000003-17C9-FD4A-9746-742E7332B9B7}"/>
              </c:ext>
            </c:extLst>
          </c:dPt>
          <c:dPt>
            <c:idx val="2"/>
            <c:invertIfNegative val="0"/>
            <c:bubble3D val="0"/>
            <c:spPr>
              <a:gradFill flip="none" rotWithShape="1">
                <a:gsLst>
                  <a:gs pos="42000">
                    <a:schemeClr val="bg2">
                      <a:lumMod val="90000"/>
                    </a:schemeClr>
                  </a:gs>
                  <a:gs pos="0">
                    <a:schemeClr val="bg2">
                      <a:lumMod val="75000"/>
                    </a:schemeClr>
                  </a:gs>
                </a:gsLst>
                <a:lin ang="5400000" scaled="1"/>
                <a:tileRect/>
              </a:gradFill>
              <a:ln w="19050">
                <a:noFill/>
              </a:ln>
              <a:effectLst>
                <a:outerShdw blurRad="76200" dir="18900000" sy="23000" kx="-1200000" algn="bl" rotWithShape="0">
                  <a:prstClr val="black">
                    <a:alpha val="20000"/>
                  </a:prstClr>
                </a:outerShdw>
              </a:effectLst>
              <a:sp3d/>
            </c:spPr>
            <c:extLst>
              <c:ext xmlns:c16="http://schemas.microsoft.com/office/drawing/2014/chart" uri="{C3380CC4-5D6E-409C-BE32-E72D297353CC}">
                <c16:uniqueId val="{00000001-17C9-FD4A-9746-742E7332B9B7}"/>
              </c:ext>
            </c:extLst>
          </c:dPt>
          <c:dPt>
            <c:idx val="3"/>
            <c:invertIfNegative val="0"/>
            <c:bubble3D val="0"/>
            <c:spPr>
              <a:gradFill flip="none" rotWithShape="1">
                <a:gsLst>
                  <a:gs pos="25000">
                    <a:srgbClr val="FFD655"/>
                  </a:gs>
                  <a:gs pos="100000">
                    <a:srgbClr val="FFE29F"/>
                  </a:gs>
                </a:gsLst>
                <a:lin ang="5400000" scaled="1"/>
                <a:tileRect/>
              </a:gradFill>
              <a:ln w="19050">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EDD1-464B-A7E8-CD7F6E81215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PASSED</c:v>
                </c:pt>
                <c:pt idx="1">
                  <c:v>FAILED</c:v>
                </c:pt>
                <c:pt idx="2">
                  <c:v>Blocked</c:v>
                </c:pt>
                <c:pt idx="3">
                  <c:v>Not Executed</c:v>
                </c:pt>
              </c:strCache>
            </c:strRef>
          </c:cat>
          <c:val>
            <c:numRef>
              <c:f>Sheet1!$B$2:$B$5</c:f>
              <c:numCache>
                <c:formatCode>General</c:formatCode>
                <c:ptCount val="4"/>
                <c:pt idx="0">
                  <c:v>109</c:v>
                </c:pt>
                <c:pt idx="1">
                  <c:v>21</c:v>
                </c:pt>
                <c:pt idx="2">
                  <c:v>15</c:v>
                </c:pt>
                <c:pt idx="3">
                  <c:v>5</c:v>
                </c:pt>
              </c:numCache>
            </c:numRef>
          </c:val>
          <c:extLst>
            <c:ext xmlns:c16="http://schemas.microsoft.com/office/drawing/2014/chart" uri="{C3380CC4-5D6E-409C-BE32-E72D297353CC}">
              <c16:uniqueId val="{00000000-17C9-FD4A-9746-742E7332B9B7}"/>
            </c:ext>
          </c:extLst>
        </c:ser>
        <c:dLbls>
          <c:showLegendKey val="0"/>
          <c:showVal val="0"/>
          <c:showCatName val="0"/>
          <c:showSerName val="0"/>
          <c:showPercent val="0"/>
          <c:showBubbleSize val="0"/>
        </c:dLbls>
        <c:gapWidth val="29"/>
        <c:axId val="1646085168"/>
        <c:axId val="1646086880"/>
      </c:barChart>
      <c:catAx>
        <c:axId val="1646085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46086880"/>
        <c:crosses val="autoZero"/>
        <c:auto val="1"/>
        <c:lblAlgn val="ctr"/>
        <c:lblOffset val="100"/>
        <c:noMultiLvlLbl val="0"/>
      </c:catAx>
      <c:valAx>
        <c:axId val="16460868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46085168"/>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8/18/24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8/18/24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43&amp;utm_source=template-powerpoint&amp;utm_medium=content&amp;utm_campaign=Sample+Agile+Test+Summary+Report-powerpoint-12143&amp;lpa=Sample+Agile+Test+Summary+Report+powerpoint+1214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bstract white geometric texture">
            <a:extLst>
              <a:ext uri="{FF2B5EF4-FFF2-40B4-BE49-F238E27FC236}">
                <a16:creationId xmlns:a16="http://schemas.microsoft.com/office/drawing/2014/main" id="{4D23AF0E-151A-F21F-F093-72BA762E99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23342"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Test Summary Report Template – Example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3079529"/>
            <a:ext cx="3018467" cy="3164649"/>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a variety of charts and graphs, such as defect density and test execution status, which provide a clear visual representation of key metrics. It also includes sections to summarize tests and defects.</a:t>
            </a:r>
          </a:p>
        </p:txBody>
      </p:sp>
      <p:pic>
        <p:nvPicPr>
          <p:cNvPr id="3" name="Picture 2">
            <a:hlinkClick r:id="rId4"/>
            <a:extLst>
              <a:ext uri="{FF2B5EF4-FFF2-40B4-BE49-F238E27FC236}">
                <a16:creationId xmlns:a16="http://schemas.microsoft.com/office/drawing/2014/main" id="{9BAB831A-F102-DDC5-7497-9C20C77AA69F}"/>
              </a:ext>
            </a:extLst>
          </p:cNvPr>
          <p:cNvPicPr>
            <a:picLocks noChangeAspect="1"/>
          </p:cNvPicPr>
          <p:nvPr/>
        </p:nvPicPr>
        <p:blipFill>
          <a:blip r:embed="rId5"/>
          <a:srcRect/>
          <a:stretch/>
        </p:blipFill>
        <p:spPr>
          <a:xfrm>
            <a:off x="7699738" y="310605"/>
            <a:ext cx="4170546" cy="829501"/>
          </a:xfrm>
          <a:prstGeom prst="rect">
            <a:avLst/>
          </a:prstGeom>
        </p:spPr>
      </p:pic>
      <p:pic>
        <p:nvPicPr>
          <p:cNvPr id="5" name="Picture 4">
            <a:extLst>
              <a:ext uri="{FF2B5EF4-FFF2-40B4-BE49-F238E27FC236}">
                <a16:creationId xmlns:a16="http://schemas.microsoft.com/office/drawing/2014/main" id="{FF00FFDA-7076-39E5-4772-2509B793A017}"/>
              </a:ext>
            </a:extLst>
          </p:cNvPr>
          <p:cNvPicPr>
            <a:picLocks noChangeAspect="1"/>
          </p:cNvPicPr>
          <p:nvPr/>
        </p:nvPicPr>
        <p:blipFill>
          <a:blip r:embed="rId6"/>
          <a:srcRect/>
          <a:stretch/>
        </p:blipFill>
        <p:spPr>
          <a:xfrm>
            <a:off x="3311611" y="3126283"/>
            <a:ext cx="8587244" cy="3284167"/>
          </a:xfrm>
          <a:prstGeom prst="rect">
            <a:avLst/>
          </a:prstGeom>
        </p:spPr>
      </p:pic>
      <p:sp>
        <p:nvSpPr>
          <p:cNvPr id="6" name="TextBox 5">
            <a:extLst>
              <a:ext uri="{FF2B5EF4-FFF2-40B4-BE49-F238E27FC236}">
                <a16:creationId xmlns:a16="http://schemas.microsoft.com/office/drawing/2014/main" id="{2497AB8F-1586-ED00-9B7B-D55632F753CA}"/>
              </a:ext>
            </a:extLst>
          </p:cNvPr>
          <p:cNvSpPr txBox="1"/>
          <p:nvPr/>
        </p:nvSpPr>
        <p:spPr>
          <a:xfrm>
            <a:off x="293143" y="1584338"/>
            <a:ext cx="7059127" cy="1433406"/>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Agile test summary report template when your project would benefit from a visually rich, dashboard-style overview of all testing activities. You can use this template to quickly communicate the status and results of the testing phase to stakeholders. </a:t>
            </a:r>
          </a:p>
        </p:txBody>
      </p:sp>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EV Charging System Testing Report</a:t>
            </a:r>
            <a:endParaRPr lang="en-US" sz="3000" spc="300" dirty="0">
              <a:solidFill>
                <a:srgbClr val="C4D9D7"/>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326332" y="1371089"/>
            <a:ext cx="5295993" cy="1231106"/>
          </a:xfrm>
          <a:prstGeom prst="rect">
            <a:avLst/>
          </a:prstGeom>
          <a:noFill/>
          <a:effectLst/>
        </p:spPr>
        <p:txBody>
          <a:bodyPr wrap="square" tIns="0" bIns="0" rtlCol="0">
            <a:spAutoFit/>
          </a:bodyPr>
          <a:lstStyle/>
          <a:p>
            <a:r>
              <a:rPr lang="en-US" sz="4000" dirty="0">
                <a:latin typeface="Century Gothic" panose="020B0502020202020204" pitchFamily="34" charset="0"/>
              </a:rPr>
              <a:t>Positive Charge EV Charging System</a:t>
            </a:r>
            <a:endParaRPr lang="en-US" sz="4000" spc="300" dirty="0">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graphicFrame>
        <p:nvGraphicFramePr>
          <p:cNvPr id="3" name="Table 2">
            <a:extLst>
              <a:ext uri="{FF2B5EF4-FFF2-40B4-BE49-F238E27FC236}">
                <a16:creationId xmlns:a16="http://schemas.microsoft.com/office/drawing/2014/main" id="{9123FF39-580F-3D14-CD4D-CA62823FFEB9}"/>
              </a:ext>
            </a:extLst>
          </p:cNvPr>
          <p:cNvGraphicFramePr>
            <a:graphicFrameLocks noGrp="1"/>
          </p:cNvGraphicFramePr>
          <p:nvPr>
            <p:extLst>
              <p:ext uri="{D42A27DB-BD31-4B8C-83A1-F6EECF244321}">
                <p14:modId xmlns:p14="http://schemas.microsoft.com/office/powerpoint/2010/main" val="1669641315"/>
              </p:ext>
            </p:extLst>
          </p:nvPr>
        </p:nvGraphicFramePr>
        <p:xfrm>
          <a:off x="7561006" y="1050840"/>
          <a:ext cx="4243874" cy="1318733"/>
        </p:xfrm>
        <a:graphic>
          <a:graphicData uri="http://schemas.openxmlformats.org/drawingml/2006/table">
            <a:tbl>
              <a:tblPr>
                <a:tableStyleId>{5C22544A-7EE6-4342-B048-85BDC9FD1C3A}</a:tableStyleId>
              </a:tblPr>
              <a:tblGrid>
                <a:gridCol w="2121937">
                  <a:extLst>
                    <a:ext uri="{9D8B030D-6E8A-4147-A177-3AD203B41FA5}">
                      <a16:colId xmlns:a16="http://schemas.microsoft.com/office/drawing/2014/main" val="107400312"/>
                    </a:ext>
                  </a:extLst>
                </a:gridCol>
                <a:gridCol w="2121937">
                  <a:extLst>
                    <a:ext uri="{9D8B030D-6E8A-4147-A177-3AD203B41FA5}">
                      <a16:colId xmlns:a16="http://schemas.microsoft.com/office/drawing/2014/main" val="816024135"/>
                    </a:ext>
                  </a:extLst>
                </a:gridCol>
              </a:tblGrid>
              <a:tr h="392468">
                <a:tc gridSpan="2">
                  <a:txBody>
                    <a:bodyPr/>
                    <a:lstStyle/>
                    <a:p>
                      <a:pPr algn="ctr" fontAlgn="b"/>
                      <a:r>
                        <a:rPr lang="en-US" sz="1800" u="none" strike="noStrike" dirty="0">
                          <a:solidFill>
                            <a:srgbClr val="00717F"/>
                          </a:solidFill>
                          <a:effectLst/>
                          <a:latin typeface="Century Gothic" panose="020B0502020202020204" pitchFamily="34" charset="0"/>
                        </a:rPr>
                        <a:t>––––––––  TESTING PERIOD  ––––––––</a:t>
                      </a:r>
                      <a:endParaRPr lang="en-US" sz="1800" b="0" i="0" u="none" strike="noStrike" dirty="0">
                        <a:solidFill>
                          <a:srgbClr val="00717F"/>
                        </a:solidFill>
                        <a:effectLst/>
                        <a:latin typeface="Century Gothic" panose="020B0502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1609711175"/>
                  </a:ext>
                </a:extLst>
              </a:tr>
              <a:tr h="290593">
                <a:tc>
                  <a:txBody>
                    <a:bodyPr/>
                    <a:lstStyle/>
                    <a:p>
                      <a:pPr algn="ctr" fontAlgn="ctr"/>
                      <a:r>
                        <a:rPr lang="en-US" sz="1400" u="none" strike="noStrike" dirty="0">
                          <a:effectLst/>
                          <a:latin typeface="Century Gothic" panose="020B0502020202020204" pitchFamily="34" charset="0"/>
                        </a:rPr>
                        <a:t>START DATE</a:t>
                      </a:r>
                      <a:endParaRPr lang="en-US" sz="1400" b="0" i="0" u="none" strike="noStrike" dirty="0">
                        <a:solidFill>
                          <a:srgbClr val="000000"/>
                        </a:solidFill>
                        <a:effectLst/>
                        <a:latin typeface="Century Gothic" panose="020B0502020202020204" pitchFamily="34" charset="0"/>
                      </a:endParaRPr>
                    </a:p>
                  </a:txBody>
                  <a:tcPr marL="9525" marR="9525" marT="9525" marB="0" anchor="ctr">
                    <a:lnB w="12700" cap="flat" cmpd="sng" algn="ctr">
                      <a:solidFill>
                        <a:srgbClr val="F7F7F7"/>
                      </a:solidFill>
                      <a:prstDash val="solid"/>
                      <a:round/>
                      <a:headEnd type="none" w="med" len="med"/>
                      <a:tailEnd type="none" w="med" len="med"/>
                    </a:lnB>
                    <a:noFill/>
                  </a:tcPr>
                </a:tc>
                <a:tc>
                  <a:txBody>
                    <a:bodyPr/>
                    <a:lstStyle/>
                    <a:p>
                      <a:pPr algn="ctr" fontAlgn="ctr"/>
                      <a:r>
                        <a:rPr lang="en-US" sz="1400" u="none" strike="noStrike" dirty="0">
                          <a:effectLst/>
                          <a:latin typeface="Century Gothic" panose="020B0502020202020204" pitchFamily="34" charset="0"/>
                        </a:rPr>
                        <a:t>END DATE</a:t>
                      </a:r>
                      <a:endParaRPr lang="en-US" sz="1400" b="0" i="0" u="none" strike="noStrike" dirty="0">
                        <a:solidFill>
                          <a:srgbClr val="000000"/>
                        </a:solidFill>
                        <a:effectLst/>
                        <a:latin typeface="Century Gothic" panose="020B0502020202020204" pitchFamily="34" charset="0"/>
                      </a:endParaRPr>
                    </a:p>
                  </a:txBody>
                  <a:tcPr marL="9525" marR="9525" marT="9525" marB="0" anchor="ctr">
                    <a:lnB w="12700" cap="flat" cmpd="sng" algn="ctr">
                      <a:solidFill>
                        <a:srgbClr val="F7F7F7"/>
                      </a:solidFill>
                      <a:prstDash val="solid"/>
                      <a:round/>
                      <a:headEnd type="none" w="med" len="med"/>
                      <a:tailEnd type="none" w="med" len="med"/>
                    </a:lnB>
                    <a:noFill/>
                  </a:tcPr>
                </a:tc>
                <a:extLst>
                  <a:ext uri="{0D108BD9-81ED-4DB2-BD59-A6C34878D82A}">
                    <a16:rowId xmlns:a16="http://schemas.microsoft.com/office/drawing/2014/main" val="664230636"/>
                  </a:ext>
                </a:extLst>
              </a:tr>
              <a:tr h="635672">
                <a:tc>
                  <a:txBody>
                    <a:bodyPr/>
                    <a:lstStyle/>
                    <a:p>
                      <a:pPr algn="ctr" fontAlgn="ctr"/>
                      <a:r>
                        <a:rPr lang="en-US" sz="2000" u="none" strike="noStrike" dirty="0">
                          <a:solidFill>
                            <a:schemeClr val="bg1"/>
                          </a:solidFill>
                          <a:effectLst/>
                          <a:latin typeface="Century Gothic" panose="020B0502020202020204" pitchFamily="34" charset="0"/>
                        </a:rPr>
                        <a:t>06/01/20XX</a:t>
                      </a:r>
                      <a:endParaRPr lang="en-US" sz="2000" b="0" i="0" u="none" strike="noStrike" dirty="0">
                        <a:solidFill>
                          <a:schemeClr val="bg1"/>
                        </a:solidFill>
                        <a:effectLst/>
                        <a:latin typeface="Century Gothic" panose="020B0502020202020204" pitchFamily="34" charset="0"/>
                      </a:endParaRPr>
                    </a:p>
                  </a:txBody>
                  <a:tcPr marL="9525" marR="9525" marT="9525" marB="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rgbClr val="00717F">
                        <a:alpha val="82343"/>
                      </a:srgbClr>
                    </a:solidFill>
                  </a:tcPr>
                </a:tc>
                <a:tc>
                  <a:txBody>
                    <a:bodyPr/>
                    <a:lstStyle/>
                    <a:p>
                      <a:pPr algn="ctr" fontAlgn="ctr"/>
                      <a:r>
                        <a:rPr lang="en-US" sz="2000" u="none" strike="noStrike" dirty="0">
                          <a:solidFill>
                            <a:schemeClr val="bg1"/>
                          </a:solidFill>
                          <a:effectLst/>
                          <a:latin typeface="Century Gothic" panose="020B0502020202020204" pitchFamily="34" charset="0"/>
                        </a:rPr>
                        <a:t>07/14/20XX</a:t>
                      </a:r>
                      <a:endParaRPr lang="en-US" sz="2000" b="0" i="0" u="none" strike="noStrike" dirty="0">
                        <a:solidFill>
                          <a:schemeClr val="bg1"/>
                        </a:solidFill>
                        <a:effectLst/>
                        <a:latin typeface="Century Gothic" panose="020B0502020202020204" pitchFamily="34" charset="0"/>
                      </a:endParaRPr>
                    </a:p>
                  </a:txBody>
                  <a:tcPr marL="9525" marR="9525" marT="9525" marB="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rgbClr val="00717F"/>
                    </a:solidFill>
                  </a:tcPr>
                </a:tc>
                <a:extLst>
                  <a:ext uri="{0D108BD9-81ED-4DB2-BD59-A6C34878D82A}">
                    <a16:rowId xmlns:a16="http://schemas.microsoft.com/office/drawing/2014/main" val="2194419993"/>
                  </a:ext>
                </a:extLst>
              </a:tr>
            </a:tbl>
          </a:graphicData>
        </a:graphic>
      </p:graphicFrame>
      <p:sp>
        <p:nvSpPr>
          <p:cNvPr id="8" name="TextBox 7">
            <a:extLst>
              <a:ext uri="{FF2B5EF4-FFF2-40B4-BE49-F238E27FC236}">
                <a16:creationId xmlns:a16="http://schemas.microsoft.com/office/drawing/2014/main" id="{3C8009D7-A52B-98A0-5FA5-411C4D017AD3}"/>
              </a:ext>
            </a:extLst>
          </p:cNvPr>
          <p:cNvSpPr txBox="1"/>
          <p:nvPr/>
        </p:nvSpPr>
        <p:spPr>
          <a:xfrm>
            <a:off x="432487" y="1094090"/>
            <a:ext cx="1097280" cy="276999"/>
          </a:xfrm>
          <a:prstGeom prst="rect">
            <a:avLst/>
          </a:prstGeom>
          <a:noFill/>
          <a:effectLst/>
        </p:spPr>
        <p:txBody>
          <a:bodyPr wrap="square" lIns="0" tIns="0" bIns="0" rtlCol="0">
            <a:spAutoFit/>
          </a:bodyPr>
          <a:lstStyle/>
          <a:p>
            <a:r>
              <a:rPr lang="en-US" dirty="0">
                <a:solidFill>
                  <a:srgbClr val="00717F"/>
                </a:solidFill>
                <a:latin typeface="Century Gothic" panose="020B0502020202020204" pitchFamily="34" charset="0"/>
              </a:rPr>
              <a:t>PROJECT</a:t>
            </a:r>
          </a:p>
        </p:txBody>
      </p:sp>
      <p:sp>
        <p:nvSpPr>
          <p:cNvPr id="2" name="Rectangle 1">
            <a:extLst>
              <a:ext uri="{FF2B5EF4-FFF2-40B4-BE49-F238E27FC236}">
                <a16:creationId xmlns:a16="http://schemas.microsoft.com/office/drawing/2014/main" id="{FC7166BC-14D6-580D-7D73-C44A5B118783}"/>
              </a:ext>
            </a:extLst>
          </p:cNvPr>
          <p:cNvSpPr/>
          <p:nvPr/>
        </p:nvSpPr>
        <p:spPr>
          <a:xfrm>
            <a:off x="7561003" y="3069144"/>
            <a:ext cx="4243875" cy="1419284"/>
          </a:xfrm>
          <a:prstGeom prst="rect">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CC0E56-A047-40AC-FA3F-31244F15EA2B}"/>
              </a:ext>
            </a:extLst>
          </p:cNvPr>
          <p:cNvSpPr txBox="1"/>
          <p:nvPr/>
        </p:nvSpPr>
        <p:spPr>
          <a:xfrm>
            <a:off x="7561002" y="3153795"/>
            <a:ext cx="4243873" cy="276999"/>
          </a:xfrm>
          <a:prstGeom prst="rect">
            <a:avLst/>
          </a:prstGeom>
          <a:noFill/>
          <a:effectLst/>
        </p:spPr>
        <p:txBody>
          <a:bodyPr wrap="square" lIns="0" tIns="0" bIns="0" rtlCol="0">
            <a:spAutoFit/>
          </a:bodyPr>
          <a:lstStyle/>
          <a:p>
            <a:pPr algn="ctr" fontAlgn="b"/>
            <a:r>
              <a:rPr lang="en-US" sz="1800" u="none" strike="noStrike" dirty="0">
                <a:solidFill>
                  <a:schemeClr val="bg1"/>
                </a:solidFill>
                <a:effectLst/>
                <a:latin typeface="Century Gothic" panose="020B0502020202020204" pitchFamily="34" charset="0"/>
              </a:rPr>
              <a:t>––––––––  TOTAL DEFECTS  ––––––––</a:t>
            </a:r>
            <a:endParaRPr lang="en-US" sz="1800" b="0" i="0" u="none" strike="noStrike" dirty="0">
              <a:solidFill>
                <a:schemeClr val="bg1"/>
              </a:solidFill>
              <a:effectLst/>
              <a:latin typeface="Century Gothic" panose="020B0502020202020204" pitchFamily="34" charset="0"/>
            </a:endParaRPr>
          </a:p>
        </p:txBody>
      </p:sp>
      <p:sp>
        <p:nvSpPr>
          <p:cNvPr id="11" name="TextBox 10">
            <a:extLst>
              <a:ext uri="{FF2B5EF4-FFF2-40B4-BE49-F238E27FC236}">
                <a16:creationId xmlns:a16="http://schemas.microsoft.com/office/drawing/2014/main" id="{30A6B107-A37F-F430-B07A-DE831C3B2C72}"/>
              </a:ext>
            </a:extLst>
          </p:cNvPr>
          <p:cNvSpPr txBox="1"/>
          <p:nvPr/>
        </p:nvSpPr>
        <p:spPr>
          <a:xfrm>
            <a:off x="7561002" y="3334266"/>
            <a:ext cx="4243873" cy="1154162"/>
          </a:xfrm>
          <a:prstGeom prst="rect">
            <a:avLst/>
          </a:prstGeom>
          <a:noFill/>
          <a:effectLst/>
        </p:spPr>
        <p:txBody>
          <a:bodyPr wrap="square" lIns="0" tIns="0" bIns="0" rtlCol="0">
            <a:spAutoFit/>
          </a:bodyPr>
          <a:lstStyle/>
          <a:p>
            <a:pPr algn="ctr" fontAlgn="b"/>
            <a:r>
              <a:rPr lang="en-US" sz="7500" u="none" strike="noStrike" dirty="0">
                <a:solidFill>
                  <a:schemeClr val="bg1"/>
                </a:solidFill>
                <a:effectLst/>
                <a:latin typeface="Courier" pitchFamily="2" charset="0"/>
              </a:rPr>
              <a:t>25</a:t>
            </a:r>
            <a:endParaRPr lang="en-US" sz="7500" b="0" i="0" u="none" strike="noStrike" dirty="0">
              <a:solidFill>
                <a:schemeClr val="bg1"/>
              </a:solidFill>
              <a:effectLst/>
              <a:latin typeface="Courier" pitchFamily="2" charset="0"/>
            </a:endParaRPr>
          </a:p>
        </p:txBody>
      </p:sp>
      <p:sp>
        <p:nvSpPr>
          <p:cNvPr id="13" name="Rectangle 12">
            <a:extLst>
              <a:ext uri="{FF2B5EF4-FFF2-40B4-BE49-F238E27FC236}">
                <a16:creationId xmlns:a16="http://schemas.microsoft.com/office/drawing/2014/main" id="{5E5A50FF-CA34-9575-7FA5-6A6E18BBBC59}"/>
              </a:ext>
            </a:extLst>
          </p:cNvPr>
          <p:cNvSpPr/>
          <p:nvPr/>
        </p:nvSpPr>
        <p:spPr>
          <a:xfrm>
            <a:off x="7561003" y="4829767"/>
            <a:ext cx="4243875" cy="1419284"/>
          </a:xfrm>
          <a:prstGeom prst="rect">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FEF954F-CFAF-155C-358C-FBAE80C9CC4F}"/>
              </a:ext>
            </a:extLst>
          </p:cNvPr>
          <p:cNvSpPr txBox="1"/>
          <p:nvPr/>
        </p:nvSpPr>
        <p:spPr>
          <a:xfrm>
            <a:off x="7561002" y="4914418"/>
            <a:ext cx="4243873" cy="276999"/>
          </a:xfrm>
          <a:prstGeom prst="rect">
            <a:avLst/>
          </a:prstGeom>
          <a:noFill/>
          <a:effectLst/>
        </p:spPr>
        <p:txBody>
          <a:bodyPr wrap="square" lIns="0" tIns="0" bIns="0" rtlCol="0">
            <a:spAutoFit/>
          </a:bodyPr>
          <a:lstStyle/>
          <a:p>
            <a:pPr algn="ctr" fontAlgn="b"/>
            <a:r>
              <a:rPr lang="en-US" sz="1800" u="none" strike="noStrike" dirty="0">
                <a:solidFill>
                  <a:schemeClr val="bg1"/>
                </a:solidFill>
                <a:effectLst/>
                <a:latin typeface="Century Gothic" panose="020B0502020202020204" pitchFamily="34" charset="0"/>
              </a:rPr>
              <a:t>––––––––––  TOTAL TESTS  ––––––––––</a:t>
            </a:r>
            <a:endParaRPr lang="en-US" sz="1800" b="0" i="0" u="none" strike="noStrike" dirty="0">
              <a:solidFill>
                <a:schemeClr val="bg1"/>
              </a:solidFill>
              <a:effectLst/>
              <a:latin typeface="Century Gothic" panose="020B0502020202020204" pitchFamily="34" charset="0"/>
            </a:endParaRPr>
          </a:p>
        </p:txBody>
      </p:sp>
      <p:sp>
        <p:nvSpPr>
          <p:cNvPr id="15" name="TextBox 14">
            <a:extLst>
              <a:ext uri="{FF2B5EF4-FFF2-40B4-BE49-F238E27FC236}">
                <a16:creationId xmlns:a16="http://schemas.microsoft.com/office/drawing/2014/main" id="{D340CF49-FB5D-3C7B-42BE-7C67BCED50F0}"/>
              </a:ext>
            </a:extLst>
          </p:cNvPr>
          <p:cNvSpPr txBox="1"/>
          <p:nvPr/>
        </p:nvSpPr>
        <p:spPr>
          <a:xfrm>
            <a:off x="7561002" y="5094889"/>
            <a:ext cx="4243873" cy="1154162"/>
          </a:xfrm>
          <a:prstGeom prst="rect">
            <a:avLst/>
          </a:prstGeom>
          <a:noFill/>
          <a:effectLst/>
        </p:spPr>
        <p:txBody>
          <a:bodyPr wrap="square" lIns="0" tIns="0" bIns="0" rtlCol="0">
            <a:spAutoFit/>
          </a:bodyPr>
          <a:lstStyle/>
          <a:p>
            <a:pPr algn="ctr" fontAlgn="b"/>
            <a:r>
              <a:rPr lang="en-US" sz="7500" u="none" strike="noStrike" dirty="0">
                <a:solidFill>
                  <a:schemeClr val="bg1"/>
                </a:solidFill>
                <a:effectLst/>
                <a:latin typeface="Courier" pitchFamily="2" charset="0"/>
              </a:rPr>
              <a:t>150</a:t>
            </a:r>
            <a:endParaRPr lang="en-US" sz="7500" b="0" i="0" u="none" strike="noStrike" dirty="0">
              <a:solidFill>
                <a:schemeClr val="bg1"/>
              </a:solidFill>
              <a:effectLst/>
              <a:latin typeface="Courier" pitchFamily="2" charset="0"/>
            </a:endParaRPr>
          </a:p>
        </p:txBody>
      </p:sp>
      <p:sp>
        <p:nvSpPr>
          <p:cNvPr id="16" name="TextBox 15">
            <a:extLst>
              <a:ext uri="{FF2B5EF4-FFF2-40B4-BE49-F238E27FC236}">
                <a16:creationId xmlns:a16="http://schemas.microsoft.com/office/drawing/2014/main" id="{4FCBA8A1-120F-75E0-C533-50E650845F1B}"/>
              </a:ext>
            </a:extLst>
          </p:cNvPr>
          <p:cNvSpPr txBox="1"/>
          <p:nvPr/>
        </p:nvSpPr>
        <p:spPr>
          <a:xfrm>
            <a:off x="326331" y="3673350"/>
            <a:ext cx="5295993" cy="1846659"/>
          </a:xfrm>
          <a:prstGeom prst="rect">
            <a:avLst/>
          </a:prstGeom>
          <a:noFill/>
          <a:effectLst/>
        </p:spPr>
        <p:txBody>
          <a:bodyPr wrap="square" tIns="0" bIns="0" rtlCol="0">
            <a:spAutoFit/>
          </a:bodyPr>
          <a:lstStyle/>
          <a:p>
            <a:r>
              <a:rPr lang="en-US" sz="2400" dirty="0">
                <a:latin typeface="Century Gothic" panose="020B0502020202020204" pitchFamily="34" charset="0"/>
              </a:rPr>
              <a:t>Ensure the EV charging system operates reliably and efficiently, verify user interface functionality, initiate charging session, and ensure backend data processing.</a:t>
            </a:r>
            <a:endParaRPr lang="en-US" sz="2400" spc="300" dirty="0">
              <a:latin typeface="Century Gothic" panose="020B0502020202020204" pitchFamily="34" charset="0"/>
            </a:endParaRPr>
          </a:p>
        </p:txBody>
      </p:sp>
      <p:sp>
        <p:nvSpPr>
          <p:cNvPr id="17" name="TextBox 16">
            <a:extLst>
              <a:ext uri="{FF2B5EF4-FFF2-40B4-BE49-F238E27FC236}">
                <a16:creationId xmlns:a16="http://schemas.microsoft.com/office/drawing/2014/main" id="{ABDCC209-C267-CB2E-462E-30FFEF66BCA9}"/>
              </a:ext>
            </a:extLst>
          </p:cNvPr>
          <p:cNvSpPr txBox="1"/>
          <p:nvPr/>
        </p:nvSpPr>
        <p:spPr>
          <a:xfrm>
            <a:off x="432485" y="3153795"/>
            <a:ext cx="3410466"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TEST OBJECTIVES</a:t>
            </a:r>
          </a:p>
        </p:txBody>
      </p:sp>
      <p:sp>
        <p:nvSpPr>
          <p:cNvPr id="18" name="TextBox 17">
            <a:extLst>
              <a:ext uri="{FF2B5EF4-FFF2-40B4-BE49-F238E27FC236}">
                <a16:creationId xmlns:a16="http://schemas.microsoft.com/office/drawing/2014/main" id="{40508277-1273-46AE-D124-EDE93689EC34}"/>
              </a:ext>
            </a:extLst>
          </p:cNvPr>
          <p:cNvSpPr txBox="1"/>
          <p:nvPr/>
        </p:nvSpPr>
        <p:spPr>
          <a:xfrm>
            <a:off x="326331" y="5619538"/>
            <a:ext cx="2706131" cy="923330"/>
          </a:xfrm>
          <a:prstGeom prst="rect">
            <a:avLst/>
          </a:prstGeom>
          <a:noFill/>
        </p:spPr>
        <p:txBody>
          <a:bodyPr wrap="square" rtlCol="0">
            <a:spAutoFit/>
          </a:bodyPr>
          <a:lstStyle/>
          <a:p>
            <a:r>
              <a:rPr lang="en-US" dirty="0">
                <a:solidFill>
                  <a:srgbClr val="00717F"/>
                </a:solidFill>
                <a:latin typeface="Courier" pitchFamily="2" charset="0"/>
              </a:rPr>
              <a:t>Brief description of the testing goals</a:t>
            </a:r>
          </a:p>
        </p:txBody>
      </p:sp>
    </p:spTree>
    <p:extLst>
      <p:ext uri="{BB962C8B-B14F-4D97-AF65-F5344CB8AC3E}">
        <p14:creationId xmlns:p14="http://schemas.microsoft.com/office/powerpoint/2010/main" val="169487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EV Charging System Testing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sp>
        <p:nvSpPr>
          <p:cNvPr id="17" name="TextBox 16">
            <a:extLst>
              <a:ext uri="{FF2B5EF4-FFF2-40B4-BE49-F238E27FC236}">
                <a16:creationId xmlns:a16="http://schemas.microsoft.com/office/drawing/2014/main" id="{ABDCC209-C267-CB2E-462E-30FFEF66BCA9}"/>
              </a:ext>
            </a:extLst>
          </p:cNvPr>
          <p:cNvSpPr txBox="1"/>
          <p:nvPr/>
        </p:nvSpPr>
        <p:spPr>
          <a:xfrm>
            <a:off x="432485" y="1094346"/>
            <a:ext cx="2603500" cy="1538883"/>
          </a:xfrm>
          <a:prstGeom prst="rect">
            <a:avLst/>
          </a:prstGeom>
          <a:noFill/>
          <a:effectLst/>
        </p:spPr>
        <p:txBody>
          <a:bodyPr wrap="square" lIns="0" tIns="0" bIns="0" rtlCol="0">
            <a:spAutoFit/>
          </a:bodyPr>
          <a:lstStyle/>
          <a:p>
            <a:r>
              <a:rPr lang="en-US" sz="5000" dirty="0">
                <a:solidFill>
                  <a:srgbClr val="00717F"/>
                </a:solidFill>
                <a:latin typeface="Century Gothic" panose="020B0502020202020204" pitchFamily="34" charset="0"/>
              </a:rPr>
              <a:t>DEFECT DENSITY</a:t>
            </a:r>
          </a:p>
        </p:txBody>
      </p:sp>
      <p:sp>
        <p:nvSpPr>
          <p:cNvPr id="18" name="TextBox 17">
            <a:extLst>
              <a:ext uri="{FF2B5EF4-FFF2-40B4-BE49-F238E27FC236}">
                <a16:creationId xmlns:a16="http://schemas.microsoft.com/office/drawing/2014/main" id="{40508277-1273-46AE-D124-EDE93689EC34}"/>
              </a:ext>
            </a:extLst>
          </p:cNvPr>
          <p:cNvSpPr txBox="1"/>
          <p:nvPr/>
        </p:nvSpPr>
        <p:spPr>
          <a:xfrm>
            <a:off x="301322" y="3350903"/>
            <a:ext cx="2146006" cy="2308324"/>
          </a:xfrm>
          <a:prstGeom prst="rect">
            <a:avLst/>
          </a:prstGeom>
          <a:noFill/>
        </p:spPr>
        <p:txBody>
          <a:bodyPr wrap="square" rtlCol="0">
            <a:spAutoFit/>
          </a:bodyPr>
          <a:lstStyle/>
          <a:p>
            <a:r>
              <a:rPr lang="en-US" dirty="0">
                <a:solidFill>
                  <a:srgbClr val="00717F"/>
                </a:solidFill>
                <a:latin typeface="Courier" pitchFamily="2" charset="0"/>
              </a:rPr>
              <a:t>Click the chart and select “Edit Data in Excel” in the Chart Design menu to input your test results.</a:t>
            </a:r>
          </a:p>
        </p:txBody>
      </p:sp>
      <p:graphicFrame>
        <p:nvGraphicFramePr>
          <p:cNvPr id="2" name="Chart 1">
            <a:extLst>
              <a:ext uri="{FF2B5EF4-FFF2-40B4-BE49-F238E27FC236}">
                <a16:creationId xmlns:a16="http://schemas.microsoft.com/office/drawing/2014/main" id="{53E03325-370A-7AA6-D1C0-B1E590C9C265}"/>
              </a:ext>
            </a:extLst>
          </p:cNvPr>
          <p:cNvGraphicFramePr/>
          <p:nvPr>
            <p:extLst>
              <p:ext uri="{D42A27DB-BD31-4B8C-83A1-F6EECF244321}">
                <p14:modId xmlns:p14="http://schemas.microsoft.com/office/powerpoint/2010/main" val="336835697"/>
              </p:ext>
            </p:extLst>
          </p:nvPr>
        </p:nvGraphicFramePr>
        <p:xfrm>
          <a:off x="2773657" y="816869"/>
          <a:ext cx="9092012" cy="5925764"/>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A close-up of a logo&#10;&#10;Description automatically generated">
            <a:extLst>
              <a:ext uri="{FF2B5EF4-FFF2-40B4-BE49-F238E27FC236}">
                <a16:creationId xmlns:a16="http://schemas.microsoft.com/office/drawing/2014/main" id="{5CF158DF-7F6D-7A37-5E02-C83FD541F4A0}"/>
              </a:ext>
            </a:extLst>
          </p:cNvPr>
          <p:cNvPicPr>
            <a:picLocks noChangeAspect="1"/>
          </p:cNvPicPr>
          <p:nvPr/>
        </p:nvPicPr>
        <p:blipFill>
          <a:blip r:embed="rId5"/>
          <a:stretch>
            <a:fillRect/>
          </a:stretch>
        </p:blipFill>
        <p:spPr>
          <a:xfrm>
            <a:off x="-3" y="5756430"/>
            <a:ext cx="2603500" cy="889000"/>
          </a:xfrm>
          <a:prstGeom prst="rect">
            <a:avLst/>
          </a:prstGeom>
        </p:spPr>
      </p:pic>
    </p:spTree>
    <p:extLst>
      <p:ext uri="{BB962C8B-B14F-4D97-AF65-F5344CB8AC3E}">
        <p14:creationId xmlns:p14="http://schemas.microsoft.com/office/powerpoint/2010/main" val="10250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EV Charging System Testing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graphicFrame>
        <p:nvGraphicFramePr>
          <p:cNvPr id="2" name="Chart 1">
            <a:extLst>
              <a:ext uri="{FF2B5EF4-FFF2-40B4-BE49-F238E27FC236}">
                <a16:creationId xmlns:a16="http://schemas.microsoft.com/office/drawing/2014/main" id="{53E03325-370A-7AA6-D1C0-B1E590C9C265}"/>
              </a:ext>
            </a:extLst>
          </p:cNvPr>
          <p:cNvGraphicFramePr/>
          <p:nvPr>
            <p:extLst>
              <p:ext uri="{D42A27DB-BD31-4B8C-83A1-F6EECF244321}">
                <p14:modId xmlns:p14="http://schemas.microsoft.com/office/powerpoint/2010/main" val="2487627270"/>
              </p:ext>
            </p:extLst>
          </p:nvPr>
        </p:nvGraphicFramePr>
        <p:xfrm>
          <a:off x="4215539" y="816869"/>
          <a:ext cx="7976460" cy="592576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ABDCC209-C267-CB2E-462E-30FFEF66BCA9}"/>
              </a:ext>
            </a:extLst>
          </p:cNvPr>
          <p:cNvSpPr txBox="1"/>
          <p:nvPr/>
        </p:nvSpPr>
        <p:spPr>
          <a:xfrm>
            <a:off x="432485" y="1094346"/>
            <a:ext cx="4201508" cy="1538883"/>
          </a:xfrm>
          <a:prstGeom prst="rect">
            <a:avLst/>
          </a:prstGeom>
          <a:noFill/>
          <a:effectLst/>
        </p:spPr>
        <p:txBody>
          <a:bodyPr wrap="square" lIns="0" tIns="0" bIns="0" rtlCol="0">
            <a:spAutoFit/>
          </a:bodyPr>
          <a:lstStyle/>
          <a:p>
            <a:r>
              <a:rPr lang="en-US" sz="5000" dirty="0">
                <a:solidFill>
                  <a:srgbClr val="00717F"/>
                </a:solidFill>
                <a:latin typeface="Century Gothic" panose="020B0502020202020204" pitchFamily="34" charset="0"/>
              </a:rPr>
              <a:t>DEFECT DISTRIBUTION</a:t>
            </a:r>
          </a:p>
        </p:txBody>
      </p:sp>
      <p:sp>
        <p:nvSpPr>
          <p:cNvPr id="3" name="TextBox 2">
            <a:extLst>
              <a:ext uri="{FF2B5EF4-FFF2-40B4-BE49-F238E27FC236}">
                <a16:creationId xmlns:a16="http://schemas.microsoft.com/office/drawing/2014/main" id="{2B128043-E2C6-15BF-F712-AA6E7F17AFFD}"/>
              </a:ext>
            </a:extLst>
          </p:cNvPr>
          <p:cNvSpPr txBox="1"/>
          <p:nvPr/>
        </p:nvSpPr>
        <p:spPr>
          <a:xfrm>
            <a:off x="301322" y="3350903"/>
            <a:ext cx="2146006" cy="2308324"/>
          </a:xfrm>
          <a:prstGeom prst="rect">
            <a:avLst/>
          </a:prstGeom>
          <a:noFill/>
        </p:spPr>
        <p:txBody>
          <a:bodyPr wrap="square" rtlCol="0">
            <a:spAutoFit/>
          </a:bodyPr>
          <a:lstStyle/>
          <a:p>
            <a:r>
              <a:rPr lang="en-US" dirty="0">
                <a:solidFill>
                  <a:srgbClr val="00717F"/>
                </a:solidFill>
                <a:latin typeface="Courier" pitchFamily="2" charset="0"/>
              </a:rPr>
              <a:t>Click the chart and select “Edit Data in Excel” in the Chart Design menu to input your test results.</a:t>
            </a:r>
          </a:p>
        </p:txBody>
      </p:sp>
      <p:pic>
        <p:nvPicPr>
          <p:cNvPr id="7" name="Picture 6" descr="A close-up of a logo&#10;&#10;Description automatically generated">
            <a:extLst>
              <a:ext uri="{FF2B5EF4-FFF2-40B4-BE49-F238E27FC236}">
                <a16:creationId xmlns:a16="http://schemas.microsoft.com/office/drawing/2014/main" id="{871FD085-2015-A5E9-076B-BE9F503F759E}"/>
              </a:ext>
            </a:extLst>
          </p:cNvPr>
          <p:cNvPicPr>
            <a:picLocks noChangeAspect="1"/>
          </p:cNvPicPr>
          <p:nvPr/>
        </p:nvPicPr>
        <p:blipFill>
          <a:blip r:embed="rId5"/>
          <a:stretch>
            <a:fillRect/>
          </a:stretch>
        </p:blipFill>
        <p:spPr>
          <a:xfrm>
            <a:off x="-3" y="5756430"/>
            <a:ext cx="2603500" cy="889000"/>
          </a:xfrm>
          <a:prstGeom prst="rect">
            <a:avLst/>
          </a:prstGeom>
        </p:spPr>
      </p:pic>
    </p:spTree>
    <p:extLst>
      <p:ext uri="{BB962C8B-B14F-4D97-AF65-F5344CB8AC3E}">
        <p14:creationId xmlns:p14="http://schemas.microsoft.com/office/powerpoint/2010/main" val="307503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EV Charging System Testing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graphicFrame>
        <p:nvGraphicFramePr>
          <p:cNvPr id="2" name="Chart 1">
            <a:extLst>
              <a:ext uri="{FF2B5EF4-FFF2-40B4-BE49-F238E27FC236}">
                <a16:creationId xmlns:a16="http://schemas.microsoft.com/office/drawing/2014/main" id="{53E03325-370A-7AA6-D1C0-B1E590C9C265}"/>
              </a:ext>
            </a:extLst>
          </p:cNvPr>
          <p:cNvGraphicFramePr/>
          <p:nvPr>
            <p:extLst>
              <p:ext uri="{D42A27DB-BD31-4B8C-83A1-F6EECF244321}">
                <p14:modId xmlns:p14="http://schemas.microsoft.com/office/powerpoint/2010/main" val="2953040123"/>
              </p:ext>
            </p:extLst>
          </p:nvPr>
        </p:nvGraphicFramePr>
        <p:xfrm>
          <a:off x="4006311" y="975472"/>
          <a:ext cx="8185687" cy="570424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ABDCC209-C267-CB2E-462E-30FFEF66BCA9}"/>
              </a:ext>
            </a:extLst>
          </p:cNvPr>
          <p:cNvSpPr txBox="1"/>
          <p:nvPr/>
        </p:nvSpPr>
        <p:spPr>
          <a:xfrm>
            <a:off x="432485" y="897404"/>
            <a:ext cx="4201508" cy="2308324"/>
          </a:xfrm>
          <a:prstGeom prst="rect">
            <a:avLst/>
          </a:prstGeom>
          <a:noFill/>
          <a:effectLst/>
        </p:spPr>
        <p:txBody>
          <a:bodyPr wrap="square" lIns="0" tIns="0" bIns="0" rtlCol="0">
            <a:spAutoFit/>
          </a:bodyPr>
          <a:lstStyle/>
          <a:p>
            <a:r>
              <a:rPr lang="en-US" sz="5000" dirty="0">
                <a:solidFill>
                  <a:srgbClr val="00717F"/>
                </a:solidFill>
                <a:latin typeface="Century Gothic" panose="020B0502020202020204" pitchFamily="34" charset="0"/>
              </a:rPr>
              <a:t>TEST EXECUTION STATUS</a:t>
            </a:r>
          </a:p>
        </p:txBody>
      </p:sp>
      <p:sp>
        <p:nvSpPr>
          <p:cNvPr id="3" name="TextBox 2">
            <a:extLst>
              <a:ext uri="{FF2B5EF4-FFF2-40B4-BE49-F238E27FC236}">
                <a16:creationId xmlns:a16="http://schemas.microsoft.com/office/drawing/2014/main" id="{2B128043-E2C6-15BF-F712-AA6E7F17AFFD}"/>
              </a:ext>
            </a:extLst>
          </p:cNvPr>
          <p:cNvSpPr txBox="1"/>
          <p:nvPr/>
        </p:nvSpPr>
        <p:spPr>
          <a:xfrm>
            <a:off x="301322" y="3350903"/>
            <a:ext cx="2146006" cy="2308324"/>
          </a:xfrm>
          <a:prstGeom prst="rect">
            <a:avLst/>
          </a:prstGeom>
          <a:noFill/>
        </p:spPr>
        <p:txBody>
          <a:bodyPr wrap="square" rtlCol="0">
            <a:spAutoFit/>
          </a:bodyPr>
          <a:lstStyle/>
          <a:p>
            <a:r>
              <a:rPr lang="en-US" dirty="0">
                <a:solidFill>
                  <a:srgbClr val="00717F"/>
                </a:solidFill>
                <a:latin typeface="Courier" pitchFamily="2" charset="0"/>
              </a:rPr>
              <a:t>Click the chart and select “Edit Data in Excel” in the Chart Design menu to input your test results.</a:t>
            </a:r>
          </a:p>
        </p:txBody>
      </p:sp>
      <p:pic>
        <p:nvPicPr>
          <p:cNvPr id="7" name="Picture 6" descr="A close-up of a logo&#10;&#10;Description automatically generated">
            <a:extLst>
              <a:ext uri="{FF2B5EF4-FFF2-40B4-BE49-F238E27FC236}">
                <a16:creationId xmlns:a16="http://schemas.microsoft.com/office/drawing/2014/main" id="{871FD085-2015-A5E9-076B-BE9F503F759E}"/>
              </a:ext>
            </a:extLst>
          </p:cNvPr>
          <p:cNvPicPr>
            <a:picLocks noChangeAspect="1"/>
          </p:cNvPicPr>
          <p:nvPr/>
        </p:nvPicPr>
        <p:blipFill>
          <a:blip r:embed="rId5"/>
          <a:stretch>
            <a:fillRect/>
          </a:stretch>
        </p:blipFill>
        <p:spPr>
          <a:xfrm>
            <a:off x="-3" y="5756430"/>
            <a:ext cx="2603500" cy="889000"/>
          </a:xfrm>
          <a:prstGeom prst="rect">
            <a:avLst/>
          </a:prstGeom>
        </p:spPr>
      </p:pic>
    </p:spTree>
    <p:extLst>
      <p:ext uri="{BB962C8B-B14F-4D97-AF65-F5344CB8AC3E}">
        <p14:creationId xmlns:p14="http://schemas.microsoft.com/office/powerpoint/2010/main" val="152600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2" name="Rounded Rectangle 1">
            <a:extLst>
              <a:ext uri="{FF2B5EF4-FFF2-40B4-BE49-F238E27FC236}">
                <a16:creationId xmlns:a16="http://schemas.microsoft.com/office/drawing/2014/main" id="{FC7166BC-14D6-580D-7D73-C44A5B118783}"/>
              </a:ext>
            </a:extLst>
          </p:cNvPr>
          <p:cNvSpPr/>
          <p:nvPr/>
        </p:nvSpPr>
        <p:spPr>
          <a:xfrm>
            <a:off x="568004" y="1680515"/>
            <a:ext cx="5191170" cy="1343263"/>
          </a:xfrm>
          <a:prstGeom prst="roundRect">
            <a:avLst>
              <a:gd name="adj" fmla="val 7037"/>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0EDE0D0-2E06-1510-EFE2-7A3BA00E73CE}"/>
              </a:ext>
            </a:extLst>
          </p:cNvPr>
          <p:cNvSpPr/>
          <p:nvPr/>
        </p:nvSpPr>
        <p:spPr>
          <a:xfrm>
            <a:off x="568004" y="3351634"/>
            <a:ext cx="5191170" cy="1343263"/>
          </a:xfrm>
          <a:prstGeom prst="roundRect">
            <a:avLst>
              <a:gd name="adj" fmla="val 7037"/>
            </a:avLst>
          </a:prstGeom>
          <a:gradFill>
            <a:gsLst>
              <a:gs pos="25000">
                <a:srgbClr val="00717F"/>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2D8A1887-EDAA-C82C-E36D-686180209E3B}"/>
              </a:ext>
            </a:extLst>
          </p:cNvPr>
          <p:cNvSpPr/>
          <p:nvPr/>
        </p:nvSpPr>
        <p:spPr>
          <a:xfrm>
            <a:off x="6432826" y="1680515"/>
            <a:ext cx="5191170" cy="1343263"/>
          </a:xfrm>
          <a:prstGeom prst="roundRect">
            <a:avLst>
              <a:gd name="adj" fmla="val 7037"/>
            </a:avLst>
          </a:prstGeom>
          <a:gradFill>
            <a:gsLst>
              <a:gs pos="25000">
                <a:srgbClr val="00424A"/>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77D910BF-3346-C5EC-DF08-B42937EFD1AA}"/>
              </a:ext>
            </a:extLst>
          </p:cNvPr>
          <p:cNvSpPr/>
          <p:nvPr/>
        </p:nvSpPr>
        <p:spPr>
          <a:xfrm>
            <a:off x="6432826" y="3351634"/>
            <a:ext cx="5191170" cy="1343263"/>
          </a:xfrm>
          <a:prstGeom prst="roundRect">
            <a:avLst>
              <a:gd name="adj" fmla="val 7037"/>
            </a:avLst>
          </a:prstGeom>
          <a:gradFill>
            <a:gsLst>
              <a:gs pos="25000">
                <a:srgbClr val="00424A"/>
              </a:gs>
              <a:gs pos="100000">
                <a:srgbClr val="00A4B8"/>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EV Charging System Testing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sp>
        <p:nvSpPr>
          <p:cNvPr id="16" name="TextBox 15">
            <a:extLst>
              <a:ext uri="{FF2B5EF4-FFF2-40B4-BE49-F238E27FC236}">
                <a16:creationId xmlns:a16="http://schemas.microsoft.com/office/drawing/2014/main" id="{4FCBA8A1-120F-75E0-C533-50E650845F1B}"/>
              </a:ext>
            </a:extLst>
          </p:cNvPr>
          <p:cNvSpPr txBox="1"/>
          <p:nvPr/>
        </p:nvSpPr>
        <p:spPr>
          <a:xfrm>
            <a:off x="749382" y="1912212"/>
            <a:ext cx="5009792" cy="738664"/>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There are some issues with charging session initiation.</a:t>
            </a:r>
            <a:endParaRPr lang="en-US" sz="2400" spc="30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ABDCC209-C267-CB2E-462E-30FFEF66BCA9}"/>
              </a:ext>
            </a:extLst>
          </p:cNvPr>
          <p:cNvSpPr txBox="1"/>
          <p:nvPr/>
        </p:nvSpPr>
        <p:spPr>
          <a:xfrm>
            <a:off x="568004" y="1159630"/>
            <a:ext cx="3212758"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KEY FINDINGS</a:t>
            </a:r>
          </a:p>
        </p:txBody>
      </p:sp>
      <p:sp>
        <p:nvSpPr>
          <p:cNvPr id="18" name="TextBox 17">
            <a:extLst>
              <a:ext uri="{FF2B5EF4-FFF2-40B4-BE49-F238E27FC236}">
                <a16:creationId xmlns:a16="http://schemas.microsoft.com/office/drawing/2014/main" id="{40508277-1273-46AE-D124-EDE93689EC34}"/>
              </a:ext>
            </a:extLst>
          </p:cNvPr>
          <p:cNvSpPr txBox="1"/>
          <p:nvPr/>
        </p:nvSpPr>
        <p:spPr>
          <a:xfrm>
            <a:off x="673245" y="5214547"/>
            <a:ext cx="2706131" cy="923330"/>
          </a:xfrm>
          <a:prstGeom prst="rect">
            <a:avLst/>
          </a:prstGeom>
          <a:noFill/>
        </p:spPr>
        <p:txBody>
          <a:bodyPr wrap="square" rtlCol="0">
            <a:spAutoFit/>
          </a:bodyPr>
          <a:lstStyle/>
          <a:p>
            <a:r>
              <a:rPr lang="en-US" dirty="0">
                <a:solidFill>
                  <a:srgbClr val="00717F"/>
                </a:solidFill>
                <a:latin typeface="Courier" pitchFamily="2" charset="0"/>
              </a:rPr>
              <a:t>Summary of major issues and observations</a:t>
            </a:r>
          </a:p>
        </p:txBody>
      </p:sp>
      <p:sp>
        <p:nvSpPr>
          <p:cNvPr id="24" name="TextBox 23">
            <a:extLst>
              <a:ext uri="{FF2B5EF4-FFF2-40B4-BE49-F238E27FC236}">
                <a16:creationId xmlns:a16="http://schemas.microsoft.com/office/drawing/2014/main" id="{59BD9E65-BD1E-3361-D729-7ED86AE935DC}"/>
              </a:ext>
            </a:extLst>
          </p:cNvPr>
          <p:cNvSpPr txBox="1"/>
          <p:nvPr/>
        </p:nvSpPr>
        <p:spPr>
          <a:xfrm>
            <a:off x="749382" y="3583331"/>
            <a:ext cx="4082110" cy="738664"/>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Some users experience login failures.</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751C8B39-11F6-41F1-B3C0-534813D09275}"/>
              </a:ext>
            </a:extLst>
          </p:cNvPr>
          <p:cNvSpPr txBox="1"/>
          <p:nvPr/>
        </p:nvSpPr>
        <p:spPr>
          <a:xfrm>
            <a:off x="6614204" y="1912212"/>
            <a:ext cx="5009792" cy="738664"/>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Investigate and resolve the charging session initiation issue.</a:t>
            </a:r>
            <a:endParaRPr lang="en-US" sz="2400" spc="300"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C635354D-EE95-23A4-F679-7253DBC155B0}"/>
              </a:ext>
            </a:extLst>
          </p:cNvPr>
          <p:cNvSpPr txBox="1"/>
          <p:nvPr/>
        </p:nvSpPr>
        <p:spPr>
          <a:xfrm>
            <a:off x="6432825" y="1159630"/>
            <a:ext cx="3971563"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RECOMMENDATIONS</a:t>
            </a:r>
          </a:p>
        </p:txBody>
      </p:sp>
      <p:sp>
        <p:nvSpPr>
          <p:cNvPr id="28" name="TextBox 27">
            <a:extLst>
              <a:ext uri="{FF2B5EF4-FFF2-40B4-BE49-F238E27FC236}">
                <a16:creationId xmlns:a16="http://schemas.microsoft.com/office/drawing/2014/main" id="{0C7A4FE6-A854-974E-47A9-15101210BA8F}"/>
              </a:ext>
            </a:extLst>
          </p:cNvPr>
          <p:cNvSpPr txBox="1"/>
          <p:nvPr/>
        </p:nvSpPr>
        <p:spPr>
          <a:xfrm>
            <a:off x="6538067" y="5214547"/>
            <a:ext cx="2706131" cy="646331"/>
          </a:xfrm>
          <a:prstGeom prst="rect">
            <a:avLst/>
          </a:prstGeom>
          <a:noFill/>
        </p:spPr>
        <p:txBody>
          <a:bodyPr wrap="square" rtlCol="0">
            <a:spAutoFit/>
          </a:bodyPr>
          <a:lstStyle/>
          <a:p>
            <a:r>
              <a:rPr lang="en-US" dirty="0">
                <a:solidFill>
                  <a:srgbClr val="00717F"/>
                </a:solidFill>
                <a:latin typeface="Courier" pitchFamily="2" charset="0"/>
              </a:rPr>
              <a:t>Suggestions for improvement</a:t>
            </a:r>
          </a:p>
        </p:txBody>
      </p:sp>
      <p:sp>
        <p:nvSpPr>
          <p:cNvPr id="30" name="TextBox 29">
            <a:extLst>
              <a:ext uri="{FF2B5EF4-FFF2-40B4-BE49-F238E27FC236}">
                <a16:creationId xmlns:a16="http://schemas.microsoft.com/office/drawing/2014/main" id="{1D609192-E9B8-BE7C-6201-32583116CE0D}"/>
              </a:ext>
            </a:extLst>
          </p:cNvPr>
          <p:cNvSpPr txBox="1"/>
          <p:nvPr/>
        </p:nvSpPr>
        <p:spPr>
          <a:xfrm>
            <a:off x="6614204" y="3583331"/>
            <a:ext cx="5009792" cy="738664"/>
          </a:xfrm>
          <a:prstGeom prst="rect">
            <a:avLst/>
          </a:prstGeom>
          <a:noFill/>
          <a:effectLst/>
        </p:spPr>
        <p:txBody>
          <a:bodyPr wrap="square" tIns="0" bIns="0" rtlCol="0">
            <a:spAutoFit/>
          </a:bodyPr>
          <a:lstStyle/>
          <a:p>
            <a:pPr>
              <a:spcAft>
                <a:spcPts val="1200"/>
              </a:spcAft>
              <a:buClr>
                <a:srgbClr val="00717F"/>
              </a:buClr>
              <a:buSzPct val="125000"/>
            </a:pPr>
            <a:r>
              <a:rPr lang="en-US" sz="2400" dirty="0">
                <a:solidFill>
                  <a:schemeClr val="bg1"/>
                </a:solidFill>
                <a:latin typeface="Century Gothic" panose="020B0502020202020204" pitchFamily="34" charset="0"/>
              </a:rPr>
              <a:t>Enhance the user authentication process.</a:t>
            </a:r>
            <a:endParaRPr lang="en-US" sz="2400"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9366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white geometric texture">
            <a:extLst>
              <a:ext uri="{FF2B5EF4-FFF2-40B4-BE49-F238E27FC236}">
                <a16:creationId xmlns:a16="http://schemas.microsoft.com/office/drawing/2014/main" id="{435066D6-2681-7D6B-A8EA-9C90A02F9A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rcRect/>
          <a:stretch/>
        </p:blipFill>
        <p:spPr>
          <a:xfrm rot="10800000" flipV="1">
            <a:off x="-2" y="0"/>
            <a:ext cx="12192001" cy="6858001"/>
          </a:xfrm>
          <a:prstGeom prst="rect">
            <a:avLst/>
          </a:prstGeom>
        </p:spPr>
      </p:pic>
      <p:sp>
        <p:nvSpPr>
          <p:cNvPr id="6" name="Rectangle 5">
            <a:extLst>
              <a:ext uri="{FF2B5EF4-FFF2-40B4-BE49-F238E27FC236}">
                <a16:creationId xmlns:a16="http://schemas.microsoft.com/office/drawing/2014/main" id="{CB25E8BD-7AF0-7941-B268-A99CFAE2EE3D}"/>
              </a:ext>
            </a:extLst>
          </p:cNvPr>
          <p:cNvSpPr/>
          <p:nvPr/>
        </p:nvSpPr>
        <p:spPr>
          <a:xfrm>
            <a:off x="0" y="178281"/>
            <a:ext cx="12192000" cy="523220"/>
          </a:xfrm>
          <a:prstGeom prst="rect">
            <a:avLst/>
          </a:prstGeom>
          <a:gradFill>
            <a:gsLst>
              <a:gs pos="25000">
                <a:srgbClr val="00717F"/>
              </a:gs>
              <a:gs pos="100000">
                <a:srgbClr val="00A4B8"/>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326331" y="212570"/>
            <a:ext cx="9762213" cy="461665"/>
          </a:xfrm>
          <a:prstGeom prst="rect">
            <a:avLst/>
          </a:prstGeom>
          <a:noFill/>
          <a:effectLst/>
        </p:spPr>
        <p:txBody>
          <a:bodyPr wrap="square" tIns="0" bIns="0" rtlCol="0">
            <a:spAutoFit/>
          </a:bodyPr>
          <a:lstStyle/>
          <a:p>
            <a:r>
              <a:rPr lang="en-US" sz="3000" dirty="0">
                <a:solidFill>
                  <a:srgbClr val="EDF1F0"/>
                </a:solidFill>
                <a:latin typeface="Century Gothic" panose="020B0502020202020204" pitchFamily="34" charset="0"/>
              </a:rPr>
              <a:t>EV Charging System Testing Report</a:t>
            </a:r>
            <a:endParaRPr lang="en-US" sz="3000" spc="300" dirty="0">
              <a:solidFill>
                <a:srgbClr val="C4D9D7"/>
              </a:solidFill>
              <a:latin typeface="Century Gothic" panose="020B0502020202020204" pitchFamily="34" charset="0"/>
            </a:endParaRPr>
          </a:p>
        </p:txBody>
      </p:sp>
      <p:sp>
        <p:nvSpPr>
          <p:cNvPr id="12" name="TextBox 11">
            <a:extLst>
              <a:ext uri="{FF2B5EF4-FFF2-40B4-BE49-F238E27FC236}">
                <a16:creationId xmlns:a16="http://schemas.microsoft.com/office/drawing/2014/main" id="{B08D69DC-7D02-51B3-C88C-303FBEDF49A7}"/>
              </a:ext>
            </a:extLst>
          </p:cNvPr>
          <p:cNvSpPr txBox="1"/>
          <p:nvPr/>
        </p:nvSpPr>
        <p:spPr>
          <a:xfrm>
            <a:off x="9601195" y="376936"/>
            <a:ext cx="2203684" cy="246221"/>
          </a:xfrm>
          <a:prstGeom prst="rect">
            <a:avLst/>
          </a:prstGeom>
          <a:noFill/>
          <a:effectLst/>
        </p:spPr>
        <p:txBody>
          <a:bodyPr wrap="square" lIns="0" tIns="0" bIns="0" rtlCol="0">
            <a:spAutoFit/>
          </a:bodyPr>
          <a:lstStyle/>
          <a:p>
            <a:pPr algn="r"/>
            <a:r>
              <a:rPr lang="en-US" sz="1600" dirty="0">
                <a:solidFill>
                  <a:srgbClr val="EDF1F0"/>
                </a:solidFill>
                <a:latin typeface="Century Gothic" panose="020B0502020202020204" pitchFamily="34" charset="0"/>
              </a:rPr>
              <a:t>Version 1.0</a:t>
            </a:r>
          </a:p>
        </p:txBody>
      </p:sp>
      <p:sp>
        <p:nvSpPr>
          <p:cNvPr id="16" name="TextBox 15">
            <a:extLst>
              <a:ext uri="{FF2B5EF4-FFF2-40B4-BE49-F238E27FC236}">
                <a16:creationId xmlns:a16="http://schemas.microsoft.com/office/drawing/2014/main" id="{4FCBA8A1-120F-75E0-C533-50E650845F1B}"/>
              </a:ext>
            </a:extLst>
          </p:cNvPr>
          <p:cNvSpPr txBox="1"/>
          <p:nvPr/>
        </p:nvSpPr>
        <p:spPr>
          <a:xfrm>
            <a:off x="326331" y="1745696"/>
            <a:ext cx="6803518" cy="2769989"/>
          </a:xfrm>
          <a:prstGeom prst="rect">
            <a:avLst/>
          </a:prstGeom>
          <a:noFill/>
          <a:effectLst/>
        </p:spPr>
        <p:txBody>
          <a:bodyPr wrap="square" tIns="0" bIns="0" rtlCol="0">
            <a:spAutoFit/>
          </a:bodyPr>
          <a:lstStyle/>
          <a:p>
            <a:r>
              <a:rPr lang="en-US" sz="3600" dirty="0">
                <a:latin typeface="Century Gothic" panose="020B0502020202020204" pitchFamily="34" charset="0"/>
              </a:rPr>
              <a:t>Overall, the system performs well, and critical issues have been identified for resolution. Next steps include addressing the defects and re–testing.</a:t>
            </a:r>
            <a:endParaRPr lang="en-US" sz="3600" spc="300" dirty="0">
              <a:latin typeface="Century Gothic" panose="020B0502020202020204" pitchFamily="34" charset="0"/>
            </a:endParaRPr>
          </a:p>
        </p:txBody>
      </p:sp>
      <p:sp>
        <p:nvSpPr>
          <p:cNvPr id="17" name="TextBox 16">
            <a:extLst>
              <a:ext uri="{FF2B5EF4-FFF2-40B4-BE49-F238E27FC236}">
                <a16:creationId xmlns:a16="http://schemas.microsoft.com/office/drawing/2014/main" id="{ABDCC209-C267-CB2E-462E-30FFEF66BCA9}"/>
              </a:ext>
            </a:extLst>
          </p:cNvPr>
          <p:cNvSpPr txBox="1"/>
          <p:nvPr/>
        </p:nvSpPr>
        <p:spPr>
          <a:xfrm>
            <a:off x="432485" y="1226141"/>
            <a:ext cx="3410466" cy="430887"/>
          </a:xfrm>
          <a:prstGeom prst="rect">
            <a:avLst/>
          </a:prstGeom>
          <a:noFill/>
          <a:effectLst/>
        </p:spPr>
        <p:txBody>
          <a:bodyPr wrap="square" lIns="0" tIns="0" bIns="0" rtlCol="0">
            <a:spAutoFit/>
          </a:bodyPr>
          <a:lstStyle/>
          <a:p>
            <a:r>
              <a:rPr lang="en-US" sz="2800" dirty="0">
                <a:solidFill>
                  <a:srgbClr val="00717F"/>
                </a:solidFill>
                <a:latin typeface="Century Gothic" panose="020B0502020202020204" pitchFamily="34" charset="0"/>
              </a:rPr>
              <a:t>CONCLUSION</a:t>
            </a:r>
          </a:p>
        </p:txBody>
      </p:sp>
      <p:sp>
        <p:nvSpPr>
          <p:cNvPr id="18" name="TextBox 17">
            <a:extLst>
              <a:ext uri="{FF2B5EF4-FFF2-40B4-BE49-F238E27FC236}">
                <a16:creationId xmlns:a16="http://schemas.microsoft.com/office/drawing/2014/main" id="{40508277-1273-46AE-D124-EDE93689EC34}"/>
              </a:ext>
            </a:extLst>
          </p:cNvPr>
          <p:cNvSpPr txBox="1"/>
          <p:nvPr/>
        </p:nvSpPr>
        <p:spPr>
          <a:xfrm>
            <a:off x="326331" y="4985528"/>
            <a:ext cx="2706131" cy="646331"/>
          </a:xfrm>
          <a:prstGeom prst="rect">
            <a:avLst/>
          </a:prstGeom>
          <a:noFill/>
        </p:spPr>
        <p:txBody>
          <a:bodyPr wrap="square" rtlCol="0">
            <a:spAutoFit/>
          </a:bodyPr>
          <a:lstStyle/>
          <a:p>
            <a:r>
              <a:rPr lang="en-US" dirty="0">
                <a:solidFill>
                  <a:srgbClr val="00717F"/>
                </a:solidFill>
                <a:latin typeface="Courier" pitchFamily="2" charset="0"/>
              </a:rPr>
              <a:t>Overall assessment and next steps</a:t>
            </a:r>
          </a:p>
        </p:txBody>
      </p:sp>
      <p:grpSp>
        <p:nvGrpSpPr>
          <p:cNvPr id="45" name="Group 44">
            <a:extLst>
              <a:ext uri="{FF2B5EF4-FFF2-40B4-BE49-F238E27FC236}">
                <a16:creationId xmlns:a16="http://schemas.microsoft.com/office/drawing/2014/main" id="{23A079A7-7230-5477-87ED-42BB90FE6850}"/>
              </a:ext>
            </a:extLst>
          </p:cNvPr>
          <p:cNvGrpSpPr/>
          <p:nvPr/>
        </p:nvGrpSpPr>
        <p:grpSpPr>
          <a:xfrm>
            <a:off x="8572312" y="3661780"/>
            <a:ext cx="3032464" cy="2647495"/>
            <a:chOff x="8572312" y="3661780"/>
            <a:chExt cx="3032464" cy="2647495"/>
          </a:xfrm>
        </p:grpSpPr>
        <p:grpSp>
          <p:nvGrpSpPr>
            <p:cNvPr id="14" name="Group 13">
              <a:extLst>
                <a:ext uri="{FF2B5EF4-FFF2-40B4-BE49-F238E27FC236}">
                  <a16:creationId xmlns:a16="http://schemas.microsoft.com/office/drawing/2014/main" id="{40C3E7BD-08EB-A4FE-A7EA-370063D454A8}"/>
                </a:ext>
              </a:extLst>
            </p:cNvPr>
            <p:cNvGrpSpPr/>
            <p:nvPr/>
          </p:nvGrpSpPr>
          <p:grpSpPr>
            <a:xfrm>
              <a:off x="8572312" y="3661780"/>
              <a:ext cx="3032464" cy="2647495"/>
              <a:chOff x="7861730" y="3027691"/>
              <a:chExt cx="3032464" cy="2647495"/>
            </a:xfrm>
          </p:grpSpPr>
          <p:sp>
            <p:nvSpPr>
              <p:cNvPr id="15" name="Oval 14">
                <a:extLst>
                  <a:ext uri="{FF2B5EF4-FFF2-40B4-BE49-F238E27FC236}">
                    <a16:creationId xmlns:a16="http://schemas.microsoft.com/office/drawing/2014/main" id="{04BA7348-625D-4107-3232-E25C3F95EEA5}"/>
                  </a:ext>
                </a:extLst>
              </p:cNvPr>
              <p:cNvSpPr/>
              <p:nvPr/>
            </p:nvSpPr>
            <p:spPr>
              <a:xfrm>
                <a:off x="7861730" y="3027691"/>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2BAB8EA-4D58-7BD7-1E18-A0078D385E39}"/>
                  </a:ext>
                </a:extLst>
              </p:cNvPr>
              <p:cNvSpPr/>
              <p:nvPr/>
            </p:nvSpPr>
            <p:spPr>
              <a:xfrm>
                <a:off x="7861730" y="3505431"/>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691CED6-A6DD-3798-2C64-56E31CABDC91}"/>
                  </a:ext>
                </a:extLst>
              </p:cNvPr>
              <p:cNvSpPr/>
              <p:nvPr/>
            </p:nvSpPr>
            <p:spPr>
              <a:xfrm>
                <a:off x="7861730" y="3966640"/>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107F467-569B-7249-233A-0FEDA9F06B60}"/>
                  </a:ext>
                </a:extLst>
              </p:cNvPr>
              <p:cNvSpPr/>
              <p:nvPr/>
            </p:nvSpPr>
            <p:spPr>
              <a:xfrm>
                <a:off x="7861730" y="4444380"/>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D2EB719-C726-F854-6174-09EC9484B054}"/>
                  </a:ext>
                </a:extLst>
              </p:cNvPr>
              <p:cNvSpPr/>
              <p:nvPr/>
            </p:nvSpPr>
            <p:spPr>
              <a:xfrm>
                <a:off x="7861730" y="4923126"/>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A5729D1A-D044-09BF-CB07-FE503FFDD3DA}"/>
                  </a:ext>
                </a:extLst>
              </p:cNvPr>
              <p:cNvSpPr/>
              <p:nvPr/>
            </p:nvSpPr>
            <p:spPr>
              <a:xfrm>
                <a:off x="7861730" y="5400866"/>
                <a:ext cx="274320" cy="274320"/>
              </a:xfrm>
              <a:prstGeom prst="ellipse">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0CE3ADA3-5A9F-78B0-D548-D6544CE61FC0}"/>
                  </a:ext>
                </a:extLst>
              </p:cNvPr>
              <p:cNvGrpSpPr/>
              <p:nvPr/>
            </p:nvGrpSpPr>
            <p:grpSpPr>
              <a:xfrm>
                <a:off x="8386011" y="3069144"/>
                <a:ext cx="2508183" cy="2564589"/>
                <a:chOff x="8386011" y="3069144"/>
                <a:chExt cx="3418867" cy="2564589"/>
              </a:xfrm>
            </p:grpSpPr>
            <p:sp>
              <p:nvSpPr>
                <p:cNvPr id="27" name="Rounded Rectangle 26">
                  <a:extLst>
                    <a:ext uri="{FF2B5EF4-FFF2-40B4-BE49-F238E27FC236}">
                      <a16:creationId xmlns:a16="http://schemas.microsoft.com/office/drawing/2014/main" id="{B343DFC1-B776-A167-78E5-8C1CED75AE77}"/>
                    </a:ext>
                  </a:extLst>
                </p:cNvPr>
                <p:cNvSpPr/>
                <p:nvPr/>
              </p:nvSpPr>
              <p:spPr>
                <a:xfrm>
                  <a:off x="8386011" y="3069144"/>
                  <a:ext cx="3418867"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a:extLst>
                    <a:ext uri="{FF2B5EF4-FFF2-40B4-BE49-F238E27FC236}">
                      <a16:creationId xmlns:a16="http://schemas.microsoft.com/office/drawing/2014/main" id="{7FD26A2D-63BE-A2AE-5045-90B88B76F1F5}"/>
                    </a:ext>
                  </a:extLst>
                </p:cNvPr>
                <p:cNvSpPr/>
                <p:nvPr/>
              </p:nvSpPr>
              <p:spPr>
                <a:xfrm>
                  <a:off x="8386011" y="3546884"/>
                  <a:ext cx="3017520"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CC5A4016-3155-6E54-20D6-88DEB0C8DB9D}"/>
                    </a:ext>
                  </a:extLst>
                </p:cNvPr>
                <p:cNvSpPr/>
                <p:nvPr/>
              </p:nvSpPr>
              <p:spPr>
                <a:xfrm>
                  <a:off x="8386011" y="4008093"/>
                  <a:ext cx="3418867"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005CA395-18AD-AA7C-3D3E-9AFB61F1E0EF}"/>
                    </a:ext>
                  </a:extLst>
                </p:cNvPr>
                <p:cNvSpPr/>
                <p:nvPr/>
              </p:nvSpPr>
              <p:spPr>
                <a:xfrm>
                  <a:off x="8386011" y="4485833"/>
                  <a:ext cx="2560320"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047A1798-6B5E-D6FA-3FBD-A96D9880388D}"/>
                    </a:ext>
                  </a:extLst>
                </p:cNvPr>
                <p:cNvSpPr/>
                <p:nvPr/>
              </p:nvSpPr>
              <p:spPr>
                <a:xfrm>
                  <a:off x="8386011" y="4964579"/>
                  <a:ext cx="3418867"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7D250E88-73DD-6892-F711-B00DDD36D85D}"/>
                    </a:ext>
                  </a:extLst>
                </p:cNvPr>
                <p:cNvSpPr/>
                <p:nvPr/>
              </p:nvSpPr>
              <p:spPr>
                <a:xfrm>
                  <a:off x="8386011" y="5442319"/>
                  <a:ext cx="2286000" cy="191414"/>
                </a:xfrm>
                <a:prstGeom prst="roundRect">
                  <a:avLst/>
                </a:prstGeom>
                <a:gradFill>
                  <a:gsLst>
                    <a:gs pos="25000">
                      <a:srgbClr val="00717F">
                        <a:alpha val="47000"/>
                      </a:srgbClr>
                    </a:gs>
                    <a:gs pos="100000">
                      <a:srgbClr val="00A4B8">
                        <a:alpha val="0"/>
                      </a:srgbClr>
                    </a:gs>
                  </a:gsLst>
                  <a:lin ang="8100000" scaled="0"/>
                </a:gradFill>
                <a:ln>
                  <a:noFill/>
                </a:ln>
                <a:effectLst>
                  <a:outerShdw blurRad="76200" dir="18900000" sy="23000" kx="-1200000" algn="bl" rotWithShape="0">
                    <a:prstClr val="black">
                      <a:alpha val="20000"/>
                    </a:prstClr>
                  </a:outerShdw>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4" name="Freeform 43">
              <a:extLst>
                <a:ext uri="{FF2B5EF4-FFF2-40B4-BE49-F238E27FC236}">
                  <a16:creationId xmlns:a16="http://schemas.microsoft.com/office/drawing/2014/main" id="{536A7CE3-DF48-873D-3E11-FB372A92083B}"/>
                </a:ext>
              </a:extLst>
            </p:cNvPr>
            <p:cNvSpPr/>
            <p:nvPr/>
          </p:nvSpPr>
          <p:spPr>
            <a:xfrm>
              <a:off x="11023632" y="6023525"/>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gradFill>
              <a:gsLst>
                <a:gs pos="25000">
                  <a:srgbClr val="00717F">
                    <a:alpha val="85000"/>
                  </a:srgbClr>
                </a:gs>
                <a:gs pos="100000">
                  <a:srgbClr val="00A4B8">
                    <a:alpha val="15211"/>
                  </a:srgbClr>
                </a:gs>
              </a:gsLst>
              <a:lin ang="8100000" scaled="0"/>
            </a:gra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6936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24030</TotalTime>
  <Words>444</Words>
  <Application>Microsoft Macintosh PowerPoint</Application>
  <PresentationFormat>Widescreen</PresentationFormat>
  <Paragraphs>50</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Office81</cp:lastModifiedBy>
  <cp:revision>450</cp:revision>
  <cp:lastPrinted>2024-02-20T23:48:17Z</cp:lastPrinted>
  <dcterms:created xsi:type="dcterms:W3CDTF">2021-07-07T23:54:57Z</dcterms:created>
  <dcterms:modified xsi:type="dcterms:W3CDTF">2024-08-18T19:28:17Z</dcterms:modified>
</cp:coreProperties>
</file>