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342" r:id="rId2"/>
    <p:sldId id="354" r:id="rId3"/>
    <p:sldId id="370" r:id="rId4"/>
    <p:sldId id="356" r:id="rId5"/>
    <p:sldId id="373" r:id="rId6"/>
    <p:sldId id="374" r:id="rId7"/>
    <p:sldId id="375" r:id="rId8"/>
    <p:sldId id="357" r:id="rId9"/>
    <p:sldId id="360" r:id="rId10"/>
    <p:sldId id="376" r:id="rId11"/>
    <p:sldId id="377" r:id="rId12"/>
    <p:sldId id="378" r:id="rId13"/>
    <p:sldId id="369" r:id="rId14"/>
    <p:sldId id="364" r:id="rId15"/>
    <p:sldId id="379" r:id="rId16"/>
    <p:sldId id="380" r:id="rId17"/>
    <p:sldId id="381" r:id="rId18"/>
    <p:sldId id="29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0D6E3"/>
    <a:srgbClr val="B13070"/>
    <a:srgbClr val="FADAD3"/>
    <a:srgbClr val="ED8A77"/>
    <a:srgbClr val="C33056"/>
    <a:srgbClr val="7030A0"/>
    <a:srgbClr val="EDE2E9"/>
    <a:srgbClr val="F5CABE"/>
    <a:srgbClr val="E57D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35" autoAdjust="0"/>
    <p:restoredTop sz="96339"/>
  </p:normalViewPr>
  <p:slideViewPr>
    <p:cSldViewPr snapToGrid="0" snapToObjects="1">
      <p:cViewPr varScale="1">
        <p:scale>
          <a:sx n="77" d="100"/>
          <a:sy n="77" d="100"/>
        </p:scale>
        <p:origin x="2178" y="12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707066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124890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4139954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31319094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96293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199134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16</a:t>
            </a:fld>
            <a:endParaRPr lang="en-US" dirty="0"/>
          </a:p>
        </p:txBody>
      </p:sp>
    </p:spTree>
    <p:extLst>
      <p:ext uri="{BB962C8B-B14F-4D97-AF65-F5344CB8AC3E}">
        <p14:creationId xmlns:p14="http://schemas.microsoft.com/office/powerpoint/2010/main" val="4278174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17</a:t>
            </a:fld>
            <a:endParaRPr lang="en-US" dirty="0"/>
          </a:p>
        </p:txBody>
      </p:sp>
    </p:spTree>
    <p:extLst>
      <p:ext uri="{BB962C8B-B14F-4D97-AF65-F5344CB8AC3E}">
        <p14:creationId xmlns:p14="http://schemas.microsoft.com/office/powerpoint/2010/main" val="22828572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18</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896592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549344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219640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455191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671443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717733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475253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583567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29000">
              <a:schemeClr val="bg1"/>
            </a:gs>
            <a:gs pos="58000">
              <a:schemeClr val="bg1">
                <a:lumMod val="95000"/>
              </a:schemeClr>
            </a:gs>
            <a:gs pos="98000">
              <a:schemeClr val="bg1">
                <a:lumMod val="8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9/18/2024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82&amp;utm_source=template-powerpoint&amp;utm_medium=content&amp;utm_campaign=Consulting+Proposal+for+Strategy+Template-powerpoint-12182&amp;lpa=Consulting+Proposal+for+Strategy+Template+powerpoint+12182"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Google Shape;93;p1">
            <a:hlinkClick r:id="rId2"/>
            <a:extLst>
              <a:ext uri="{FF2B5EF4-FFF2-40B4-BE49-F238E27FC236}">
                <a16:creationId xmlns:a16="http://schemas.microsoft.com/office/drawing/2014/main" id="{16BCC30B-76FD-AAF7-2EDE-3A53C6542D6B}"/>
              </a:ext>
            </a:extLst>
          </p:cNvPr>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8707903" y="403387"/>
            <a:ext cx="3041396" cy="604919"/>
          </a:xfrm>
          <a:prstGeom prst="rect">
            <a:avLst/>
          </a:prstGeom>
          <a:noFill/>
          <a:ln>
            <a:noFill/>
          </a:ln>
        </p:spPr>
      </p:pic>
      <p:sp>
        <p:nvSpPr>
          <p:cNvPr id="3" name="Google Shape;90;p1">
            <a:extLst>
              <a:ext uri="{FF2B5EF4-FFF2-40B4-BE49-F238E27FC236}">
                <a16:creationId xmlns:a16="http://schemas.microsoft.com/office/drawing/2014/main" id="{C34A8630-9655-37EE-C42D-A33BD09AB850}"/>
              </a:ext>
            </a:extLst>
          </p:cNvPr>
          <p:cNvSpPr txBox="1"/>
          <p:nvPr/>
        </p:nvSpPr>
        <p:spPr>
          <a:xfrm>
            <a:off x="337016" y="254469"/>
            <a:ext cx="6485816"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PowerPoint Consulting Proposal for Strategy Template</a:t>
            </a:r>
          </a:p>
        </p:txBody>
      </p:sp>
      <p:pic>
        <p:nvPicPr>
          <p:cNvPr id="6" name="Picture 5">
            <a:extLst>
              <a:ext uri="{FF2B5EF4-FFF2-40B4-BE49-F238E27FC236}">
                <a16:creationId xmlns:a16="http://schemas.microsoft.com/office/drawing/2014/main" id="{B4147857-9824-7664-5C9A-308A8DA44372}"/>
              </a:ext>
            </a:extLst>
          </p:cNvPr>
          <p:cNvPicPr>
            <a:picLocks noChangeAspect="1"/>
          </p:cNvPicPr>
          <p:nvPr/>
        </p:nvPicPr>
        <p:blipFill>
          <a:blip r:embed="rId4"/>
          <a:srcRect/>
          <a:stretch/>
        </p:blipFill>
        <p:spPr>
          <a:xfrm>
            <a:off x="1292955" y="1684938"/>
            <a:ext cx="5011465" cy="2810367"/>
          </a:xfrm>
          <a:prstGeom prst="rect">
            <a:avLst/>
          </a:prstGeom>
          <a:noFill/>
          <a:ln w="28575">
            <a:noFill/>
          </a:ln>
          <a:effectLst>
            <a:outerShdw blurRad="50800" dist="38100" dir="5400000" algn="t" rotWithShape="0">
              <a:prstClr val="black">
                <a:alpha val="40000"/>
              </a:prstClr>
            </a:outerShdw>
          </a:effectLst>
        </p:spPr>
      </p:pic>
      <p:pic>
        <p:nvPicPr>
          <p:cNvPr id="7" name="Picture 6">
            <a:extLst>
              <a:ext uri="{FF2B5EF4-FFF2-40B4-BE49-F238E27FC236}">
                <a16:creationId xmlns:a16="http://schemas.microsoft.com/office/drawing/2014/main" id="{0296D4C7-FC2A-E7A2-B84B-6398B0EF1DEC}"/>
              </a:ext>
            </a:extLst>
          </p:cNvPr>
          <p:cNvPicPr>
            <a:picLocks noChangeAspect="1"/>
          </p:cNvPicPr>
          <p:nvPr/>
        </p:nvPicPr>
        <p:blipFill>
          <a:blip r:embed="rId5"/>
          <a:srcRect/>
          <a:stretch/>
        </p:blipFill>
        <p:spPr>
          <a:xfrm>
            <a:off x="5887581" y="2160980"/>
            <a:ext cx="5011465" cy="2805052"/>
          </a:xfrm>
          <a:prstGeom prst="rect">
            <a:avLst/>
          </a:prstGeom>
          <a:noFill/>
          <a:ln w="28575">
            <a:noFill/>
          </a:ln>
          <a:effectLst>
            <a:outerShdw blurRad="50800" dist="38100" dir="5400000" algn="t" rotWithShape="0">
              <a:prstClr val="black">
                <a:alpha val="40000"/>
              </a:prstClr>
            </a:outerShdw>
          </a:effectLst>
        </p:spPr>
      </p:pic>
      <p:pic>
        <p:nvPicPr>
          <p:cNvPr id="5" name="Picture 4">
            <a:extLst>
              <a:ext uri="{FF2B5EF4-FFF2-40B4-BE49-F238E27FC236}">
                <a16:creationId xmlns:a16="http://schemas.microsoft.com/office/drawing/2014/main" id="{0CA7D00A-4798-AA60-20ED-6D3638EC0D82}"/>
              </a:ext>
            </a:extLst>
          </p:cNvPr>
          <p:cNvPicPr>
            <a:picLocks noChangeAspect="1"/>
          </p:cNvPicPr>
          <p:nvPr/>
        </p:nvPicPr>
        <p:blipFill>
          <a:blip r:embed="rId6"/>
          <a:srcRect/>
          <a:stretch/>
        </p:blipFill>
        <p:spPr>
          <a:xfrm>
            <a:off x="3590268" y="3563506"/>
            <a:ext cx="5011465" cy="2806077"/>
          </a:xfrm>
          <a:prstGeom prst="rect">
            <a:avLst/>
          </a:prstGeom>
          <a:noFill/>
          <a:ln w="28575">
            <a:no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193D522A-AB36-CA00-1524-91840DEC18AE}"/>
              </a:ext>
            </a:extLst>
          </p:cNvPr>
          <p:cNvSpPr/>
          <p:nvPr/>
        </p:nvSpPr>
        <p:spPr>
          <a:xfrm>
            <a:off x="0" y="0"/>
            <a:ext cx="12192000" cy="6858000"/>
          </a:xfrm>
          <a:prstGeom prst="rtTriangle">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0DEA4815-E14A-3A3A-E30F-1527C2EE5C83}"/>
              </a:ext>
            </a:extLst>
          </p:cNvPr>
          <p:cNvSpPr/>
          <p:nvPr/>
        </p:nvSpPr>
        <p:spPr>
          <a:xfrm>
            <a:off x="2542365" y="2028048"/>
            <a:ext cx="7107268" cy="2801903"/>
          </a:xfrm>
          <a:prstGeom prst="rect">
            <a:avLst/>
          </a:prstGeom>
          <a:solidFill>
            <a:schemeClr val="accent6"/>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t" anchorCtr="0"/>
          <a:lstStyle/>
          <a:p>
            <a:pPr algn="ctr" rtl="0">
              <a:spcBef>
                <a:spcPts val="0"/>
              </a:spcBef>
              <a:spcAft>
                <a:spcPts val="0"/>
              </a:spcAft>
            </a:pPr>
            <a:r>
              <a:rPr lang="en-US" sz="4800" b="1" dirty="0">
                <a:solidFill>
                  <a:schemeClr val="bg1"/>
                </a:solidFill>
                <a:effectLst/>
                <a:latin typeface="Century Gothic" panose="020B0502020202020204" pitchFamily="34" charset="0"/>
              </a:rPr>
              <a:t>Change Management and Implementation</a:t>
            </a:r>
            <a:endParaRPr lang="en-US" sz="4800" b="1" dirty="0">
              <a:solidFill>
                <a:schemeClr val="bg1"/>
              </a:solidFill>
              <a:latin typeface="Century Gothic" panose="020B0502020202020204" pitchFamily="34" charset="0"/>
            </a:endParaRPr>
          </a:p>
        </p:txBody>
      </p:sp>
      <p:sp>
        <p:nvSpPr>
          <p:cNvPr id="4" name="Rectangle 3">
            <a:extLst>
              <a:ext uri="{FF2B5EF4-FFF2-40B4-BE49-F238E27FC236}">
                <a16:creationId xmlns:a16="http://schemas.microsoft.com/office/drawing/2014/main" id="{55060EC9-5C75-CDA0-ECD3-891E7D2B23E8}"/>
              </a:ext>
            </a:extLst>
          </p:cNvPr>
          <p:cNvSpPr/>
          <p:nvPr/>
        </p:nvSpPr>
        <p:spPr>
          <a:xfrm>
            <a:off x="8814824" y="1595651"/>
            <a:ext cx="1280160" cy="1097280"/>
          </a:xfrm>
          <a:prstGeom prst="rect">
            <a:avLst/>
          </a:prstGeom>
          <a:solidFill>
            <a:srgbClr val="B1307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Google Shape;90;p1">
            <a:extLst>
              <a:ext uri="{FF2B5EF4-FFF2-40B4-BE49-F238E27FC236}">
                <a16:creationId xmlns:a16="http://schemas.microsoft.com/office/drawing/2014/main" id="{2F655F51-41C1-8E66-880C-3AE04736EBCE}"/>
              </a:ext>
            </a:extLst>
          </p:cNvPr>
          <p:cNvSpPr txBox="1"/>
          <p:nvPr/>
        </p:nvSpPr>
        <p:spPr>
          <a:xfrm>
            <a:off x="8833668" y="1643839"/>
            <a:ext cx="1261315" cy="101562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b="1" u="none" strike="noStrike" cap="none" dirty="0">
                <a:solidFill>
                  <a:schemeClr val="bg1"/>
                </a:solidFill>
                <a:latin typeface="Century Gothic" panose="020B0502020202020204" pitchFamily="34" charset="0"/>
                <a:ea typeface="Century Gothic"/>
                <a:cs typeface="Century Gothic"/>
                <a:sym typeface="Century Gothic"/>
              </a:rPr>
              <a:t>02</a:t>
            </a:r>
          </a:p>
        </p:txBody>
      </p:sp>
    </p:spTree>
    <p:extLst>
      <p:ext uri="{BB962C8B-B14F-4D97-AF65-F5344CB8AC3E}">
        <p14:creationId xmlns:p14="http://schemas.microsoft.com/office/powerpoint/2010/main" val="3810787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DEA4815-E14A-3A3A-E30F-1527C2EE5C83}"/>
              </a:ext>
            </a:extLst>
          </p:cNvPr>
          <p:cNvSpPr/>
          <p:nvPr/>
        </p:nvSpPr>
        <p:spPr>
          <a:xfrm>
            <a:off x="623046" y="1301834"/>
            <a:ext cx="2570942" cy="823847"/>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5" name="Rectangle 4">
            <a:extLst>
              <a:ext uri="{FF2B5EF4-FFF2-40B4-BE49-F238E27FC236}">
                <a16:creationId xmlns:a16="http://schemas.microsoft.com/office/drawing/2014/main" id="{E27C893D-B893-7191-C032-5D90049962A3}"/>
              </a:ext>
            </a:extLst>
          </p:cNvPr>
          <p:cNvSpPr/>
          <p:nvPr/>
        </p:nvSpPr>
        <p:spPr>
          <a:xfrm>
            <a:off x="3412128" y="1301834"/>
            <a:ext cx="3843696" cy="823847"/>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Waterfall Management Plan</a:t>
            </a:r>
          </a:p>
        </p:txBody>
      </p:sp>
      <p:sp>
        <p:nvSpPr>
          <p:cNvPr id="13" name="Rectangle 12">
            <a:extLst>
              <a:ext uri="{FF2B5EF4-FFF2-40B4-BE49-F238E27FC236}">
                <a16:creationId xmlns:a16="http://schemas.microsoft.com/office/drawing/2014/main" id="{891A5A50-6995-4C4F-EEC7-E705F9E67F9C}"/>
              </a:ext>
            </a:extLst>
          </p:cNvPr>
          <p:cNvSpPr/>
          <p:nvPr/>
        </p:nvSpPr>
        <p:spPr>
          <a:xfrm>
            <a:off x="1676004" y="2383470"/>
            <a:ext cx="2570942" cy="823847"/>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FF7A7D8-02F3-207B-FFEB-7D69E05F7BAA}"/>
              </a:ext>
            </a:extLst>
          </p:cNvPr>
          <p:cNvSpPr/>
          <p:nvPr/>
        </p:nvSpPr>
        <p:spPr>
          <a:xfrm>
            <a:off x="4465086" y="2383470"/>
            <a:ext cx="3843696" cy="823847"/>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18" name="Rectangle 17">
            <a:extLst>
              <a:ext uri="{FF2B5EF4-FFF2-40B4-BE49-F238E27FC236}">
                <a16:creationId xmlns:a16="http://schemas.microsoft.com/office/drawing/2014/main" id="{7B043310-0C8E-B929-F9EC-AEDA029F9638}"/>
              </a:ext>
            </a:extLst>
          </p:cNvPr>
          <p:cNvSpPr/>
          <p:nvPr/>
        </p:nvSpPr>
        <p:spPr>
          <a:xfrm>
            <a:off x="2728962" y="3465106"/>
            <a:ext cx="2570942" cy="823847"/>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19" name="Rectangle 18">
            <a:extLst>
              <a:ext uri="{FF2B5EF4-FFF2-40B4-BE49-F238E27FC236}">
                <a16:creationId xmlns:a16="http://schemas.microsoft.com/office/drawing/2014/main" id="{DA6F17D3-6085-5093-B990-FEA14A51407A}"/>
              </a:ext>
            </a:extLst>
          </p:cNvPr>
          <p:cNvSpPr/>
          <p:nvPr/>
        </p:nvSpPr>
        <p:spPr>
          <a:xfrm>
            <a:off x="5518044" y="3465106"/>
            <a:ext cx="3843696" cy="823847"/>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22" name="Rectangle 21">
            <a:extLst>
              <a:ext uri="{FF2B5EF4-FFF2-40B4-BE49-F238E27FC236}">
                <a16:creationId xmlns:a16="http://schemas.microsoft.com/office/drawing/2014/main" id="{8FFA276D-BAA8-4709-3AF9-359BEDC59E01}"/>
              </a:ext>
            </a:extLst>
          </p:cNvPr>
          <p:cNvSpPr/>
          <p:nvPr/>
        </p:nvSpPr>
        <p:spPr>
          <a:xfrm>
            <a:off x="3781920" y="4546742"/>
            <a:ext cx="2570942" cy="823847"/>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23" name="Rectangle 22">
            <a:extLst>
              <a:ext uri="{FF2B5EF4-FFF2-40B4-BE49-F238E27FC236}">
                <a16:creationId xmlns:a16="http://schemas.microsoft.com/office/drawing/2014/main" id="{269496DD-848C-C37F-EA51-32F6C2C6E586}"/>
              </a:ext>
            </a:extLst>
          </p:cNvPr>
          <p:cNvSpPr/>
          <p:nvPr/>
        </p:nvSpPr>
        <p:spPr>
          <a:xfrm>
            <a:off x="6571002" y="4546742"/>
            <a:ext cx="3843696" cy="823847"/>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2" name="Right Triangle 1">
            <a:extLst>
              <a:ext uri="{FF2B5EF4-FFF2-40B4-BE49-F238E27FC236}">
                <a16:creationId xmlns:a16="http://schemas.microsoft.com/office/drawing/2014/main" id="{5824DD97-D661-7865-BF7B-E20C5999AD62}"/>
              </a:ext>
            </a:extLst>
          </p:cNvPr>
          <p:cNvSpPr/>
          <p:nvPr/>
        </p:nvSpPr>
        <p:spPr>
          <a:xfrm rot="10800000">
            <a:off x="9890234" y="0"/>
            <a:ext cx="2301766" cy="1294743"/>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F5E4E8A-6EB0-8C5E-4C2F-1A92913606D2}"/>
              </a:ext>
            </a:extLst>
          </p:cNvPr>
          <p:cNvSpPr/>
          <p:nvPr/>
        </p:nvSpPr>
        <p:spPr>
          <a:xfrm>
            <a:off x="4834877" y="5628380"/>
            <a:ext cx="2570942" cy="823847"/>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11" name="Rectangle 10">
            <a:extLst>
              <a:ext uri="{FF2B5EF4-FFF2-40B4-BE49-F238E27FC236}">
                <a16:creationId xmlns:a16="http://schemas.microsoft.com/office/drawing/2014/main" id="{BEADFFE5-45AE-FA0E-A385-91D2ECCC6D34}"/>
              </a:ext>
            </a:extLst>
          </p:cNvPr>
          <p:cNvSpPr/>
          <p:nvPr/>
        </p:nvSpPr>
        <p:spPr>
          <a:xfrm>
            <a:off x="7623959" y="5628380"/>
            <a:ext cx="3843696" cy="823847"/>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Tree>
    <p:extLst>
      <p:ext uri="{BB962C8B-B14F-4D97-AF65-F5344CB8AC3E}">
        <p14:creationId xmlns:p14="http://schemas.microsoft.com/office/powerpoint/2010/main" val="2820135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id="{2F85A4F9-8518-B689-6B8E-B7B79D17435E}"/>
              </a:ext>
            </a:extLst>
          </p:cNvPr>
          <p:cNvSpPr/>
          <p:nvPr/>
        </p:nvSpPr>
        <p:spPr>
          <a:xfrm>
            <a:off x="0" y="5563257"/>
            <a:ext cx="2301766" cy="1294743"/>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Financial Model</a:t>
            </a:r>
          </a:p>
        </p:txBody>
      </p:sp>
      <p:graphicFrame>
        <p:nvGraphicFramePr>
          <p:cNvPr id="2" name="Table 1">
            <a:extLst>
              <a:ext uri="{FF2B5EF4-FFF2-40B4-BE49-F238E27FC236}">
                <a16:creationId xmlns:a16="http://schemas.microsoft.com/office/drawing/2014/main" id="{29AC8BFE-9B33-6A66-EDC6-D584F2D68266}"/>
              </a:ext>
            </a:extLst>
          </p:cNvPr>
          <p:cNvGraphicFramePr>
            <a:graphicFrameLocks noGrp="1"/>
          </p:cNvGraphicFramePr>
          <p:nvPr>
            <p:extLst>
              <p:ext uri="{D42A27DB-BD31-4B8C-83A1-F6EECF244321}">
                <p14:modId xmlns:p14="http://schemas.microsoft.com/office/powerpoint/2010/main" val="2045884636"/>
              </p:ext>
            </p:extLst>
          </p:nvPr>
        </p:nvGraphicFramePr>
        <p:xfrm>
          <a:off x="1066800" y="1178900"/>
          <a:ext cx="10058400" cy="49377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1672129667"/>
                    </a:ext>
                  </a:extLst>
                </a:gridCol>
                <a:gridCol w="1828800">
                  <a:extLst>
                    <a:ext uri="{9D8B030D-6E8A-4147-A177-3AD203B41FA5}">
                      <a16:colId xmlns:a16="http://schemas.microsoft.com/office/drawing/2014/main" val="602210714"/>
                    </a:ext>
                  </a:extLst>
                </a:gridCol>
                <a:gridCol w="1828800">
                  <a:extLst>
                    <a:ext uri="{9D8B030D-6E8A-4147-A177-3AD203B41FA5}">
                      <a16:colId xmlns:a16="http://schemas.microsoft.com/office/drawing/2014/main" val="3143907215"/>
                    </a:ext>
                  </a:extLst>
                </a:gridCol>
                <a:gridCol w="1828800">
                  <a:extLst>
                    <a:ext uri="{9D8B030D-6E8A-4147-A177-3AD203B41FA5}">
                      <a16:colId xmlns:a16="http://schemas.microsoft.com/office/drawing/2014/main" val="2641293065"/>
                    </a:ext>
                  </a:extLst>
                </a:gridCol>
                <a:gridCol w="1828800">
                  <a:extLst>
                    <a:ext uri="{9D8B030D-6E8A-4147-A177-3AD203B41FA5}">
                      <a16:colId xmlns:a16="http://schemas.microsoft.com/office/drawing/2014/main" val="4209285026"/>
                    </a:ext>
                  </a:extLst>
                </a:gridCol>
              </a:tblGrid>
              <a:tr h="548640">
                <a:tc>
                  <a:txBody>
                    <a:bodyPr/>
                    <a:lstStyle/>
                    <a:p>
                      <a:pPr algn="ctr">
                        <a:lnSpc>
                          <a:spcPct val="100000"/>
                        </a:lnSpc>
                      </a:pPr>
                      <a:endParaRPr lang="en-US" sz="1400" dirty="0">
                        <a:solidFill>
                          <a:schemeClr val="bg1"/>
                        </a:solidFill>
                        <a:latin typeface="Century Gothic" panose="020B0502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20XX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20XX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0000"/>
                        </a:lnSpc>
                      </a:pPr>
                      <a:r>
                        <a:rPr lang="en-US" sz="1800" dirty="0">
                          <a:solidFill>
                            <a:schemeClr val="bg1"/>
                          </a:solidFill>
                          <a:latin typeface="Century Gothic" panose="020B0502020202020204" pitchFamily="34" charset="0"/>
                        </a:rPr>
                        <a:t>20XX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0000"/>
                        </a:lnSpc>
                      </a:pPr>
                      <a:r>
                        <a:rPr lang="en-US" sz="1800" dirty="0">
                          <a:solidFill>
                            <a:schemeClr val="bg1"/>
                          </a:solidFill>
                          <a:latin typeface="Century Gothic" panose="020B0502020202020204" pitchFamily="34" charset="0"/>
                        </a:rPr>
                        <a:t>20XX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350915962"/>
                  </a:ext>
                </a:extLst>
              </a:tr>
              <a:tr h="548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Assets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65858687"/>
                  </a:ext>
                </a:extLst>
              </a:tr>
              <a:tr h="548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lumMod val="65000"/>
                              <a:lumOff val="35000"/>
                            </a:schemeClr>
                          </a:solidFill>
                          <a:latin typeface="Century Gothic" panose="020B0502020202020204" pitchFamily="34" charset="0"/>
                          <a:ea typeface="+mn-ea"/>
                          <a:cs typeface="+mn-cs"/>
                        </a:rPr>
                        <a:t>Cash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69655794"/>
                  </a:ext>
                </a:extLst>
              </a:tr>
              <a:tr h="548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lumMod val="65000"/>
                              <a:lumOff val="35000"/>
                            </a:schemeClr>
                          </a:solidFill>
                          <a:latin typeface="Century Gothic" panose="020B0502020202020204" pitchFamily="34" charset="0"/>
                          <a:ea typeface="+mn-ea"/>
                          <a:cs typeface="+mn-cs"/>
                        </a:rPr>
                        <a:t>Inventory</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40556820"/>
                  </a:ext>
                </a:extLst>
              </a:tr>
              <a:tr h="548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TOTAL ASSETS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extLst>
                  <a:ext uri="{0D108BD9-81ED-4DB2-BD59-A6C34878D82A}">
                    <a16:rowId xmlns:a16="http://schemas.microsoft.com/office/drawing/2014/main" val="477809511"/>
                  </a:ext>
                </a:extLst>
              </a:tr>
              <a:tr h="548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Liabilities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621869467"/>
                  </a:ext>
                </a:extLst>
              </a:tr>
              <a:tr h="548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lumMod val="65000"/>
                              <a:lumOff val="35000"/>
                            </a:schemeClr>
                          </a:solidFill>
                          <a:latin typeface="Century Gothic" panose="020B0502020202020204" pitchFamily="34" charset="0"/>
                          <a:ea typeface="+mn-ea"/>
                          <a:cs typeface="+mn-cs"/>
                        </a:rPr>
                        <a:t>Short Term Debt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370313858"/>
                  </a:ext>
                </a:extLst>
              </a:tr>
              <a:tr h="548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lumMod val="65000"/>
                              <a:lumOff val="35000"/>
                            </a:schemeClr>
                          </a:solidFill>
                          <a:latin typeface="Century Gothic" panose="020B0502020202020204" pitchFamily="34" charset="0"/>
                          <a:ea typeface="+mn-ea"/>
                          <a:cs typeface="+mn-cs"/>
                        </a:rPr>
                        <a:t>Accounts Payable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63594662"/>
                  </a:ext>
                </a:extLst>
              </a:tr>
              <a:tr h="548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TOTALS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0D6E3"/>
                    </a:solidFill>
                  </a:tcPr>
                </a:tc>
                <a:extLst>
                  <a:ext uri="{0D108BD9-81ED-4DB2-BD59-A6C34878D82A}">
                    <a16:rowId xmlns:a16="http://schemas.microsoft.com/office/drawing/2014/main" val="541750883"/>
                  </a:ext>
                </a:extLst>
              </a:tr>
            </a:tbl>
          </a:graphicData>
        </a:graphic>
      </p:graphicFrame>
    </p:spTree>
    <p:extLst>
      <p:ext uri="{BB962C8B-B14F-4D97-AF65-F5344CB8AC3E}">
        <p14:creationId xmlns:p14="http://schemas.microsoft.com/office/powerpoint/2010/main" val="1235888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Project Cash Flow</a:t>
            </a:r>
          </a:p>
        </p:txBody>
      </p:sp>
      <p:grpSp>
        <p:nvGrpSpPr>
          <p:cNvPr id="19" name="Group 18">
            <a:extLst>
              <a:ext uri="{FF2B5EF4-FFF2-40B4-BE49-F238E27FC236}">
                <a16:creationId xmlns:a16="http://schemas.microsoft.com/office/drawing/2014/main" id="{AC271FEE-AAAA-9687-E7A5-C991CF282BEB}"/>
              </a:ext>
            </a:extLst>
          </p:cNvPr>
          <p:cNvGrpSpPr/>
          <p:nvPr/>
        </p:nvGrpSpPr>
        <p:grpSpPr>
          <a:xfrm>
            <a:off x="2159876" y="1923010"/>
            <a:ext cx="7872249" cy="2995448"/>
            <a:chOff x="2417379" y="2501462"/>
            <a:chExt cx="7872249" cy="2995448"/>
          </a:xfrm>
        </p:grpSpPr>
        <p:cxnSp>
          <p:nvCxnSpPr>
            <p:cNvPr id="6" name="Straight Connector 5">
              <a:extLst>
                <a:ext uri="{FF2B5EF4-FFF2-40B4-BE49-F238E27FC236}">
                  <a16:creationId xmlns:a16="http://schemas.microsoft.com/office/drawing/2014/main" id="{92C60C87-4928-0D12-4E96-AC999DB02EFC}"/>
                </a:ext>
              </a:extLst>
            </p:cNvPr>
            <p:cNvCxnSpPr/>
            <p:nvPr/>
          </p:nvCxnSpPr>
          <p:spPr>
            <a:xfrm>
              <a:off x="2417379" y="2501462"/>
              <a:ext cx="7872249"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32FC4F1-0DE6-CA79-A305-07D4C50D4576}"/>
                </a:ext>
              </a:extLst>
            </p:cNvPr>
            <p:cNvCxnSpPr/>
            <p:nvPr/>
          </p:nvCxnSpPr>
          <p:spPr>
            <a:xfrm>
              <a:off x="2417379" y="3100552"/>
              <a:ext cx="7872249"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8A96D85-8520-2258-10D6-B0C0C1288106}"/>
                </a:ext>
              </a:extLst>
            </p:cNvPr>
            <p:cNvCxnSpPr/>
            <p:nvPr/>
          </p:nvCxnSpPr>
          <p:spPr>
            <a:xfrm>
              <a:off x="2417379" y="3699642"/>
              <a:ext cx="7872249"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D782339-C2AB-4BFE-7C46-868FC76D227B}"/>
                </a:ext>
              </a:extLst>
            </p:cNvPr>
            <p:cNvCxnSpPr/>
            <p:nvPr/>
          </p:nvCxnSpPr>
          <p:spPr>
            <a:xfrm>
              <a:off x="2417379" y="4298732"/>
              <a:ext cx="7872249"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C0DCC90-11F2-87CF-B338-2E5AAAD3C2CE}"/>
                </a:ext>
              </a:extLst>
            </p:cNvPr>
            <p:cNvCxnSpPr/>
            <p:nvPr/>
          </p:nvCxnSpPr>
          <p:spPr>
            <a:xfrm>
              <a:off x="2417379" y="4897822"/>
              <a:ext cx="7872249"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467F744-6C6D-F60C-EC03-4BE1ABB95BBB}"/>
                </a:ext>
              </a:extLst>
            </p:cNvPr>
            <p:cNvCxnSpPr/>
            <p:nvPr/>
          </p:nvCxnSpPr>
          <p:spPr>
            <a:xfrm>
              <a:off x="2417379" y="5496910"/>
              <a:ext cx="7872249"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20" name="TextBox 19">
            <a:extLst>
              <a:ext uri="{FF2B5EF4-FFF2-40B4-BE49-F238E27FC236}">
                <a16:creationId xmlns:a16="http://schemas.microsoft.com/office/drawing/2014/main" id="{759D9700-5487-0C82-2FA4-4CA547F205BB}"/>
              </a:ext>
            </a:extLst>
          </p:cNvPr>
          <p:cNvSpPr txBox="1"/>
          <p:nvPr/>
        </p:nvSpPr>
        <p:spPr>
          <a:xfrm>
            <a:off x="2259428" y="5148214"/>
            <a:ext cx="1771381" cy="369332"/>
          </a:xfrm>
          <a:prstGeom prst="rect">
            <a:avLst/>
          </a:prstGeom>
          <a:noFill/>
        </p:spPr>
        <p:txBody>
          <a:bodyPr wrap="square" rtlCol="0">
            <a:spAutoFit/>
          </a:bodyPr>
          <a:lstStyle/>
          <a:p>
            <a:pPr algn="ctr"/>
            <a:r>
              <a:rPr lang="en-US" b="1" dirty="0">
                <a:solidFill>
                  <a:srgbClr val="B13070"/>
                </a:solidFill>
                <a:latin typeface="Century Gothic" panose="020B0502020202020204" pitchFamily="34" charset="0"/>
              </a:rPr>
              <a:t>Year 1</a:t>
            </a:r>
            <a:endParaRPr lang="en-US" dirty="0">
              <a:solidFill>
                <a:srgbClr val="B13070"/>
              </a:solidFill>
              <a:latin typeface="Century Gothic" panose="020B0502020202020204" pitchFamily="34" charset="0"/>
            </a:endParaRPr>
          </a:p>
        </p:txBody>
      </p:sp>
      <p:sp>
        <p:nvSpPr>
          <p:cNvPr id="21" name="Rectangle 20">
            <a:extLst>
              <a:ext uri="{FF2B5EF4-FFF2-40B4-BE49-F238E27FC236}">
                <a16:creationId xmlns:a16="http://schemas.microsoft.com/office/drawing/2014/main" id="{3F634158-E554-7AC8-AF72-EA960FDF8A9D}"/>
              </a:ext>
            </a:extLst>
          </p:cNvPr>
          <p:cNvSpPr/>
          <p:nvPr/>
        </p:nvSpPr>
        <p:spPr>
          <a:xfrm>
            <a:off x="2573260" y="3578004"/>
            <a:ext cx="1143718" cy="1336628"/>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BC3D17EB-282E-8F3B-DA24-266D5ADE945F}"/>
              </a:ext>
            </a:extLst>
          </p:cNvPr>
          <p:cNvSpPr txBox="1"/>
          <p:nvPr/>
        </p:nvSpPr>
        <p:spPr>
          <a:xfrm>
            <a:off x="1534414" y="4733791"/>
            <a:ext cx="551988" cy="369332"/>
          </a:xfrm>
          <a:prstGeom prst="rect">
            <a:avLst/>
          </a:prstGeom>
          <a:noFill/>
        </p:spPr>
        <p:txBody>
          <a:bodyPr wrap="square" rtlCol="0">
            <a:spAutoFit/>
          </a:bodyPr>
          <a:lstStyle/>
          <a:p>
            <a:pPr algn="r"/>
            <a:r>
              <a:rPr lang="en-US" b="1" dirty="0">
                <a:solidFill>
                  <a:schemeClr val="accent6"/>
                </a:solidFill>
                <a:latin typeface="Century Gothic" panose="020B0502020202020204" pitchFamily="34" charset="0"/>
              </a:rPr>
              <a:t>XX</a:t>
            </a:r>
            <a:endParaRPr lang="en-US" dirty="0">
              <a:solidFill>
                <a:schemeClr val="accent6"/>
              </a:solidFill>
              <a:latin typeface="Century Gothic" panose="020B0502020202020204" pitchFamily="34" charset="0"/>
            </a:endParaRPr>
          </a:p>
        </p:txBody>
      </p:sp>
      <p:sp>
        <p:nvSpPr>
          <p:cNvPr id="25" name="TextBox 24">
            <a:extLst>
              <a:ext uri="{FF2B5EF4-FFF2-40B4-BE49-F238E27FC236}">
                <a16:creationId xmlns:a16="http://schemas.microsoft.com/office/drawing/2014/main" id="{16C92E11-03E6-DAD0-8E4D-D8644873114B}"/>
              </a:ext>
            </a:extLst>
          </p:cNvPr>
          <p:cNvSpPr txBox="1"/>
          <p:nvPr/>
        </p:nvSpPr>
        <p:spPr>
          <a:xfrm>
            <a:off x="1534414" y="4144110"/>
            <a:ext cx="551988" cy="369332"/>
          </a:xfrm>
          <a:prstGeom prst="rect">
            <a:avLst/>
          </a:prstGeom>
          <a:noFill/>
        </p:spPr>
        <p:txBody>
          <a:bodyPr wrap="square" rtlCol="0">
            <a:spAutoFit/>
          </a:bodyPr>
          <a:lstStyle/>
          <a:p>
            <a:pPr algn="r"/>
            <a:r>
              <a:rPr lang="en-US" b="1" dirty="0">
                <a:solidFill>
                  <a:schemeClr val="accent6"/>
                </a:solidFill>
                <a:latin typeface="Century Gothic" panose="020B0502020202020204" pitchFamily="34" charset="0"/>
              </a:rPr>
              <a:t>XX</a:t>
            </a:r>
            <a:endParaRPr lang="en-US" dirty="0">
              <a:solidFill>
                <a:schemeClr val="accent6"/>
              </a:solidFill>
              <a:latin typeface="Century Gothic" panose="020B0502020202020204" pitchFamily="34" charset="0"/>
            </a:endParaRPr>
          </a:p>
        </p:txBody>
      </p:sp>
      <p:sp>
        <p:nvSpPr>
          <p:cNvPr id="26" name="TextBox 25">
            <a:extLst>
              <a:ext uri="{FF2B5EF4-FFF2-40B4-BE49-F238E27FC236}">
                <a16:creationId xmlns:a16="http://schemas.microsoft.com/office/drawing/2014/main" id="{032F0544-1D83-FB04-CE54-CF81CEDEE369}"/>
              </a:ext>
            </a:extLst>
          </p:cNvPr>
          <p:cNvSpPr txBox="1"/>
          <p:nvPr/>
        </p:nvSpPr>
        <p:spPr>
          <a:xfrm>
            <a:off x="1534414" y="1738342"/>
            <a:ext cx="551988" cy="369332"/>
          </a:xfrm>
          <a:prstGeom prst="rect">
            <a:avLst/>
          </a:prstGeom>
          <a:noFill/>
        </p:spPr>
        <p:txBody>
          <a:bodyPr wrap="square" rtlCol="0">
            <a:spAutoFit/>
          </a:bodyPr>
          <a:lstStyle/>
          <a:p>
            <a:pPr algn="r"/>
            <a:r>
              <a:rPr lang="en-US" b="1" dirty="0">
                <a:solidFill>
                  <a:schemeClr val="accent6"/>
                </a:solidFill>
                <a:latin typeface="Century Gothic" panose="020B0502020202020204" pitchFamily="34" charset="0"/>
              </a:rPr>
              <a:t>XX</a:t>
            </a:r>
            <a:endParaRPr lang="en-US" dirty="0">
              <a:solidFill>
                <a:schemeClr val="accent6"/>
              </a:solidFill>
              <a:latin typeface="Century Gothic" panose="020B0502020202020204" pitchFamily="34" charset="0"/>
            </a:endParaRPr>
          </a:p>
        </p:txBody>
      </p:sp>
      <p:sp>
        <p:nvSpPr>
          <p:cNvPr id="27" name="TextBox 26">
            <a:extLst>
              <a:ext uri="{FF2B5EF4-FFF2-40B4-BE49-F238E27FC236}">
                <a16:creationId xmlns:a16="http://schemas.microsoft.com/office/drawing/2014/main" id="{E53009F8-D6B7-B032-CC1F-A585506AA63E}"/>
              </a:ext>
            </a:extLst>
          </p:cNvPr>
          <p:cNvSpPr txBox="1"/>
          <p:nvPr/>
        </p:nvSpPr>
        <p:spPr>
          <a:xfrm>
            <a:off x="1534414" y="2337431"/>
            <a:ext cx="551988" cy="369332"/>
          </a:xfrm>
          <a:prstGeom prst="rect">
            <a:avLst/>
          </a:prstGeom>
          <a:noFill/>
        </p:spPr>
        <p:txBody>
          <a:bodyPr wrap="square" rtlCol="0">
            <a:spAutoFit/>
          </a:bodyPr>
          <a:lstStyle/>
          <a:p>
            <a:pPr algn="r"/>
            <a:r>
              <a:rPr lang="en-US" b="1" dirty="0">
                <a:solidFill>
                  <a:schemeClr val="accent6"/>
                </a:solidFill>
                <a:latin typeface="Century Gothic" panose="020B0502020202020204" pitchFamily="34" charset="0"/>
              </a:rPr>
              <a:t>XX</a:t>
            </a:r>
            <a:endParaRPr lang="en-US" dirty="0">
              <a:solidFill>
                <a:schemeClr val="accent6"/>
              </a:solidFill>
              <a:latin typeface="Century Gothic" panose="020B0502020202020204" pitchFamily="34" charset="0"/>
            </a:endParaRPr>
          </a:p>
        </p:txBody>
      </p:sp>
      <p:sp>
        <p:nvSpPr>
          <p:cNvPr id="29" name="TextBox 28">
            <a:extLst>
              <a:ext uri="{FF2B5EF4-FFF2-40B4-BE49-F238E27FC236}">
                <a16:creationId xmlns:a16="http://schemas.microsoft.com/office/drawing/2014/main" id="{C696A1FA-0C07-4F1B-0F5F-75ABFF645822}"/>
              </a:ext>
            </a:extLst>
          </p:cNvPr>
          <p:cNvSpPr txBox="1"/>
          <p:nvPr/>
        </p:nvSpPr>
        <p:spPr>
          <a:xfrm>
            <a:off x="1534414" y="2936521"/>
            <a:ext cx="551988" cy="369332"/>
          </a:xfrm>
          <a:prstGeom prst="rect">
            <a:avLst/>
          </a:prstGeom>
          <a:noFill/>
        </p:spPr>
        <p:txBody>
          <a:bodyPr wrap="square" rtlCol="0">
            <a:spAutoFit/>
          </a:bodyPr>
          <a:lstStyle/>
          <a:p>
            <a:pPr algn="r"/>
            <a:r>
              <a:rPr lang="en-US" b="1" dirty="0">
                <a:solidFill>
                  <a:schemeClr val="accent6"/>
                </a:solidFill>
                <a:latin typeface="Century Gothic" panose="020B0502020202020204" pitchFamily="34" charset="0"/>
              </a:rPr>
              <a:t>XX</a:t>
            </a:r>
            <a:endParaRPr lang="en-US" dirty="0">
              <a:solidFill>
                <a:schemeClr val="accent6"/>
              </a:solidFill>
              <a:latin typeface="Century Gothic" panose="020B0502020202020204" pitchFamily="34" charset="0"/>
            </a:endParaRPr>
          </a:p>
        </p:txBody>
      </p:sp>
      <p:sp>
        <p:nvSpPr>
          <p:cNvPr id="30" name="TextBox 29">
            <a:extLst>
              <a:ext uri="{FF2B5EF4-FFF2-40B4-BE49-F238E27FC236}">
                <a16:creationId xmlns:a16="http://schemas.microsoft.com/office/drawing/2014/main" id="{509B5F73-1158-E469-69D6-3871A36ADE9B}"/>
              </a:ext>
            </a:extLst>
          </p:cNvPr>
          <p:cNvSpPr txBox="1"/>
          <p:nvPr/>
        </p:nvSpPr>
        <p:spPr>
          <a:xfrm>
            <a:off x="1534414" y="3535611"/>
            <a:ext cx="551988" cy="369332"/>
          </a:xfrm>
          <a:prstGeom prst="rect">
            <a:avLst/>
          </a:prstGeom>
          <a:noFill/>
        </p:spPr>
        <p:txBody>
          <a:bodyPr wrap="square" rtlCol="0">
            <a:spAutoFit/>
          </a:bodyPr>
          <a:lstStyle/>
          <a:p>
            <a:pPr algn="r"/>
            <a:r>
              <a:rPr lang="en-US" b="1" dirty="0">
                <a:solidFill>
                  <a:schemeClr val="accent6"/>
                </a:solidFill>
                <a:latin typeface="Century Gothic" panose="020B0502020202020204" pitchFamily="34" charset="0"/>
              </a:rPr>
              <a:t>XX</a:t>
            </a:r>
            <a:endParaRPr lang="en-US" dirty="0">
              <a:solidFill>
                <a:schemeClr val="accent6"/>
              </a:solidFill>
              <a:latin typeface="Century Gothic" panose="020B0502020202020204" pitchFamily="34" charset="0"/>
            </a:endParaRPr>
          </a:p>
        </p:txBody>
      </p:sp>
      <p:sp>
        <p:nvSpPr>
          <p:cNvPr id="3" name="Right Triangle 2">
            <a:extLst>
              <a:ext uri="{FF2B5EF4-FFF2-40B4-BE49-F238E27FC236}">
                <a16:creationId xmlns:a16="http://schemas.microsoft.com/office/drawing/2014/main" id="{507BD9B5-7CB8-5B10-C85F-7EE9B91EA797}"/>
              </a:ext>
            </a:extLst>
          </p:cNvPr>
          <p:cNvSpPr/>
          <p:nvPr/>
        </p:nvSpPr>
        <p:spPr>
          <a:xfrm>
            <a:off x="0" y="4880758"/>
            <a:ext cx="3515097" cy="1977242"/>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ight Triangle 3">
            <a:extLst>
              <a:ext uri="{FF2B5EF4-FFF2-40B4-BE49-F238E27FC236}">
                <a16:creationId xmlns:a16="http://schemas.microsoft.com/office/drawing/2014/main" id="{89D242E9-5FC3-4029-1FE2-3A110E2BD27A}"/>
              </a:ext>
            </a:extLst>
          </p:cNvPr>
          <p:cNvSpPr/>
          <p:nvPr/>
        </p:nvSpPr>
        <p:spPr>
          <a:xfrm rot="10800000">
            <a:off x="9890234" y="0"/>
            <a:ext cx="2301766" cy="1294743"/>
          </a:xfrm>
          <a:prstGeom prst="rtTriangle">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CE4708C-ECC3-5021-FCAF-948B57911507}"/>
              </a:ext>
            </a:extLst>
          </p:cNvPr>
          <p:cNvSpPr txBox="1"/>
          <p:nvPr/>
        </p:nvSpPr>
        <p:spPr>
          <a:xfrm>
            <a:off x="3720093" y="5148214"/>
            <a:ext cx="1771381" cy="369332"/>
          </a:xfrm>
          <a:prstGeom prst="rect">
            <a:avLst/>
          </a:prstGeom>
          <a:noFill/>
        </p:spPr>
        <p:txBody>
          <a:bodyPr wrap="square" rtlCol="0">
            <a:spAutoFit/>
          </a:bodyPr>
          <a:lstStyle/>
          <a:p>
            <a:pPr algn="ctr"/>
            <a:r>
              <a:rPr lang="en-US" b="1" dirty="0">
                <a:solidFill>
                  <a:srgbClr val="B13070"/>
                </a:solidFill>
                <a:latin typeface="Century Gothic" panose="020B0502020202020204" pitchFamily="34" charset="0"/>
              </a:rPr>
              <a:t>Year 2</a:t>
            </a:r>
            <a:endParaRPr lang="en-US" dirty="0">
              <a:solidFill>
                <a:srgbClr val="B13070"/>
              </a:solidFill>
              <a:latin typeface="Century Gothic" panose="020B0502020202020204" pitchFamily="34" charset="0"/>
            </a:endParaRPr>
          </a:p>
        </p:txBody>
      </p:sp>
      <p:sp>
        <p:nvSpPr>
          <p:cNvPr id="7" name="Rectangle 6">
            <a:extLst>
              <a:ext uri="{FF2B5EF4-FFF2-40B4-BE49-F238E27FC236}">
                <a16:creationId xmlns:a16="http://schemas.microsoft.com/office/drawing/2014/main" id="{EDD49780-1617-9D76-31D4-4644823BBC97}"/>
              </a:ext>
            </a:extLst>
          </p:cNvPr>
          <p:cNvSpPr/>
          <p:nvPr/>
        </p:nvSpPr>
        <p:spPr>
          <a:xfrm>
            <a:off x="4033925" y="3206341"/>
            <a:ext cx="1143718" cy="1708291"/>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043B76C6-73BE-BCCC-D280-6107BBF87222}"/>
              </a:ext>
            </a:extLst>
          </p:cNvPr>
          <p:cNvSpPr txBox="1"/>
          <p:nvPr/>
        </p:nvSpPr>
        <p:spPr>
          <a:xfrm>
            <a:off x="5252009" y="5148214"/>
            <a:ext cx="1771381" cy="369332"/>
          </a:xfrm>
          <a:prstGeom prst="rect">
            <a:avLst/>
          </a:prstGeom>
          <a:noFill/>
        </p:spPr>
        <p:txBody>
          <a:bodyPr wrap="square" rtlCol="0">
            <a:spAutoFit/>
          </a:bodyPr>
          <a:lstStyle/>
          <a:p>
            <a:pPr algn="ctr"/>
            <a:r>
              <a:rPr lang="en-US" b="1" dirty="0">
                <a:solidFill>
                  <a:srgbClr val="B13070"/>
                </a:solidFill>
                <a:latin typeface="Century Gothic" panose="020B0502020202020204" pitchFamily="34" charset="0"/>
              </a:rPr>
              <a:t>Year 3</a:t>
            </a:r>
            <a:endParaRPr lang="en-US" dirty="0">
              <a:solidFill>
                <a:srgbClr val="B13070"/>
              </a:solidFill>
              <a:latin typeface="Century Gothic" panose="020B0502020202020204" pitchFamily="34" charset="0"/>
            </a:endParaRPr>
          </a:p>
        </p:txBody>
      </p:sp>
      <p:sp>
        <p:nvSpPr>
          <p:cNvPr id="10" name="Rectangle 9">
            <a:extLst>
              <a:ext uri="{FF2B5EF4-FFF2-40B4-BE49-F238E27FC236}">
                <a16:creationId xmlns:a16="http://schemas.microsoft.com/office/drawing/2014/main" id="{76EE2021-D5A9-7218-3F3B-631151FA898B}"/>
              </a:ext>
            </a:extLst>
          </p:cNvPr>
          <p:cNvSpPr/>
          <p:nvPr/>
        </p:nvSpPr>
        <p:spPr>
          <a:xfrm>
            <a:off x="5565841" y="2921708"/>
            <a:ext cx="1143718" cy="1992924"/>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E1B3988-BBD2-23BB-43AF-8A400DD1ACD7}"/>
              </a:ext>
            </a:extLst>
          </p:cNvPr>
          <p:cNvSpPr txBox="1"/>
          <p:nvPr/>
        </p:nvSpPr>
        <p:spPr>
          <a:xfrm>
            <a:off x="6712674" y="5148214"/>
            <a:ext cx="1771381" cy="369332"/>
          </a:xfrm>
          <a:prstGeom prst="rect">
            <a:avLst/>
          </a:prstGeom>
          <a:noFill/>
        </p:spPr>
        <p:txBody>
          <a:bodyPr wrap="square" rtlCol="0">
            <a:spAutoFit/>
          </a:bodyPr>
          <a:lstStyle/>
          <a:p>
            <a:pPr algn="ctr"/>
            <a:r>
              <a:rPr lang="en-US" b="1" dirty="0">
                <a:solidFill>
                  <a:srgbClr val="B13070"/>
                </a:solidFill>
                <a:latin typeface="Century Gothic" panose="020B0502020202020204" pitchFamily="34" charset="0"/>
              </a:rPr>
              <a:t>Year 4</a:t>
            </a:r>
            <a:endParaRPr lang="en-US" dirty="0">
              <a:solidFill>
                <a:srgbClr val="B13070"/>
              </a:solidFill>
              <a:latin typeface="Century Gothic" panose="020B0502020202020204" pitchFamily="34" charset="0"/>
            </a:endParaRPr>
          </a:p>
        </p:txBody>
      </p:sp>
      <p:sp>
        <p:nvSpPr>
          <p:cNvPr id="13" name="Rectangle 12">
            <a:extLst>
              <a:ext uri="{FF2B5EF4-FFF2-40B4-BE49-F238E27FC236}">
                <a16:creationId xmlns:a16="http://schemas.microsoft.com/office/drawing/2014/main" id="{B1A482AC-BDFB-B04A-83BC-291E5E15C2E0}"/>
              </a:ext>
            </a:extLst>
          </p:cNvPr>
          <p:cNvSpPr/>
          <p:nvPr/>
        </p:nvSpPr>
        <p:spPr>
          <a:xfrm>
            <a:off x="7026506" y="2706763"/>
            <a:ext cx="1143718" cy="2207869"/>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72A70BCF-502F-D0CF-107E-673FDD7E34A4}"/>
              </a:ext>
            </a:extLst>
          </p:cNvPr>
          <p:cNvSpPr txBox="1"/>
          <p:nvPr/>
        </p:nvSpPr>
        <p:spPr>
          <a:xfrm>
            <a:off x="8173339" y="5148214"/>
            <a:ext cx="1771381" cy="369332"/>
          </a:xfrm>
          <a:prstGeom prst="rect">
            <a:avLst/>
          </a:prstGeom>
          <a:noFill/>
        </p:spPr>
        <p:txBody>
          <a:bodyPr wrap="square" rtlCol="0">
            <a:spAutoFit/>
          </a:bodyPr>
          <a:lstStyle/>
          <a:p>
            <a:pPr algn="ctr"/>
            <a:r>
              <a:rPr lang="en-US" b="1" dirty="0">
                <a:solidFill>
                  <a:srgbClr val="B13070"/>
                </a:solidFill>
                <a:latin typeface="Century Gothic" panose="020B0502020202020204" pitchFamily="34" charset="0"/>
              </a:rPr>
              <a:t>Year 5</a:t>
            </a:r>
            <a:endParaRPr lang="en-US" dirty="0">
              <a:solidFill>
                <a:srgbClr val="B13070"/>
              </a:solidFill>
              <a:latin typeface="Century Gothic" panose="020B0502020202020204" pitchFamily="34" charset="0"/>
            </a:endParaRPr>
          </a:p>
        </p:txBody>
      </p:sp>
      <p:sp>
        <p:nvSpPr>
          <p:cNvPr id="28" name="Rectangle 27">
            <a:extLst>
              <a:ext uri="{FF2B5EF4-FFF2-40B4-BE49-F238E27FC236}">
                <a16:creationId xmlns:a16="http://schemas.microsoft.com/office/drawing/2014/main" id="{815CB9A3-FD98-40A7-B286-9F3B9D6F1436}"/>
              </a:ext>
            </a:extLst>
          </p:cNvPr>
          <p:cNvSpPr/>
          <p:nvPr/>
        </p:nvSpPr>
        <p:spPr>
          <a:xfrm>
            <a:off x="8487171" y="2522098"/>
            <a:ext cx="1143718" cy="2392534"/>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58755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5" name="Table 34">
            <a:extLst>
              <a:ext uri="{FF2B5EF4-FFF2-40B4-BE49-F238E27FC236}">
                <a16:creationId xmlns:a16="http://schemas.microsoft.com/office/drawing/2014/main" id="{43279D1B-9D5D-0FCA-5BF5-6A73B303E1D2}"/>
              </a:ext>
            </a:extLst>
          </p:cNvPr>
          <p:cNvGraphicFramePr>
            <a:graphicFrameLocks noGrp="1"/>
          </p:cNvGraphicFramePr>
          <p:nvPr>
            <p:extLst>
              <p:ext uri="{D42A27DB-BD31-4B8C-83A1-F6EECF244321}">
                <p14:modId xmlns:p14="http://schemas.microsoft.com/office/powerpoint/2010/main" val="1379814819"/>
              </p:ext>
            </p:extLst>
          </p:nvPr>
        </p:nvGraphicFramePr>
        <p:xfrm>
          <a:off x="1506416" y="1440158"/>
          <a:ext cx="9179169" cy="4480560"/>
        </p:xfrm>
        <a:graphic>
          <a:graphicData uri="http://schemas.openxmlformats.org/drawingml/2006/table">
            <a:tbl>
              <a:tblPr firstRow="1" bandRow="1">
                <a:tableStyleId>{5C22544A-7EE6-4342-B048-85BDC9FD1C3A}</a:tableStyleId>
              </a:tblPr>
              <a:tblGrid>
                <a:gridCol w="2321169">
                  <a:extLst>
                    <a:ext uri="{9D8B030D-6E8A-4147-A177-3AD203B41FA5}">
                      <a16:colId xmlns:a16="http://schemas.microsoft.com/office/drawing/2014/main" val="1672129667"/>
                    </a:ext>
                  </a:extLst>
                </a:gridCol>
                <a:gridCol w="2286000">
                  <a:extLst>
                    <a:ext uri="{9D8B030D-6E8A-4147-A177-3AD203B41FA5}">
                      <a16:colId xmlns:a16="http://schemas.microsoft.com/office/drawing/2014/main" val="602210714"/>
                    </a:ext>
                  </a:extLst>
                </a:gridCol>
                <a:gridCol w="2286000">
                  <a:extLst>
                    <a:ext uri="{9D8B030D-6E8A-4147-A177-3AD203B41FA5}">
                      <a16:colId xmlns:a16="http://schemas.microsoft.com/office/drawing/2014/main" val="3143907215"/>
                    </a:ext>
                  </a:extLst>
                </a:gridCol>
                <a:gridCol w="2286000">
                  <a:extLst>
                    <a:ext uri="{9D8B030D-6E8A-4147-A177-3AD203B41FA5}">
                      <a16:colId xmlns:a16="http://schemas.microsoft.com/office/drawing/2014/main" val="2641293065"/>
                    </a:ext>
                  </a:extLst>
                </a:gridCol>
              </a:tblGrid>
              <a:tr h="640080">
                <a:tc>
                  <a:txBody>
                    <a:bodyPr/>
                    <a:lstStyle/>
                    <a:p>
                      <a:pPr algn="ctr">
                        <a:lnSpc>
                          <a:spcPct val="100000"/>
                        </a:lnSpc>
                      </a:pPr>
                      <a:endParaRPr lang="en-US" sz="1400" dirty="0">
                        <a:solidFill>
                          <a:schemeClr val="bg1"/>
                        </a:solidFill>
                        <a:latin typeface="Century Gothic" panose="020B0502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Month 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Month 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Month 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350915962"/>
                  </a:ext>
                </a:extLst>
              </a:tr>
              <a:tr h="6400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Step 1</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5858687"/>
                  </a:ext>
                </a:extLst>
              </a:tr>
              <a:tr h="6400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Step 2</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9655794"/>
                  </a:ext>
                </a:extLst>
              </a:tr>
              <a:tr h="6400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Step 3</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0556820"/>
                  </a:ext>
                </a:extLst>
              </a:tr>
              <a:tr h="6400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Step 4</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0313858"/>
                  </a:ext>
                </a:extLst>
              </a:tr>
              <a:tr h="6400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Step 5</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594662"/>
                  </a:ext>
                </a:extLst>
              </a:tr>
              <a:tr h="6400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Step 6</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endParaRPr>
                    </a:p>
                  </a:txBody>
                  <a:tcPr anchor="ctr">
                    <a:lnL w="63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1750883"/>
                  </a:ext>
                </a:extLst>
              </a:tr>
            </a:tbl>
          </a:graphicData>
        </a:graphic>
      </p:graphicFrame>
      <p:sp>
        <p:nvSpPr>
          <p:cNvPr id="36" name="Google Shape;90;p1">
            <a:extLst>
              <a:ext uri="{FF2B5EF4-FFF2-40B4-BE49-F238E27FC236}">
                <a16:creationId xmlns:a16="http://schemas.microsoft.com/office/drawing/2014/main" id="{48362D03-8927-6995-B992-83D6A599030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Strategic Goal Planning</a:t>
            </a:r>
          </a:p>
        </p:txBody>
      </p:sp>
      <p:sp>
        <p:nvSpPr>
          <p:cNvPr id="37" name="Rectangle 36">
            <a:extLst>
              <a:ext uri="{FF2B5EF4-FFF2-40B4-BE49-F238E27FC236}">
                <a16:creationId xmlns:a16="http://schemas.microsoft.com/office/drawing/2014/main" id="{623F7869-F6F8-2E6D-3DB3-9036528CD1B6}"/>
              </a:ext>
            </a:extLst>
          </p:cNvPr>
          <p:cNvSpPr/>
          <p:nvPr/>
        </p:nvSpPr>
        <p:spPr>
          <a:xfrm>
            <a:off x="3941391" y="2173184"/>
            <a:ext cx="2057400" cy="4572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a:solidFill>
                  <a:srgbClr val="B13070"/>
                </a:solidFill>
                <a:latin typeface="Century Gothic" panose="020B0502020202020204" pitchFamily="34" charset="0"/>
                <a:ea typeface="+mn-ea"/>
                <a:cs typeface="+mn-cs"/>
              </a:rPr>
              <a:t>Sample text</a:t>
            </a:r>
          </a:p>
        </p:txBody>
      </p:sp>
      <p:sp>
        <p:nvSpPr>
          <p:cNvPr id="38" name="Rectangle 37">
            <a:extLst>
              <a:ext uri="{FF2B5EF4-FFF2-40B4-BE49-F238E27FC236}">
                <a16:creationId xmlns:a16="http://schemas.microsoft.com/office/drawing/2014/main" id="{DB904927-F670-C8BB-6F20-BB1AFEA6F118}"/>
              </a:ext>
            </a:extLst>
          </p:cNvPr>
          <p:cNvSpPr/>
          <p:nvPr/>
        </p:nvSpPr>
        <p:spPr>
          <a:xfrm>
            <a:off x="3941390" y="2814452"/>
            <a:ext cx="3658817" cy="4572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a:solidFill>
                  <a:srgbClr val="B13070"/>
                </a:solidFill>
                <a:latin typeface="Century Gothic" panose="020B0502020202020204" pitchFamily="34" charset="0"/>
                <a:ea typeface="+mn-ea"/>
                <a:cs typeface="+mn-cs"/>
              </a:rPr>
              <a:t>Sample text</a:t>
            </a:r>
          </a:p>
        </p:txBody>
      </p:sp>
      <p:sp>
        <p:nvSpPr>
          <p:cNvPr id="39" name="Rectangle 38">
            <a:extLst>
              <a:ext uri="{FF2B5EF4-FFF2-40B4-BE49-F238E27FC236}">
                <a16:creationId xmlns:a16="http://schemas.microsoft.com/office/drawing/2014/main" id="{9530BD8C-6C14-51E4-2D96-86AB6766362B}"/>
              </a:ext>
            </a:extLst>
          </p:cNvPr>
          <p:cNvSpPr/>
          <p:nvPr/>
        </p:nvSpPr>
        <p:spPr>
          <a:xfrm>
            <a:off x="6270170" y="3455720"/>
            <a:ext cx="2458193" cy="4572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a:solidFill>
                  <a:srgbClr val="B13070"/>
                </a:solidFill>
                <a:latin typeface="Century Gothic" panose="020B0502020202020204" pitchFamily="34" charset="0"/>
                <a:ea typeface="+mn-ea"/>
                <a:cs typeface="+mn-cs"/>
              </a:rPr>
              <a:t>Sample text</a:t>
            </a:r>
          </a:p>
        </p:txBody>
      </p:sp>
      <p:sp>
        <p:nvSpPr>
          <p:cNvPr id="40" name="Rectangle 39">
            <a:extLst>
              <a:ext uri="{FF2B5EF4-FFF2-40B4-BE49-F238E27FC236}">
                <a16:creationId xmlns:a16="http://schemas.microsoft.com/office/drawing/2014/main" id="{F4A7DBEF-2B43-57F6-CF7E-CEDF9558871B}"/>
              </a:ext>
            </a:extLst>
          </p:cNvPr>
          <p:cNvSpPr/>
          <p:nvPr/>
        </p:nvSpPr>
        <p:spPr>
          <a:xfrm>
            <a:off x="6899564" y="4096988"/>
            <a:ext cx="1828799" cy="4572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a:solidFill>
                  <a:srgbClr val="B13070"/>
                </a:solidFill>
                <a:latin typeface="Century Gothic" panose="020B0502020202020204" pitchFamily="34" charset="0"/>
                <a:ea typeface="+mn-ea"/>
                <a:cs typeface="+mn-cs"/>
              </a:rPr>
              <a:t>Sample text</a:t>
            </a:r>
          </a:p>
        </p:txBody>
      </p:sp>
      <p:sp>
        <p:nvSpPr>
          <p:cNvPr id="42" name="Rectangle 41">
            <a:extLst>
              <a:ext uri="{FF2B5EF4-FFF2-40B4-BE49-F238E27FC236}">
                <a16:creationId xmlns:a16="http://schemas.microsoft.com/office/drawing/2014/main" id="{8BBC5F38-8F28-279A-E354-B985AA31E2BE}"/>
              </a:ext>
            </a:extLst>
          </p:cNvPr>
          <p:cNvSpPr/>
          <p:nvPr/>
        </p:nvSpPr>
        <p:spPr>
          <a:xfrm>
            <a:off x="8728363" y="5379525"/>
            <a:ext cx="1828799" cy="4572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a:solidFill>
                  <a:srgbClr val="B13070"/>
                </a:solidFill>
                <a:latin typeface="Century Gothic" panose="020B0502020202020204" pitchFamily="34" charset="0"/>
                <a:ea typeface="+mn-ea"/>
                <a:cs typeface="+mn-cs"/>
              </a:rPr>
              <a:t>Sample text</a:t>
            </a:r>
          </a:p>
        </p:txBody>
      </p:sp>
      <p:sp>
        <p:nvSpPr>
          <p:cNvPr id="44" name="Rectangle 43">
            <a:extLst>
              <a:ext uri="{FF2B5EF4-FFF2-40B4-BE49-F238E27FC236}">
                <a16:creationId xmlns:a16="http://schemas.microsoft.com/office/drawing/2014/main" id="{45A961A6-7FD4-09DB-5CC6-9905C26FB797}"/>
              </a:ext>
            </a:extLst>
          </p:cNvPr>
          <p:cNvSpPr/>
          <p:nvPr/>
        </p:nvSpPr>
        <p:spPr>
          <a:xfrm>
            <a:off x="7992093" y="4738256"/>
            <a:ext cx="2232562" cy="4572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a:solidFill>
                  <a:srgbClr val="B13070"/>
                </a:solidFill>
                <a:latin typeface="Century Gothic" panose="020B0502020202020204" pitchFamily="34" charset="0"/>
                <a:ea typeface="+mn-ea"/>
                <a:cs typeface="+mn-cs"/>
              </a:rPr>
              <a:t>Sample text</a:t>
            </a:r>
          </a:p>
        </p:txBody>
      </p:sp>
      <p:sp>
        <p:nvSpPr>
          <p:cNvPr id="45" name="Right Triangle 44">
            <a:extLst>
              <a:ext uri="{FF2B5EF4-FFF2-40B4-BE49-F238E27FC236}">
                <a16:creationId xmlns:a16="http://schemas.microsoft.com/office/drawing/2014/main" id="{E54E776E-B651-3FB3-DC35-FA3351BED01A}"/>
              </a:ext>
            </a:extLst>
          </p:cNvPr>
          <p:cNvSpPr/>
          <p:nvPr/>
        </p:nvSpPr>
        <p:spPr>
          <a:xfrm>
            <a:off x="0" y="5361708"/>
            <a:ext cx="2660073" cy="1496291"/>
          </a:xfrm>
          <a:prstGeom prst="rtTriangle">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1284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193D522A-AB36-CA00-1524-91840DEC18AE}"/>
              </a:ext>
            </a:extLst>
          </p:cNvPr>
          <p:cNvSpPr/>
          <p:nvPr/>
        </p:nvSpPr>
        <p:spPr>
          <a:xfrm>
            <a:off x="0" y="0"/>
            <a:ext cx="12192000" cy="6858000"/>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0DEA4815-E14A-3A3A-E30F-1527C2EE5C83}"/>
              </a:ext>
            </a:extLst>
          </p:cNvPr>
          <p:cNvSpPr/>
          <p:nvPr/>
        </p:nvSpPr>
        <p:spPr>
          <a:xfrm>
            <a:off x="2542365" y="2363863"/>
            <a:ext cx="7107268" cy="2130273"/>
          </a:xfrm>
          <a:prstGeom prst="rect">
            <a:avLst/>
          </a:prstGeom>
          <a:solidFill>
            <a:srgbClr val="B1307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t" anchorCtr="0"/>
          <a:lstStyle/>
          <a:p>
            <a:pPr algn="ctr" rtl="0">
              <a:spcBef>
                <a:spcPts val="0"/>
              </a:spcBef>
              <a:spcAft>
                <a:spcPts val="0"/>
              </a:spcAft>
            </a:pPr>
            <a:r>
              <a:rPr lang="en-US" sz="4800" b="1" dirty="0">
                <a:solidFill>
                  <a:schemeClr val="bg1"/>
                </a:solidFill>
                <a:effectLst/>
                <a:latin typeface="Century Gothic" panose="020B0502020202020204" pitchFamily="34" charset="0"/>
              </a:rPr>
              <a:t>Consulting</a:t>
            </a:r>
          </a:p>
          <a:p>
            <a:pPr algn="ctr" rtl="0">
              <a:spcBef>
                <a:spcPts val="0"/>
              </a:spcBef>
              <a:spcAft>
                <a:spcPts val="0"/>
              </a:spcAft>
            </a:pPr>
            <a:r>
              <a:rPr lang="en-US" sz="4800" b="1" dirty="0">
                <a:solidFill>
                  <a:schemeClr val="bg1"/>
                </a:solidFill>
                <a:effectLst/>
                <a:latin typeface="Century Gothic" panose="020B0502020202020204" pitchFamily="34" charset="0"/>
              </a:rPr>
              <a:t>Proposal</a:t>
            </a:r>
            <a:endParaRPr lang="en-US" sz="4800" b="1" dirty="0">
              <a:solidFill>
                <a:schemeClr val="bg1"/>
              </a:solidFill>
              <a:latin typeface="Century Gothic" panose="020B0502020202020204" pitchFamily="34" charset="0"/>
            </a:endParaRPr>
          </a:p>
        </p:txBody>
      </p:sp>
      <p:sp>
        <p:nvSpPr>
          <p:cNvPr id="4" name="Rectangle 3">
            <a:extLst>
              <a:ext uri="{FF2B5EF4-FFF2-40B4-BE49-F238E27FC236}">
                <a16:creationId xmlns:a16="http://schemas.microsoft.com/office/drawing/2014/main" id="{55060EC9-5C75-CDA0-ECD3-891E7D2B23E8}"/>
              </a:ext>
            </a:extLst>
          </p:cNvPr>
          <p:cNvSpPr/>
          <p:nvPr/>
        </p:nvSpPr>
        <p:spPr>
          <a:xfrm>
            <a:off x="8814824" y="1931466"/>
            <a:ext cx="1280160" cy="1097280"/>
          </a:xfrm>
          <a:prstGeom prst="rect">
            <a:avLst/>
          </a:prstGeom>
          <a:solidFill>
            <a:schemeClr val="accent6"/>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Google Shape;90;p1">
            <a:extLst>
              <a:ext uri="{FF2B5EF4-FFF2-40B4-BE49-F238E27FC236}">
                <a16:creationId xmlns:a16="http://schemas.microsoft.com/office/drawing/2014/main" id="{2F655F51-41C1-8E66-880C-3AE04736EBCE}"/>
              </a:ext>
            </a:extLst>
          </p:cNvPr>
          <p:cNvSpPr txBox="1"/>
          <p:nvPr/>
        </p:nvSpPr>
        <p:spPr>
          <a:xfrm>
            <a:off x="8833668" y="1979654"/>
            <a:ext cx="1261315" cy="101562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b="1" u="none" strike="noStrike" cap="none" dirty="0">
                <a:solidFill>
                  <a:schemeClr val="bg1"/>
                </a:solidFill>
                <a:latin typeface="Century Gothic" panose="020B0502020202020204" pitchFamily="34" charset="0"/>
                <a:ea typeface="Century Gothic"/>
                <a:cs typeface="Century Gothic"/>
                <a:sym typeface="Century Gothic"/>
              </a:rPr>
              <a:t>03</a:t>
            </a:r>
          </a:p>
        </p:txBody>
      </p:sp>
    </p:spTree>
    <p:extLst>
      <p:ext uri="{BB962C8B-B14F-4D97-AF65-F5344CB8AC3E}">
        <p14:creationId xmlns:p14="http://schemas.microsoft.com/office/powerpoint/2010/main" val="1378295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DEA4815-E14A-3A3A-E30F-1527C2EE5C83}"/>
              </a:ext>
            </a:extLst>
          </p:cNvPr>
          <p:cNvSpPr/>
          <p:nvPr/>
        </p:nvSpPr>
        <p:spPr>
          <a:xfrm>
            <a:off x="813052" y="1658097"/>
            <a:ext cx="2570942" cy="1143000"/>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Leadership Team</a:t>
            </a:r>
            <a:endParaRPr lang="en-US" sz="1600" dirty="0">
              <a:solidFill>
                <a:schemeClr val="bg1"/>
              </a:solidFill>
              <a:latin typeface="Century Gothic" panose="020B0502020202020204" pitchFamily="34" charset="0"/>
            </a:endParaRPr>
          </a:p>
        </p:txBody>
      </p:sp>
      <p:sp>
        <p:nvSpPr>
          <p:cNvPr id="5" name="Rectangle 4">
            <a:extLst>
              <a:ext uri="{FF2B5EF4-FFF2-40B4-BE49-F238E27FC236}">
                <a16:creationId xmlns:a16="http://schemas.microsoft.com/office/drawing/2014/main" id="{E27C893D-B893-7191-C032-5D90049962A3}"/>
              </a:ext>
            </a:extLst>
          </p:cNvPr>
          <p:cNvSpPr/>
          <p:nvPr/>
        </p:nvSpPr>
        <p:spPr>
          <a:xfrm>
            <a:off x="3602133" y="1658097"/>
            <a:ext cx="7970537" cy="11430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Team Planning</a:t>
            </a:r>
          </a:p>
        </p:txBody>
      </p:sp>
      <p:sp>
        <p:nvSpPr>
          <p:cNvPr id="13" name="Rectangle 12">
            <a:extLst>
              <a:ext uri="{FF2B5EF4-FFF2-40B4-BE49-F238E27FC236}">
                <a16:creationId xmlns:a16="http://schemas.microsoft.com/office/drawing/2014/main" id="{891A5A50-6995-4C4F-EEC7-E705F9E67F9C}"/>
              </a:ext>
            </a:extLst>
          </p:cNvPr>
          <p:cNvSpPr/>
          <p:nvPr/>
        </p:nvSpPr>
        <p:spPr>
          <a:xfrm>
            <a:off x="813052" y="3018546"/>
            <a:ext cx="2570942" cy="1143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Core Team</a:t>
            </a:r>
            <a:endParaRPr lang="en-US" sz="1600" dirty="0">
              <a:solidFill>
                <a:schemeClr val="bg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FF7A7D8-02F3-207B-FFEB-7D69E05F7BAA}"/>
              </a:ext>
            </a:extLst>
          </p:cNvPr>
          <p:cNvSpPr/>
          <p:nvPr/>
        </p:nvSpPr>
        <p:spPr>
          <a:xfrm>
            <a:off x="3602133" y="3018546"/>
            <a:ext cx="7970537" cy="11430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18" name="Rectangle 17">
            <a:extLst>
              <a:ext uri="{FF2B5EF4-FFF2-40B4-BE49-F238E27FC236}">
                <a16:creationId xmlns:a16="http://schemas.microsoft.com/office/drawing/2014/main" id="{7B043310-0C8E-B929-F9EC-AEDA029F9638}"/>
              </a:ext>
            </a:extLst>
          </p:cNvPr>
          <p:cNvSpPr/>
          <p:nvPr/>
        </p:nvSpPr>
        <p:spPr>
          <a:xfrm>
            <a:off x="813052" y="4378995"/>
            <a:ext cx="2570942" cy="1143000"/>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Measurement Team</a:t>
            </a:r>
            <a:endParaRPr lang="en-US" sz="1600" dirty="0">
              <a:solidFill>
                <a:schemeClr val="bg1"/>
              </a:solidFill>
              <a:latin typeface="Century Gothic" panose="020B0502020202020204" pitchFamily="34" charset="0"/>
            </a:endParaRPr>
          </a:p>
        </p:txBody>
      </p:sp>
      <p:sp>
        <p:nvSpPr>
          <p:cNvPr id="19" name="Rectangle 18">
            <a:extLst>
              <a:ext uri="{FF2B5EF4-FFF2-40B4-BE49-F238E27FC236}">
                <a16:creationId xmlns:a16="http://schemas.microsoft.com/office/drawing/2014/main" id="{DA6F17D3-6085-5093-B990-FEA14A51407A}"/>
              </a:ext>
            </a:extLst>
          </p:cNvPr>
          <p:cNvSpPr/>
          <p:nvPr/>
        </p:nvSpPr>
        <p:spPr>
          <a:xfrm>
            <a:off x="3602133" y="4378995"/>
            <a:ext cx="7970537" cy="11430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2" name="Right Triangle 1">
            <a:extLst>
              <a:ext uri="{FF2B5EF4-FFF2-40B4-BE49-F238E27FC236}">
                <a16:creationId xmlns:a16="http://schemas.microsoft.com/office/drawing/2014/main" id="{5824DD97-D661-7865-BF7B-E20C5999AD62}"/>
              </a:ext>
            </a:extLst>
          </p:cNvPr>
          <p:cNvSpPr/>
          <p:nvPr/>
        </p:nvSpPr>
        <p:spPr>
          <a:xfrm rot="10800000">
            <a:off x="9890234" y="0"/>
            <a:ext cx="2301766" cy="1294743"/>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14217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Consultant Agreement</a:t>
            </a:r>
          </a:p>
        </p:txBody>
      </p:sp>
      <p:sp>
        <p:nvSpPr>
          <p:cNvPr id="4" name="Rectangle 3">
            <a:extLst>
              <a:ext uri="{FF2B5EF4-FFF2-40B4-BE49-F238E27FC236}">
                <a16:creationId xmlns:a16="http://schemas.microsoft.com/office/drawing/2014/main" id="{6286910B-5A68-BE7A-57BF-C9B7B13158CB}"/>
              </a:ext>
            </a:extLst>
          </p:cNvPr>
          <p:cNvSpPr/>
          <p:nvPr/>
        </p:nvSpPr>
        <p:spPr>
          <a:xfrm>
            <a:off x="1662545" y="2052615"/>
            <a:ext cx="2741814" cy="1284352"/>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28600" rIns="274320" bIns="274320" rtlCol="0" anchor="t" anchorCtr="0"/>
          <a:lstStyle/>
          <a:p>
            <a:pPr algn="ctr" rtl="0">
              <a:spcBef>
                <a:spcPts val="0"/>
              </a:spcBef>
              <a:spcAft>
                <a:spcPts val="0"/>
              </a:spcAft>
            </a:pPr>
            <a:r>
              <a:rPr lang="en-US" sz="1800" b="1" i="0" u="none" strike="noStrike" dirty="0">
                <a:solidFill>
                  <a:schemeClr val="tx1">
                    <a:lumMod val="65000"/>
                    <a:lumOff val="35000"/>
                  </a:schemeClr>
                </a:solidFill>
                <a:effectLst/>
                <a:latin typeface="Century Gothic" panose="020B0502020202020204" pitchFamily="34" charset="0"/>
              </a:rPr>
              <a:t>Services</a:t>
            </a:r>
          </a:p>
          <a:p>
            <a:pPr algn="ctr" rtl="0">
              <a:spcBef>
                <a:spcPts val="0"/>
              </a:spcBef>
              <a:spcAft>
                <a:spcPts val="0"/>
              </a:spcAft>
            </a:pPr>
            <a:endParaRPr lang="en-US" b="0" dirty="0">
              <a:solidFill>
                <a:schemeClr val="tx1">
                  <a:lumMod val="65000"/>
                  <a:lumOff val="35000"/>
                </a:schemeClr>
              </a:solidFill>
              <a:effectLst/>
              <a:latin typeface="Century Gothic" panose="020B0502020202020204" pitchFamily="34" charset="0"/>
            </a:endParaRPr>
          </a:p>
          <a:p>
            <a:pPr algn="ctr" rtl="0" fontAlgn="base">
              <a:spcBef>
                <a:spcPts val="0"/>
              </a:spcBef>
              <a:spcAft>
                <a:spcPts val="0"/>
              </a:spcAft>
            </a:pPr>
            <a:r>
              <a:rPr lang="en-US" sz="1200" b="0" i="0" u="none" strike="noStrike" dirty="0">
                <a:solidFill>
                  <a:schemeClr val="tx1">
                    <a:lumMod val="65000"/>
                    <a:lumOff val="35000"/>
                  </a:schemeClr>
                </a:solidFill>
                <a:effectLst/>
                <a:latin typeface="Century Gothic" panose="020B0502020202020204" pitchFamily="34" charset="0"/>
              </a:rPr>
              <a:t>Sample text</a:t>
            </a:r>
            <a:endParaRPr lang="en-US" dirty="0">
              <a:solidFill>
                <a:schemeClr val="tx1">
                  <a:lumMod val="65000"/>
                  <a:lumOff val="35000"/>
                </a:schemeClr>
              </a:solidFill>
              <a:latin typeface="Century Gothic" panose="020B0502020202020204" pitchFamily="34" charset="0"/>
            </a:endParaRPr>
          </a:p>
        </p:txBody>
      </p:sp>
      <p:sp>
        <p:nvSpPr>
          <p:cNvPr id="8" name="Google Shape;90;p1">
            <a:extLst>
              <a:ext uri="{FF2B5EF4-FFF2-40B4-BE49-F238E27FC236}">
                <a16:creationId xmlns:a16="http://schemas.microsoft.com/office/drawing/2014/main" id="{4789A42A-1D81-939F-C084-27F4C631F388}"/>
              </a:ext>
            </a:extLst>
          </p:cNvPr>
          <p:cNvSpPr txBox="1"/>
          <p:nvPr/>
        </p:nvSpPr>
        <p:spPr>
          <a:xfrm>
            <a:off x="2153734" y="1197896"/>
            <a:ext cx="1759436"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i="0" u="none" strike="noStrike" cap="none" dirty="0">
                <a:solidFill>
                  <a:schemeClr val="accent6"/>
                </a:solidFill>
                <a:latin typeface="Century Gothic"/>
                <a:ea typeface="Century Gothic"/>
                <a:cs typeface="Century Gothic"/>
                <a:sym typeface="Century Gothic"/>
              </a:rPr>
              <a:t>XX%</a:t>
            </a:r>
          </a:p>
        </p:txBody>
      </p:sp>
      <p:sp>
        <p:nvSpPr>
          <p:cNvPr id="22" name="Rectangle 21">
            <a:extLst>
              <a:ext uri="{FF2B5EF4-FFF2-40B4-BE49-F238E27FC236}">
                <a16:creationId xmlns:a16="http://schemas.microsoft.com/office/drawing/2014/main" id="{7BB7FAE8-F1B9-B0D3-AA9F-E964D6E849B9}"/>
              </a:ext>
            </a:extLst>
          </p:cNvPr>
          <p:cNvSpPr/>
          <p:nvPr/>
        </p:nvSpPr>
        <p:spPr>
          <a:xfrm>
            <a:off x="4693870" y="2052615"/>
            <a:ext cx="2741814" cy="1284352"/>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28600" rIns="274320" bIns="274320" rtlCol="0" anchor="t" anchorCtr="0"/>
          <a:lstStyle/>
          <a:p>
            <a:pPr algn="ctr" rtl="0">
              <a:spcBef>
                <a:spcPts val="0"/>
              </a:spcBef>
              <a:spcAft>
                <a:spcPts val="0"/>
              </a:spcAft>
            </a:pPr>
            <a:r>
              <a:rPr lang="en-US" sz="1800" b="1" i="0" u="none" strike="noStrike" dirty="0">
                <a:solidFill>
                  <a:schemeClr val="tx1">
                    <a:lumMod val="65000"/>
                    <a:lumOff val="35000"/>
                  </a:schemeClr>
                </a:solidFill>
                <a:effectLst/>
                <a:latin typeface="Century Gothic" panose="020B0502020202020204" pitchFamily="34" charset="0"/>
              </a:rPr>
              <a:t>Fees</a:t>
            </a:r>
          </a:p>
          <a:p>
            <a:pPr algn="ctr" rtl="0">
              <a:spcBef>
                <a:spcPts val="0"/>
              </a:spcBef>
              <a:spcAft>
                <a:spcPts val="0"/>
              </a:spcAft>
            </a:pPr>
            <a:endParaRPr lang="en-US" b="0" dirty="0">
              <a:solidFill>
                <a:schemeClr val="tx1">
                  <a:lumMod val="65000"/>
                  <a:lumOff val="35000"/>
                </a:schemeClr>
              </a:solidFill>
              <a:effectLst/>
              <a:latin typeface="Century Gothic" panose="020B0502020202020204" pitchFamily="34" charset="0"/>
            </a:endParaRPr>
          </a:p>
          <a:p>
            <a:pPr algn="ctr" rtl="0" fontAlgn="base">
              <a:spcBef>
                <a:spcPts val="0"/>
              </a:spcBef>
              <a:spcAft>
                <a:spcPts val="0"/>
              </a:spcAft>
            </a:pPr>
            <a:r>
              <a:rPr lang="en-US" sz="1200" b="0" i="0" u="none" strike="noStrike" dirty="0">
                <a:solidFill>
                  <a:schemeClr val="tx1">
                    <a:lumMod val="65000"/>
                    <a:lumOff val="35000"/>
                  </a:schemeClr>
                </a:solidFill>
                <a:effectLst/>
                <a:latin typeface="Century Gothic" panose="020B0502020202020204" pitchFamily="34" charset="0"/>
              </a:rPr>
              <a:t>Sample text</a:t>
            </a:r>
            <a:endParaRPr lang="en-US" dirty="0">
              <a:solidFill>
                <a:schemeClr val="tx1">
                  <a:lumMod val="65000"/>
                  <a:lumOff val="35000"/>
                </a:schemeClr>
              </a:solidFill>
              <a:latin typeface="Century Gothic" panose="020B0502020202020204" pitchFamily="34" charset="0"/>
            </a:endParaRPr>
          </a:p>
        </p:txBody>
      </p:sp>
      <p:sp>
        <p:nvSpPr>
          <p:cNvPr id="23" name="Google Shape;90;p1">
            <a:extLst>
              <a:ext uri="{FF2B5EF4-FFF2-40B4-BE49-F238E27FC236}">
                <a16:creationId xmlns:a16="http://schemas.microsoft.com/office/drawing/2014/main" id="{8ABDFEBE-B883-D1E5-A8C1-C02F34C3E00F}"/>
              </a:ext>
            </a:extLst>
          </p:cNvPr>
          <p:cNvSpPr txBox="1"/>
          <p:nvPr/>
        </p:nvSpPr>
        <p:spPr>
          <a:xfrm>
            <a:off x="5185059" y="1197896"/>
            <a:ext cx="1759436"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i="0" u="none" strike="noStrike" cap="none" dirty="0">
                <a:solidFill>
                  <a:srgbClr val="B13070"/>
                </a:solidFill>
                <a:latin typeface="Century Gothic"/>
                <a:ea typeface="Century Gothic"/>
                <a:cs typeface="Century Gothic"/>
                <a:sym typeface="Century Gothic"/>
              </a:rPr>
              <a:t>XX%</a:t>
            </a:r>
          </a:p>
        </p:txBody>
      </p:sp>
      <p:sp>
        <p:nvSpPr>
          <p:cNvPr id="24" name="Rectangle 23">
            <a:extLst>
              <a:ext uri="{FF2B5EF4-FFF2-40B4-BE49-F238E27FC236}">
                <a16:creationId xmlns:a16="http://schemas.microsoft.com/office/drawing/2014/main" id="{52E165D8-8199-03FB-A1C3-E66AFDC78CE5}"/>
              </a:ext>
            </a:extLst>
          </p:cNvPr>
          <p:cNvSpPr/>
          <p:nvPr/>
        </p:nvSpPr>
        <p:spPr>
          <a:xfrm>
            <a:off x="7733953" y="2052615"/>
            <a:ext cx="2741814" cy="1284352"/>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28600" rIns="274320" bIns="274320" rtlCol="0" anchor="t" anchorCtr="0"/>
          <a:lstStyle/>
          <a:p>
            <a:pPr algn="ctr" rtl="0">
              <a:spcBef>
                <a:spcPts val="0"/>
              </a:spcBef>
              <a:spcAft>
                <a:spcPts val="0"/>
              </a:spcAft>
            </a:pPr>
            <a:r>
              <a:rPr lang="en-US" sz="1800" b="1" i="0" u="none" strike="noStrike" dirty="0">
                <a:solidFill>
                  <a:schemeClr val="tx1">
                    <a:lumMod val="65000"/>
                    <a:lumOff val="35000"/>
                  </a:schemeClr>
                </a:solidFill>
                <a:effectLst/>
                <a:latin typeface="Century Gothic" panose="020B0502020202020204" pitchFamily="34" charset="0"/>
              </a:rPr>
              <a:t>Expanses</a:t>
            </a:r>
          </a:p>
          <a:p>
            <a:pPr algn="ctr" rtl="0">
              <a:spcBef>
                <a:spcPts val="0"/>
              </a:spcBef>
              <a:spcAft>
                <a:spcPts val="0"/>
              </a:spcAft>
            </a:pPr>
            <a:endParaRPr lang="en-US" b="0" dirty="0">
              <a:solidFill>
                <a:schemeClr val="tx1">
                  <a:lumMod val="65000"/>
                  <a:lumOff val="35000"/>
                </a:schemeClr>
              </a:solidFill>
              <a:effectLst/>
              <a:latin typeface="Century Gothic" panose="020B0502020202020204" pitchFamily="34" charset="0"/>
            </a:endParaRPr>
          </a:p>
          <a:p>
            <a:pPr algn="ctr" rtl="0" fontAlgn="base">
              <a:spcBef>
                <a:spcPts val="0"/>
              </a:spcBef>
              <a:spcAft>
                <a:spcPts val="0"/>
              </a:spcAft>
            </a:pPr>
            <a:r>
              <a:rPr lang="en-US" sz="1200" b="0" i="0" u="none" strike="noStrike" dirty="0">
                <a:solidFill>
                  <a:schemeClr val="tx1">
                    <a:lumMod val="65000"/>
                    <a:lumOff val="35000"/>
                  </a:schemeClr>
                </a:solidFill>
                <a:effectLst/>
                <a:latin typeface="Century Gothic" panose="020B0502020202020204" pitchFamily="34" charset="0"/>
              </a:rPr>
              <a:t>Sample text</a:t>
            </a:r>
            <a:endParaRPr lang="en-US" dirty="0">
              <a:solidFill>
                <a:schemeClr val="tx1">
                  <a:lumMod val="65000"/>
                  <a:lumOff val="35000"/>
                </a:schemeClr>
              </a:solidFill>
              <a:latin typeface="Century Gothic" panose="020B0502020202020204" pitchFamily="34" charset="0"/>
            </a:endParaRPr>
          </a:p>
        </p:txBody>
      </p:sp>
      <p:sp>
        <p:nvSpPr>
          <p:cNvPr id="25" name="Google Shape;90;p1">
            <a:extLst>
              <a:ext uri="{FF2B5EF4-FFF2-40B4-BE49-F238E27FC236}">
                <a16:creationId xmlns:a16="http://schemas.microsoft.com/office/drawing/2014/main" id="{F236C056-67E8-9977-423B-66D0A91BCB50}"/>
              </a:ext>
            </a:extLst>
          </p:cNvPr>
          <p:cNvSpPr txBox="1"/>
          <p:nvPr/>
        </p:nvSpPr>
        <p:spPr>
          <a:xfrm>
            <a:off x="8225142" y="1197896"/>
            <a:ext cx="1759436"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i="0" u="none" strike="noStrike" cap="none" dirty="0">
                <a:solidFill>
                  <a:schemeClr val="accent6"/>
                </a:solidFill>
                <a:latin typeface="Century Gothic"/>
                <a:ea typeface="Century Gothic"/>
                <a:cs typeface="Century Gothic"/>
                <a:sym typeface="Century Gothic"/>
              </a:rPr>
              <a:t>XX%</a:t>
            </a:r>
          </a:p>
        </p:txBody>
      </p:sp>
      <p:sp>
        <p:nvSpPr>
          <p:cNvPr id="26" name="Rectangle 25">
            <a:extLst>
              <a:ext uri="{FF2B5EF4-FFF2-40B4-BE49-F238E27FC236}">
                <a16:creationId xmlns:a16="http://schemas.microsoft.com/office/drawing/2014/main" id="{4ED2103C-B817-02C5-AA07-50EAECA477E5}"/>
              </a:ext>
            </a:extLst>
          </p:cNvPr>
          <p:cNvSpPr/>
          <p:nvPr/>
        </p:nvSpPr>
        <p:spPr>
          <a:xfrm>
            <a:off x="1662545" y="4593934"/>
            <a:ext cx="2741814" cy="1284352"/>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28600" rIns="274320" bIns="274320" rtlCol="0" anchor="t" anchorCtr="0"/>
          <a:lstStyle/>
          <a:p>
            <a:pPr algn="ctr" rtl="0">
              <a:spcBef>
                <a:spcPts val="0"/>
              </a:spcBef>
              <a:spcAft>
                <a:spcPts val="0"/>
              </a:spcAft>
            </a:pPr>
            <a:r>
              <a:rPr lang="en-US" sz="1800" b="1" i="0" u="none" strike="noStrike" dirty="0">
                <a:solidFill>
                  <a:schemeClr val="tx1">
                    <a:lumMod val="65000"/>
                    <a:lumOff val="35000"/>
                  </a:schemeClr>
                </a:solidFill>
                <a:effectLst/>
                <a:latin typeface="Century Gothic" panose="020B0502020202020204" pitchFamily="34" charset="0"/>
              </a:rPr>
              <a:t>Materials</a:t>
            </a:r>
          </a:p>
          <a:p>
            <a:pPr algn="ctr" rtl="0">
              <a:spcBef>
                <a:spcPts val="0"/>
              </a:spcBef>
              <a:spcAft>
                <a:spcPts val="0"/>
              </a:spcAft>
            </a:pPr>
            <a:endParaRPr lang="en-US" b="0" dirty="0">
              <a:solidFill>
                <a:schemeClr val="tx1">
                  <a:lumMod val="65000"/>
                  <a:lumOff val="35000"/>
                </a:schemeClr>
              </a:solidFill>
              <a:effectLst/>
              <a:latin typeface="Century Gothic" panose="020B0502020202020204" pitchFamily="34" charset="0"/>
            </a:endParaRPr>
          </a:p>
          <a:p>
            <a:pPr algn="ctr" rtl="0" fontAlgn="base">
              <a:spcBef>
                <a:spcPts val="0"/>
              </a:spcBef>
              <a:spcAft>
                <a:spcPts val="0"/>
              </a:spcAft>
            </a:pPr>
            <a:r>
              <a:rPr lang="en-US" sz="1200" b="0" i="0" u="none" strike="noStrike" dirty="0">
                <a:solidFill>
                  <a:schemeClr val="tx1">
                    <a:lumMod val="65000"/>
                    <a:lumOff val="35000"/>
                  </a:schemeClr>
                </a:solidFill>
                <a:effectLst/>
                <a:latin typeface="Century Gothic" panose="020B0502020202020204" pitchFamily="34" charset="0"/>
              </a:rPr>
              <a:t>Sample text</a:t>
            </a:r>
            <a:endParaRPr lang="en-US" dirty="0">
              <a:solidFill>
                <a:schemeClr val="tx1">
                  <a:lumMod val="65000"/>
                  <a:lumOff val="35000"/>
                </a:schemeClr>
              </a:solidFill>
              <a:latin typeface="Century Gothic" panose="020B0502020202020204" pitchFamily="34" charset="0"/>
            </a:endParaRPr>
          </a:p>
        </p:txBody>
      </p:sp>
      <p:sp>
        <p:nvSpPr>
          <p:cNvPr id="27" name="Google Shape;90;p1">
            <a:extLst>
              <a:ext uri="{FF2B5EF4-FFF2-40B4-BE49-F238E27FC236}">
                <a16:creationId xmlns:a16="http://schemas.microsoft.com/office/drawing/2014/main" id="{FE2C3692-4A02-FC7B-AF5D-335CFBC2DCE9}"/>
              </a:ext>
            </a:extLst>
          </p:cNvPr>
          <p:cNvSpPr txBox="1"/>
          <p:nvPr/>
        </p:nvSpPr>
        <p:spPr>
          <a:xfrm>
            <a:off x="2153734" y="3739215"/>
            <a:ext cx="1759436"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i="0" u="none" strike="noStrike" cap="none" dirty="0">
                <a:solidFill>
                  <a:srgbClr val="B13070"/>
                </a:solidFill>
                <a:latin typeface="Century Gothic"/>
                <a:ea typeface="Century Gothic"/>
                <a:cs typeface="Century Gothic"/>
                <a:sym typeface="Century Gothic"/>
              </a:rPr>
              <a:t>XX%</a:t>
            </a:r>
          </a:p>
        </p:txBody>
      </p:sp>
      <p:sp>
        <p:nvSpPr>
          <p:cNvPr id="28" name="Rectangle 27">
            <a:extLst>
              <a:ext uri="{FF2B5EF4-FFF2-40B4-BE49-F238E27FC236}">
                <a16:creationId xmlns:a16="http://schemas.microsoft.com/office/drawing/2014/main" id="{7953B6DF-FCBB-83E4-BBAC-C0A08E7B125F}"/>
              </a:ext>
            </a:extLst>
          </p:cNvPr>
          <p:cNvSpPr/>
          <p:nvPr/>
        </p:nvSpPr>
        <p:spPr>
          <a:xfrm>
            <a:off x="4693870" y="4593934"/>
            <a:ext cx="2741814" cy="1284352"/>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28600" rIns="274320" bIns="274320" rtlCol="0" anchor="t" anchorCtr="0"/>
          <a:lstStyle/>
          <a:p>
            <a:pPr algn="ctr" rtl="0">
              <a:spcBef>
                <a:spcPts val="0"/>
              </a:spcBef>
              <a:spcAft>
                <a:spcPts val="0"/>
              </a:spcAft>
            </a:pPr>
            <a:r>
              <a:rPr lang="en-US" sz="1800" b="1" i="0" u="none" strike="noStrike" dirty="0">
                <a:solidFill>
                  <a:schemeClr val="tx1">
                    <a:lumMod val="65000"/>
                    <a:lumOff val="35000"/>
                  </a:schemeClr>
                </a:solidFill>
                <a:effectLst/>
                <a:latin typeface="Century Gothic" panose="020B0502020202020204" pitchFamily="34" charset="0"/>
              </a:rPr>
              <a:t>Terms</a:t>
            </a:r>
          </a:p>
          <a:p>
            <a:pPr algn="ctr" rtl="0">
              <a:spcBef>
                <a:spcPts val="0"/>
              </a:spcBef>
              <a:spcAft>
                <a:spcPts val="0"/>
              </a:spcAft>
            </a:pPr>
            <a:endParaRPr lang="en-US" b="0" dirty="0">
              <a:solidFill>
                <a:schemeClr val="tx1">
                  <a:lumMod val="65000"/>
                  <a:lumOff val="35000"/>
                </a:schemeClr>
              </a:solidFill>
              <a:effectLst/>
              <a:latin typeface="Century Gothic" panose="020B0502020202020204" pitchFamily="34" charset="0"/>
            </a:endParaRPr>
          </a:p>
          <a:p>
            <a:pPr algn="ctr" rtl="0" fontAlgn="base">
              <a:spcBef>
                <a:spcPts val="0"/>
              </a:spcBef>
              <a:spcAft>
                <a:spcPts val="0"/>
              </a:spcAft>
            </a:pPr>
            <a:r>
              <a:rPr lang="en-US" sz="1200" b="0" i="0" u="none" strike="noStrike" dirty="0">
                <a:solidFill>
                  <a:schemeClr val="tx1">
                    <a:lumMod val="65000"/>
                    <a:lumOff val="35000"/>
                  </a:schemeClr>
                </a:solidFill>
                <a:effectLst/>
                <a:latin typeface="Century Gothic" panose="020B0502020202020204" pitchFamily="34" charset="0"/>
              </a:rPr>
              <a:t>Sample text</a:t>
            </a:r>
            <a:endParaRPr lang="en-US" dirty="0">
              <a:solidFill>
                <a:schemeClr val="tx1">
                  <a:lumMod val="65000"/>
                  <a:lumOff val="35000"/>
                </a:schemeClr>
              </a:solidFill>
              <a:latin typeface="Century Gothic" panose="020B0502020202020204" pitchFamily="34" charset="0"/>
            </a:endParaRPr>
          </a:p>
        </p:txBody>
      </p:sp>
      <p:sp>
        <p:nvSpPr>
          <p:cNvPr id="29" name="Google Shape;90;p1">
            <a:extLst>
              <a:ext uri="{FF2B5EF4-FFF2-40B4-BE49-F238E27FC236}">
                <a16:creationId xmlns:a16="http://schemas.microsoft.com/office/drawing/2014/main" id="{D1C08BC3-E8C3-AED6-E73B-DA024F141F4B}"/>
              </a:ext>
            </a:extLst>
          </p:cNvPr>
          <p:cNvSpPr txBox="1"/>
          <p:nvPr/>
        </p:nvSpPr>
        <p:spPr>
          <a:xfrm>
            <a:off x="5185059" y="3739215"/>
            <a:ext cx="1759436"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i="0" u="none" strike="noStrike" cap="none" dirty="0">
                <a:solidFill>
                  <a:schemeClr val="accent6"/>
                </a:solidFill>
                <a:latin typeface="Century Gothic"/>
                <a:ea typeface="Century Gothic"/>
                <a:cs typeface="Century Gothic"/>
                <a:sym typeface="Century Gothic"/>
              </a:rPr>
              <a:t>XX%</a:t>
            </a:r>
          </a:p>
        </p:txBody>
      </p:sp>
      <p:sp>
        <p:nvSpPr>
          <p:cNvPr id="30" name="Rectangle 29">
            <a:extLst>
              <a:ext uri="{FF2B5EF4-FFF2-40B4-BE49-F238E27FC236}">
                <a16:creationId xmlns:a16="http://schemas.microsoft.com/office/drawing/2014/main" id="{C2E673A9-2A2F-A3C4-3C6F-DEF58BE7AEA8}"/>
              </a:ext>
            </a:extLst>
          </p:cNvPr>
          <p:cNvSpPr/>
          <p:nvPr/>
        </p:nvSpPr>
        <p:spPr>
          <a:xfrm>
            <a:off x="7733953" y="4593934"/>
            <a:ext cx="2741814" cy="1284352"/>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28600" rIns="274320" bIns="274320" rtlCol="0" anchor="t" anchorCtr="0"/>
          <a:lstStyle/>
          <a:p>
            <a:pPr algn="ctr" rtl="0">
              <a:spcBef>
                <a:spcPts val="0"/>
              </a:spcBef>
              <a:spcAft>
                <a:spcPts val="0"/>
              </a:spcAft>
            </a:pPr>
            <a:r>
              <a:rPr lang="en-US" sz="1800" b="1" i="0" u="none" strike="noStrike" dirty="0">
                <a:solidFill>
                  <a:schemeClr val="tx1">
                    <a:lumMod val="65000"/>
                    <a:lumOff val="35000"/>
                  </a:schemeClr>
                </a:solidFill>
                <a:effectLst/>
                <a:latin typeface="Century Gothic" panose="020B0502020202020204" pitchFamily="34" charset="0"/>
              </a:rPr>
              <a:t>Warranties</a:t>
            </a:r>
          </a:p>
          <a:p>
            <a:pPr algn="ctr" rtl="0">
              <a:spcBef>
                <a:spcPts val="0"/>
              </a:spcBef>
              <a:spcAft>
                <a:spcPts val="0"/>
              </a:spcAft>
            </a:pPr>
            <a:endParaRPr lang="en-US" b="0" dirty="0">
              <a:solidFill>
                <a:schemeClr val="tx1">
                  <a:lumMod val="65000"/>
                  <a:lumOff val="35000"/>
                </a:schemeClr>
              </a:solidFill>
              <a:effectLst/>
              <a:latin typeface="Century Gothic" panose="020B0502020202020204" pitchFamily="34" charset="0"/>
            </a:endParaRPr>
          </a:p>
          <a:p>
            <a:pPr algn="ctr" rtl="0" fontAlgn="base">
              <a:spcBef>
                <a:spcPts val="0"/>
              </a:spcBef>
              <a:spcAft>
                <a:spcPts val="0"/>
              </a:spcAft>
            </a:pPr>
            <a:r>
              <a:rPr lang="en-US" sz="1200" b="0" i="0" u="none" strike="noStrike" dirty="0">
                <a:solidFill>
                  <a:schemeClr val="tx1">
                    <a:lumMod val="65000"/>
                    <a:lumOff val="35000"/>
                  </a:schemeClr>
                </a:solidFill>
                <a:effectLst/>
                <a:latin typeface="Century Gothic" panose="020B0502020202020204" pitchFamily="34" charset="0"/>
              </a:rPr>
              <a:t>Sample text</a:t>
            </a:r>
            <a:endParaRPr lang="en-US" dirty="0">
              <a:solidFill>
                <a:schemeClr val="tx1">
                  <a:lumMod val="65000"/>
                  <a:lumOff val="35000"/>
                </a:schemeClr>
              </a:solidFill>
              <a:latin typeface="Century Gothic" panose="020B0502020202020204" pitchFamily="34" charset="0"/>
            </a:endParaRPr>
          </a:p>
        </p:txBody>
      </p:sp>
      <p:sp>
        <p:nvSpPr>
          <p:cNvPr id="31" name="Google Shape;90;p1">
            <a:extLst>
              <a:ext uri="{FF2B5EF4-FFF2-40B4-BE49-F238E27FC236}">
                <a16:creationId xmlns:a16="http://schemas.microsoft.com/office/drawing/2014/main" id="{A7E4D240-30F1-E8C7-2866-EC19A9325B9C}"/>
              </a:ext>
            </a:extLst>
          </p:cNvPr>
          <p:cNvSpPr txBox="1"/>
          <p:nvPr/>
        </p:nvSpPr>
        <p:spPr>
          <a:xfrm>
            <a:off x="8225142" y="3739215"/>
            <a:ext cx="1759436"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i="0" u="none" strike="noStrike" cap="none" dirty="0">
                <a:solidFill>
                  <a:srgbClr val="B13070"/>
                </a:solidFill>
                <a:latin typeface="Century Gothic"/>
                <a:ea typeface="Century Gothic"/>
                <a:cs typeface="Century Gothic"/>
                <a:sym typeface="Century Gothic"/>
              </a:rPr>
              <a:t>XX%</a:t>
            </a:r>
          </a:p>
        </p:txBody>
      </p:sp>
      <p:sp>
        <p:nvSpPr>
          <p:cNvPr id="32" name="Right Triangle 31">
            <a:extLst>
              <a:ext uri="{FF2B5EF4-FFF2-40B4-BE49-F238E27FC236}">
                <a16:creationId xmlns:a16="http://schemas.microsoft.com/office/drawing/2014/main" id="{2AF61F6C-D063-3F71-4AF0-06AF27B61B10}"/>
              </a:ext>
            </a:extLst>
          </p:cNvPr>
          <p:cNvSpPr/>
          <p:nvPr/>
        </p:nvSpPr>
        <p:spPr>
          <a:xfrm>
            <a:off x="0" y="5272644"/>
            <a:ext cx="2818411" cy="1585356"/>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71087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2AA61BA3-2C20-532E-FAB7-B3D61784CDCA}"/>
              </a:ext>
            </a:extLst>
          </p:cNvPr>
          <p:cNvSpPr/>
          <p:nvPr/>
        </p:nvSpPr>
        <p:spPr>
          <a:xfrm flipH="1">
            <a:off x="0" y="0"/>
            <a:ext cx="12192000" cy="6858000"/>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3FAA166A-C395-99AB-AF78-166167132E60}"/>
              </a:ext>
            </a:extLst>
          </p:cNvPr>
          <p:cNvSpPr/>
          <p:nvPr/>
        </p:nvSpPr>
        <p:spPr>
          <a:xfrm>
            <a:off x="2133600" y="1200807"/>
            <a:ext cx="7924801" cy="4456386"/>
          </a:xfrm>
          <a:prstGeom prst="rect">
            <a:avLst/>
          </a:prstGeom>
          <a:solidFill>
            <a:srgbClr val="B1307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Google Shape;90;p1">
            <a:extLst>
              <a:ext uri="{FF2B5EF4-FFF2-40B4-BE49-F238E27FC236}">
                <a16:creationId xmlns:a16="http://schemas.microsoft.com/office/drawing/2014/main" id="{AB961904-167C-455A-3B62-4B846BBD1E68}"/>
              </a:ext>
            </a:extLst>
          </p:cNvPr>
          <p:cNvSpPr txBox="1"/>
          <p:nvPr/>
        </p:nvSpPr>
        <p:spPr>
          <a:xfrm>
            <a:off x="2921409" y="1997859"/>
            <a:ext cx="6349181" cy="286228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b="1" i="0" u="none" strike="noStrike" cap="none" dirty="0">
                <a:solidFill>
                  <a:schemeClr val="bg1"/>
                </a:solidFill>
                <a:latin typeface="Century Gothic"/>
                <a:ea typeface="Century Gothic"/>
                <a:cs typeface="Century Gothic"/>
                <a:sym typeface="Century Gothic"/>
              </a:rPr>
              <a:t>Consulting Proposal for Strategy</a:t>
            </a:r>
            <a:endParaRPr lang="en-US" sz="6000" u="none" strike="noStrike" cap="none" dirty="0">
              <a:solidFill>
                <a:schemeClr val="bg1"/>
              </a:solidFill>
              <a:latin typeface="Century Gothic" panose="020B0502020202020204" pitchFamily="34" charset="0"/>
              <a:ea typeface="Century Gothic"/>
              <a:cs typeface="Century Gothic"/>
              <a:sym typeface="Century Gothic"/>
            </a:endParaRPr>
          </a:p>
        </p:txBody>
      </p:sp>
    </p:spTree>
    <p:extLst>
      <p:ext uri="{BB962C8B-B14F-4D97-AF65-F5344CB8AC3E}">
        <p14:creationId xmlns:p14="http://schemas.microsoft.com/office/powerpoint/2010/main" val="3611836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Table of Contents</a:t>
            </a:r>
          </a:p>
        </p:txBody>
      </p:sp>
      <p:sp>
        <p:nvSpPr>
          <p:cNvPr id="10" name="Rectangle 9">
            <a:extLst>
              <a:ext uri="{FF2B5EF4-FFF2-40B4-BE49-F238E27FC236}">
                <a16:creationId xmlns:a16="http://schemas.microsoft.com/office/drawing/2014/main" id="{2BAB11F0-744D-442E-7338-2668B9833397}"/>
              </a:ext>
            </a:extLst>
          </p:cNvPr>
          <p:cNvSpPr/>
          <p:nvPr/>
        </p:nvSpPr>
        <p:spPr>
          <a:xfrm>
            <a:off x="1429913" y="2012070"/>
            <a:ext cx="4413838" cy="138277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FCEA5BAF-D00B-474F-F7F3-1401DF59984A}"/>
              </a:ext>
            </a:extLst>
          </p:cNvPr>
          <p:cNvSpPr/>
          <p:nvPr/>
        </p:nvSpPr>
        <p:spPr>
          <a:xfrm>
            <a:off x="2228194" y="2221343"/>
            <a:ext cx="3047999" cy="97828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91440" bIns="91440" rtlCol="0" anchor="t" anchorCtr="0"/>
          <a:lstStyle/>
          <a:p>
            <a:pPr rtl="0">
              <a:spcBef>
                <a:spcPts val="0"/>
              </a:spcBef>
              <a:spcAft>
                <a:spcPts val="0"/>
              </a:spcAft>
            </a:pPr>
            <a:r>
              <a:rPr lang="en-US" sz="2400" b="1" i="0" u="none" strike="noStrike" dirty="0">
                <a:solidFill>
                  <a:schemeClr val="bg1"/>
                </a:solidFill>
                <a:effectLst/>
                <a:latin typeface="Century Gothic" panose="020B0502020202020204" pitchFamily="34" charset="0"/>
              </a:rPr>
              <a:t>Project &amp; Growth Strategy </a:t>
            </a:r>
            <a:endParaRPr lang="en-US" sz="2400" dirty="0">
              <a:solidFill>
                <a:schemeClr val="bg1"/>
              </a:solidFill>
              <a:latin typeface="Century Gothic" panose="020B0502020202020204" pitchFamily="34" charset="0"/>
            </a:endParaRPr>
          </a:p>
        </p:txBody>
      </p:sp>
      <p:sp>
        <p:nvSpPr>
          <p:cNvPr id="13" name="Rectangle 12">
            <a:extLst>
              <a:ext uri="{FF2B5EF4-FFF2-40B4-BE49-F238E27FC236}">
                <a16:creationId xmlns:a16="http://schemas.microsoft.com/office/drawing/2014/main" id="{63E7B9E4-5B40-CE65-C55D-448E8AD6336A}"/>
              </a:ext>
            </a:extLst>
          </p:cNvPr>
          <p:cNvSpPr/>
          <p:nvPr/>
        </p:nvSpPr>
        <p:spPr>
          <a:xfrm>
            <a:off x="810855" y="1658333"/>
            <a:ext cx="1280160" cy="1097280"/>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Google Shape;90;p1">
            <a:extLst>
              <a:ext uri="{FF2B5EF4-FFF2-40B4-BE49-F238E27FC236}">
                <a16:creationId xmlns:a16="http://schemas.microsoft.com/office/drawing/2014/main" id="{B51D70CF-E367-5C30-4B7B-3B77C879648B}"/>
              </a:ext>
            </a:extLst>
          </p:cNvPr>
          <p:cNvSpPr txBox="1"/>
          <p:nvPr/>
        </p:nvSpPr>
        <p:spPr>
          <a:xfrm>
            <a:off x="829699" y="1706521"/>
            <a:ext cx="1261315" cy="101562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b="1" u="none" strike="noStrike" cap="none" dirty="0">
                <a:solidFill>
                  <a:schemeClr val="bg1"/>
                </a:solidFill>
                <a:latin typeface="Century Gothic" panose="020B0502020202020204" pitchFamily="34" charset="0"/>
                <a:ea typeface="Century Gothic"/>
                <a:cs typeface="Century Gothic"/>
                <a:sym typeface="Century Gothic"/>
              </a:rPr>
              <a:t>01</a:t>
            </a:r>
          </a:p>
        </p:txBody>
      </p:sp>
      <p:sp>
        <p:nvSpPr>
          <p:cNvPr id="14" name="Rectangle 13">
            <a:extLst>
              <a:ext uri="{FF2B5EF4-FFF2-40B4-BE49-F238E27FC236}">
                <a16:creationId xmlns:a16="http://schemas.microsoft.com/office/drawing/2014/main" id="{797B1184-559E-03E9-46FF-3E554A61BD57}"/>
              </a:ext>
            </a:extLst>
          </p:cNvPr>
          <p:cNvSpPr/>
          <p:nvPr/>
        </p:nvSpPr>
        <p:spPr>
          <a:xfrm>
            <a:off x="7084479" y="2012070"/>
            <a:ext cx="4413838" cy="138277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7647C83-353B-5FA9-020F-808A9C19A23D}"/>
              </a:ext>
            </a:extLst>
          </p:cNvPr>
          <p:cNvSpPr/>
          <p:nvPr/>
        </p:nvSpPr>
        <p:spPr>
          <a:xfrm>
            <a:off x="7882760" y="2063692"/>
            <a:ext cx="3342288" cy="12155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91440" bIns="91440" rtlCol="0" anchor="t" anchorCtr="0"/>
          <a:lstStyle/>
          <a:p>
            <a:pPr rtl="0">
              <a:spcBef>
                <a:spcPts val="0"/>
              </a:spcBef>
              <a:spcAft>
                <a:spcPts val="0"/>
              </a:spcAft>
            </a:pPr>
            <a:r>
              <a:rPr lang="en-US" sz="2400" b="1" i="0" u="none" strike="noStrike" dirty="0">
                <a:solidFill>
                  <a:schemeClr val="bg1"/>
                </a:solidFill>
                <a:effectLst/>
                <a:latin typeface="Century Gothic" panose="020B0502020202020204" pitchFamily="34" charset="0"/>
              </a:rPr>
              <a:t>Change Management and Implementation</a:t>
            </a:r>
            <a:endParaRPr lang="en-US" sz="2400" dirty="0">
              <a:solidFill>
                <a:schemeClr val="bg1"/>
              </a:solidFill>
              <a:latin typeface="Century Gothic" panose="020B0502020202020204" pitchFamily="34" charset="0"/>
            </a:endParaRPr>
          </a:p>
        </p:txBody>
      </p:sp>
      <p:sp>
        <p:nvSpPr>
          <p:cNvPr id="17" name="Rectangle 16">
            <a:extLst>
              <a:ext uri="{FF2B5EF4-FFF2-40B4-BE49-F238E27FC236}">
                <a16:creationId xmlns:a16="http://schemas.microsoft.com/office/drawing/2014/main" id="{7C292C4C-D7FE-E2A0-6ADC-103973560A5F}"/>
              </a:ext>
            </a:extLst>
          </p:cNvPr>
          <p:cNvSpPr/>
          <p:nvPr/>
        </p:nvSpPr>
        <p:spPr>
          <a:xfrm>
            <a:off x="6465421" y="1658333"/>
            <a:ext cx="1280160" cy="1097280"/>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Google Shape;90;p1">
            <a:extLst>
              <a:ext uri="{FF2B5EF4-FFF2-40B4-BE49-F238E27FC236}">
                <a16:creationId xmlns:a16="http://schemas.microsoft.com/office/drawing/2014/main" id="{DAFDA445-448B-8B22-0875-6BDB974D0141}"/>
              </a:ext>
            </a:extLst>
          </p:cNvPr>
          <p:cNvSpPr txBox="1"/>
          <p:nvPr/>
        </p:nvSpPr>
        <p:spPr>
          <a:xfrm>
            <a:off x="6484265" y="1706521"/>
            <a:ext cx="1261315" cy="101562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b="1" u="none" strike="noStrike" cap="none" dirty="0">
                <a:solidFill>
                  <a:schemeClr val="bg1"/>
                </a:solidFill>
                <a:latin typeface="Century Gothic" panose="020B0502020202020204" pitchFamily="34" charset="0"/>
                <a:ea typeface="Century Gothic"/>
                <a:cs typeface="Century Gothic"/>
                <a:sym typeface="Century Gothic"/>
              </a:rPr>
              <a:t>02</a:t>
            </a:r>
          </a:p>
        </p:txBody>
      </p:sp>
      <p:grpSp>
        <p:nvGrpSpPr>
          <p:cNvPr id="37" name="Group 36">
            <a:extLst>
              <a:ext uri="{FF2B5EF4-FFF2-40B4-BE49-F238E27FC236}">
                <a16:creationId xmlns:a16="http://schemas.microsoft.com/office/drawing/2014/main" id="{6FE142B4-E445-BEAA-B517-7D7AE0F859FB}"/>
              </a:ext>
            </a:extLst>
          </p:cNvPr>
          <p:cNvGrpSpPr/>
          <p:nvPr/>
        </p:nvGrpSpPr>
        <p:grpSpPr>
          <a:xfrm>
            <a:off x="3579552" y="3939078"/>
            <a:ext cx="5032896" cy="1736507"/>
            <a:chOff x="3270023" y="3939078"/>
            <a:chExt cx="5032896" cy="1736507"/>
          </a:xfrm>
        </p:grpSpPr>
        <p:sp>
          <p:nvSpPr>
            <p:cNvPr id="29" name="Rectangle 28">
              <a:extLst>
                <a:ext uri="{FF2B5EF4-FFF2-40B4-BE49-F238E27FC236}">
                  <a16:creationId xmlns:a16="http://schemas.microsoft.com/office/drawing/2014/main" id="{993814CF-3C96-CE9D-112C-BDAEEB9BC0B7}"/>
                </a:ext>
              </a:extLst>
            </p:cNvPr>
            <p:cNvSpPr/>
            <p:nvPr/>
          </p:nvSpPr>
          <p:spPr>
            <a:xfrm>
              <a:off x="3889081" y="4292815"/>
              <a:ext cx="4413838" cy="138277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A903C072-3D85-7ED0-8907-92C39EE966E0}"/>
                </a:ext>
              </a:extLst>
            </p:cNvPr>
            <p:cNvSpPr/>
            <p:nvPr/>
          </p:nvSpPr>
          <p:spPr>
            <a:xfrm>
              <a:off x="4687362" y="4502088"/>
              <a:ext cx="3047999" cy="97828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91440" bIns="91440" rtlCol="0" anchor="t" anchorCtr="0"/>
            <a:lstStyle/>
            <a:p>
              <a:pPr rtl="0">
                <a:spcBef>
                  <a:spcPts val="0"/>
                </a:spcBef>
                <a:spcAft>
                  <a:spcPts val="0"/>
                </a:spcAft>
              </a:pPr>
              <a:r>
                <a:rPr lang="en-US" sz="2400" b="1" i="0" u="none" strike="noStrike" dirty="0">
                  <a:solidFill>
                    <a:schemeClr val="bg1"/>
                  </a:solidFill>
                  <a:effectLst/>
                  <a:latin typeface="Century Gothic" panose="020B0502020202020204" pitchFamily="34" charset="0"/>
                </a:rPr>
                <a:t>Consulting Proposal</a:t>
              </a:r>
              <a:endParaRPr lang="en-US" sz="2400" dirty="0">
                <a:solidFill>
                  <a:schemeClr val="bg1"/>
                </a:solidFill>
                <a:latin typeface="Century Gothic" panose="020B0502020202020204" pitchFamily="34" charset="0"/>
              </a:endParaRPr>
            </a:p>
          </p:txBody>
        </p:sp>
        <p:sp>
          <p:nvSpPr>
            <p:cNvPr id="31" name="Rectangle 30">
              <a:extLst>
                <a:ext uri="{FF2B5EF4-FFF2-40B4-BE49-F238E27FC236}">
                  <a16:creationId xmlns:a16="http://schemas.microsoft.com/office/drawing/2014/main" id="{F727A7E0-FA8C-3DD3-411B-0035FE7E969F}"/>
                </a:ext>
              </a:extLst>
            </p:cNvPr>
            <p:cNvSpPr/>
            <p:nvPr/>
          </p:nvSpPr>
          <p:spPr>
            <a:xfrm>
              <a:off x="3270023" y="3939078"/>
              <a:ext cx="1280160" cy="1097280"/>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Google Shape;90;p1">
              <a:extLst>
                <a:ext uri="{FF2B5EF4-FFF2-40B4-BE49-F238E27FC236}">
                  <a16:creationId xmlns:a16="http://schemas.microsoft.com/office/drawing/2014/main" id="{E75BA1BF-6BC2-693F-EF37-F303C876A2F5}"/>
                </a:ext>
              </a:extLst>
            </p:cNvPr>
            <p:cNvSpPr txBox="1"/>
            <p:nvPr/>
          </p:nvSpPr>
          <p:spPr>
            <a:xfrm>
              <a:off x="3288867" y="3987266"/>
              <a:ext cx="1261315" cy="101562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b="1" u="none" strike="noStrike" cap="none" dirty="0">
                  <a:solidFill>
                    <a:schemeClr val="bg1"/>
                  </a:solidFill>
                  <a:latin typeface="Century Gothic" panose="020B0502020202020204" pitchFamily="34" charset="0"/>
                  <a:ea typeface="Century Gothic"/>
                  <a:cs typeface="Century Gothic"/>
                  <a:sym typeface="Century Gothic"/>
                </a:rPr>
                <a:t>03</a:t>
              </a:r>
            </a:p>
          </p:txBody>
        </p:sp>
      </p:grpSp>
      <p:sp>
        <p:nvSpPr>
          <p:cNvPr id="38" name="Right Triangle 37">
            <a:extLst>
              <a:ext uri="{FF2B5EF4-FFF2-40B4-BE49-F238E27FC236}">
                <a16:creationId xmlns:a16="http://schemas.microsoft.com/office/drawing/2014/main" id="{A5173337-386F-6B1F-2093-46CC514CF0CF}"/>
              </a:ext>
            </a:extLst>
          </p:cNvPr>
          <p:cNvSpPr/>
          <p:nvPr/>
        </p:nvSpPr>
        <p:spPr>
          <a:xfrm>
            <a:off x="0" y="4880758"/>
            <a:ext cx="3515097" cy="1977242"/>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ight Triangle 38">
            <a:extLst>
              <a:ext uri="{FF2B5EF4-FFF2-40B4-BE49-F238E27FC236}">
                <a16:creationId xmlns:a16="http://schemas.microsoft.com/office/drawing/2014/main" id="{B5EE9D89-4DC9-878E-1980-60E4D603514E}"/>
              </a:ext>
            </a:extLst>
          </p:cNvPr>
          <p:cNvSpPr/>
          <p:nvPr/>
        </p:nvSpPr>
        <p:spPr>
          <a:xfrm rot="10800000">
            <a:off x="9890234" y="0"/>
            <a:ext cx="2301766" cy="1294743"/>
          </a:xfrm>
          <a:prstGeom prst="rtTriangle">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32087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193D522A-AB36-CA00-1524-91840DEC18AE}"/>
              </a:ext>
            </a:extLst>
          </p:cNvPr>
          <p:cNvSpPr/>
          <p:nvPr/>
        </p:nvSpPr>
        <p:spPr>
          <a:xfrm>
            <a:off x="0" y="0"/>
            <a:ext cx="12192000" cy="6858000"/>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0DEA4815-E14A-3A3A-E30F-1527C2EE5C83}"/>
              </a:ext>
            </a:extLst>
          </p:cNvPr>
          <p:cNvSpPr/>
          <p:nvPr/>
        </p:nvSpPr>
        <p:spPr>
          <a:xfrm>
            <a:off x="2542365" y="2363863"/>
            <a:ext cx="7107268" cy="2130273"/>
          </a:xfrm>
          <a:prstGeom prst="rect">
            <a:avLst/>
          </a:prstGeom>
          <a:solidFill>
            <a:srgbClr val="B1307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t" anchorCtr="0"/>
          <a:lstStyle/>
          <a:p>
            <a:pPr algn="ctr" rtl="0">
              <a:spcBef>
                <a:spcPts val="0"/>
              </a:spcBef>
              <a:spcAft>
                <a:spcPts val="0"/>
              </a:spcAft>
            </a:pPr>
            <a:r>
              <a:rPr lang="en-US" sz="4800" b="1" dirty="0">
                <a:solidFill>
                  <a:schemeClr val="bg1"/>
                </a:solidFill>
                <a:effectLst/>
                <a:latin typeface="Century Gothic" panose="020B0502020202020204" pitchFamily="34" charset="0"/>
              </a:rPr>
              <a:t>Project &amp;</a:t>
            </a:r>
            <a:br>
              <a:rPr lang="en-US" sz="4800" b="1" dirty="0">
                <a:solidFill>
                  <a:schemeClr val="bg1"/>
                </a:solidFill>
                <a:effectLst/>
                <a:latin typeface="Century Gothic" panose="020B0502020202020204" pitchFamily="34" charset="0"/>
              </a:rPr>
            </a:br>
            <a:r>
              <a:rPr lang="en-US" sz="4800" b="1" dirty="0">
                <a:solidFill>
                  <a:schemeClr val="bg1"/>
                </a:solidFill>
                <a:effectLst/>
                <a:latin typeface="Century Gothic" panose="020B0502020202020204" pitchFamily="34" charset="0"/>
              </a:rPr>
              <a:t>Growth Strategy</a:t>
            </a:r>
            <a:endParaRPr lang="en-US" sz="4800" b="1" dirty="0">
              <a:solidFill>
                <a:schemeClr val="bg1"/>
              </a:solidFill>
              <a:latin typeface="Century Gothic" panose="020B0502020202020204" pitchFamily="34" charset="0"/>
            </a:endParaRPr>
          </a:p>
        </p:txBody>
      </p:sp>
      <p:sp>
        <p:nvSpPr>
          <p:cNvPr id="4" name="Rectangle 3">
            <a:extLst>
              <a:ext uri="{FF2B5EF4-FFF2-40B4-BE49-F238E27FC236}">
                <a16:creationId xmlns:a16="http://schemas.microsoft.com/office/drawing/2014/main" id="{55060EC9-5C75-CDA0-ECD3-891E7D2B23E8}"/>
              </a:ext>
            </a:extLst>
          </p:cNvPr>
          <p:cNvSpPr/>
          <p:nvPr/>
        </p:nvSpPr>
        <p:spPr>
          <a:xfrm>
            <a:off x="8814824" y="1931466"/>
            <a:ext cx="1280160" cy="1097280"/>
          </a:xfrm>
          <a:prstGeom prst="rect">
            <a:avLst/>
          </a:prstGeom>
          <a:solidFill>
            <a:schemeClr val="accent6"/>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Google Shape;90;p1">
            <a:extLst>
              <a:ext uri="{FF2B5EF4-FFF2-40B4-BE49-F238E27FC236}">
                <a16:creationId xmlns:a16="http://schemas.microsoft.com/office/drawing/2014/main" id="{2F655F51-41C1-8E66-880C-3AE04736EBCE}"/>
              </a:ext>
            </a:extLst>
          </p:cNvPr>
          <p:cNvSpPr txBox="1"/>
          <p:nvPr/>
        </p:nvSpPr>
        <p:spPr>
          <a:xfrm>
            <a:off x="8833668" y="1979654"/>
            <a:ext cx="1261315" cy="101562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b="1" u="none" strike="noStrike" cap="none" dirty="0">
                <a:solidFill>
                  <a:schemeClr val="bg1"/>
                </a:solidFill>
                <a:latin typeface="Century Gothic" panose="020B0502020202020204" pitchFamily="34" charset="0"/>
                <a:ea typeface="Century Gothic"/>
                <a:cs typeface="Century Gothic"/>
                <a:sym typeface="Century Gothic"/>
              </a:rPr>
              <a:t>01</a:t>
            </a:r>
          </a:p>
        </p:txBody>
      </p:sp>
    </p:spTree>
    <p:extLst>
      <p:ext uri="{BB962C8B-B14F-4D97-AF65-F5344CB8AC3E}">
        <p14:creationId xmlns:p14="http://schemas.microsoft.com/office/powerpoint/2010/main" val="1543238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ight Triangle 5">
            <a:extLst>
              <a:ext uri="{FF2B5EF4-FFF2-40B4-BE49-F238E27FC236}">
                <a16:creationId xmlns:a16="http://schemas.microsoft.com/office/drawing/2014/main" id="{6B8F9EFE-61D2-5C43-B561-528974A72563}"/>
              </a:ext>
            </a:extLst>
          </p:cNvPr>
          <p:cNvSpPr/>
          <p:nvPr/>
        </p:nvSpPr>
        <p:spPr>
          <a:xfrm rot="10800000">
            <a:off x="9890234" y="0"/>
            <a:ext cx="2301766" cy="1294743"/>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Google Shape;90;p1">
            <a:extLst>
              <a:ext uri="{FF2B5EF4-FFF2-40B4-BE49-F238E27FC236}">
                <a16:creationId xmlns:a16="http://schemas.microsoft.com/office/drawing/2014/main" id="{E32557B6-AB4E-DA7F-E5C4-1F488D4F79C1}"/>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Project &amp; Growth Strategy</a:t>
            </a:r>
          </a:p>
        </p:txBody>
      </p:sp>
      <p:graphicFrame>
        <p:nvGraphicFramePr>
          <p:cNvPr id="4" name="Table 3">
            <a:extLst>
              <a:ext uri="{FF2B5EF4-FFF2-40B4-BE49-F238E27FC236}">
                <a16:creationId xmlns:a16="http://schemas.microsoft.com/office/drawing/2014/main" id="{D4ECBDA0-17E5-2516-A8AC-1AEE840A1B24}"/>
              </a:ext>
            </a:extLst>
          </p:cNvPr>
          <p:cNvGraphicFramePr>
            <a:graphicFrameLocks noGrp="1"/>
          </p:cNvGraphicFramePr>
          <p:nvPr>
            <p:extLst>
              <p:ext uri="{D42A27DB-BD31-4B8C-83A1-F6EECF244321}">
                <p14:modId xmlns:p14="http://schemas.microsoft.com/office/powerpoint/2010/main" val="3721797521"/>
              </p:ext>
            </p:extLst>
          </p:nvPr>
        </p:nvGraphicFramePr>
        <p:xfrm>
          <a:off x="609600" y="1754579"/>
          <a:ext cx="10972800" cy="365760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1672129667"/>
                    </a:ext>
                  </a:extLst>
                </a:gridCol>
                <a:gridCol w="4114800">
                  <a:extLst>
                    <a:ext uri="{9D8B030D-6E8A-4147-A177-3AD203B41FA5}">
                      <a16:colId xmlns:a16="http://schemas.microsoft.com/office/drawing/2014/main" val="602210714"/>
                    </a:ext>
                  </a:extLst>
                </a:gridCol>
                <a:gridCol w="4114800">
                  <a:extLst>
                    <a:ext uri="{9D8B030D-6E8A-4147-A177-3AD203B41FA5}">
                      <a16:colId xmlns:a16="http://schemas.microsoft.com/office/drawing/2014/main" val="3143907215"/>
                    </a:ext>
                  </a:extLst>
                </a:gridCol>
              </a:tblGrid>
              <a:tr h="914400">
                <a:tc>
                  <a:txBody>
                    <a:bodyPr/>
                    <a:lstStyle/>
                    <a:p>
                      <a:pPr algn="ctr">
                        <a:lnSpc>
                          <a:spcPct val="100000"/>
                        </a:lnSpc>
                      </a:pPr>
                      <a:endParaRPr lang="en-US" sz="1400" dirty="0">
                        <a:solidFill>
                          <a:schemeClr val="bg1"/>
                        </a:solidFill>
                        <a:latin typeface="Century Gothic" panose="020B0502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800" dirty="0">
                          <a:solidFill>
                            <a:schemeClr val="bg1"/>
                          </a:solidFill>
                          <a:latin typeface="Century Gothic" panose="020B0502020202020204" pitchFamily="34" charset="0"/>
                        </a:rPr>
                        <a:t>Description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entury Gothic" panose="020B0502020202020204" pitchFamily="34" charset="0"/>
                        </a:rPr>
                        <a:t>Example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350915962"/>
                  </a:ext>
                </a:extLst>
              </a:tr>
              <a:tr h="9144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Situation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lumMod val="65000"/>
                              <a:lumOff val="35000"/>
                            </a:schemeClr>
                          </a:solidFill>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65858687"/>
                  </a:ext>
                </a:extLst>
              </a:tr>
              <a:tr h="9144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Complication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lumMod val="65000"/>
                              <a:lumOff val="35000"/>
                            </a:schemeClr>
                          </a:solidFill>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69655794"/>
                  </a:ext>
                </a:extLst>
              </a:tr>
              <a:tr h="9144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Question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lumMod val="65000"/>
                              <a:lumOff val="35000"/>
                            </a:schemeClr>
                          </a:solidFill>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40556820"/>
                  </a:ext>
                </a:extLst>
              </a:tr>
            </a:tbl>
          </a:graphicData>
        </a:graphic>
      </p:graphicFrame>
    </p:spTree>
    <p:extLst>
      <p:ext uri="{BB962C8B-B14F-4D97-AF65-F5344CB8AC3E}">
        <p14:creationId xmlns:p14="http://schemas.microsoft.com/office/powerpoint/2010/main" val="3779939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DEA4815-E14A-3A3A-E30F-1527C2EE5C83}"/>
              </a:ext>
            </a:extLst>
          </p:cNvPr>
          <p:cNvSpPr/>
          <p:nvPr/>
        </p:nvSpPr>
        <p:spPr>
          <a:xfrm>
            <a:off x="2110730" y="1836050"/>
            <a:ext cx="7970537" cy="702123"/>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algn="ctr" rtl="0">
              <a:spcBef>
                <a:spcPts val="0"/>
              </a:spcBef>
              <a:spcAft>
                <a:spcPts val="0"/>
              </a:spcAft>
            </a:pPr>
            <a:r>
              <a:rPr lang="en-US" b="1" i="0" u="none" strike="noStrike" dirty="0">
                <a:solidFill>
                  <a:schemeClr val="bg1"/>
                </a:solidFill>
                <a:effectLst/>
                <a:latin typeface="Century Gothic" panose="020B0502020202020204" pitchFamily="34" charset="0"/>
              </a:rPr>
              <a:t>Strategy Sample Text</a:t>
            </a:r>
            <a:endParaRPr lang="en-US" dirty="0">
              <a:solidFill>
                <a:schemeClr val="bg1"/>
              </a:solidFill>
              <a:latin typeface="Century Gothic" panose="020B0502020202020204" pitchFamily="34" charset="0"/>
            </a:endParaRPr>
          </a:p>
        </p:txBody>
      </p:sp>
      <p:sp>
        <p:nvSpPr>
          <p:cNvPr id="5" name="Rectangle 4">
            <a:extLst>
              <a:ext uri="{FF2B5EF4-FFF2-40B4-BE49-F238E27FC236}">
                <a16:creationId xmlns:a16="http://schemas.microsoft.com/office/drawing/2014/main" id="{E27C893D-B893-7191-C032-5D90049962A3}"/>
              </a:ext>
            </a:extLst>
          </p:cNvPr>
          <p:cNvSpPr/>
          <p:nvPr/>
        </p:nvSpPr>
        <p:spPr>
          <a:xfrm>
            <a:off x="2110731" y="2655561"/>
            <a:ext cx="7970537" cy="1977241"/>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algn="ct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Strategic Objectives</a:t>
            </a:r>
          </a:p>
        </p:txBody>
      </p:sp>
      <p:sp>
        <p:nvSpPr>
          <p:cNvPr id="2" name="Right Triangle 1">
            <a:extLst>
              <a:ext uri="{FF2B5EF4-FFF2-40B4-BE49-F238E27FC236}">
                <a16:creationId xmlns:a16="http://schemas.microsoft.com/office/drawing/2014/main" id="{173246A4-639F-0404-600F-8825311D4D0C}"/>
              </a:ext>
            </a:extLst>
          </p:cNvPr>
          <p:cNvSpPr/>
          <p:nvPr/>
        </p:nvSpPr>
        <p:spPr>
          <a:xfrm>
            <a:off x="0" y="4880758"/>
            <a:ext cx="3515097" cy="1977242"/>
          </a:xfrm>
          <a:prstGeom prst="rtTriangle">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ight Triangle 3">
            <a:extLst>
              <a:ext uri="{FF2B5EF4-FFF2-40B4-BE49-F238E27FC236}">
                <a16:creationId xmlns:a16="http://schemas.microsoft.com/office/drawing/2014/main" id="{5E9D7592-E7A5-31D3-4C77-39E01BF0DE77}"/>
              </a:ext>
            </a:extLst>
          </p:cNvPr>
          <p:cNvSpPr/>
          <p:nvPr/>
        </p:nvSpPr>
        <p:spPr>
          <a:xfrm rot="10800000">
            <a:off x="9890234" y="0"/>
            <a:ext cx="2301766" cy="1294743"/>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38702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ight Triangle 12">
            <a:extLst>
              <a:ext uri="{FF2B5EF4-FFF2-40B4-BE49-F238E27FC236}">
                <a16:creationId xmlns:a16="http://schemas.microsoft.com/office/drawing/2014/main" id="{17DA5D0A-F0AB-C8D3-7323-1CA331DD0B30}"/>
              </a:ext>
            </a:extLst>
          </p:cNvPr>
          <p:cNvSpPr/>
          <p:nvPr/>
        </p:nvSpPr>
        <p:spPr>
          <a:xfrm>
            <a:off x="0" y="4880758"/>
            <a:ext cx="3515097" cy="1977242"/>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Growth</a:t>
            </a:r>
          </a:p>
        </p:txBody>
      </p:sp>
      <p:sp>
        <p:nvSpPr>
          <p:cNvPr id="2" name="Rectangle 1">
            <a:extLst>
              <a:ext uri="{FF2B5EF4-FFF2-40B4-BE49-F238E27FC236}">
                <a16:creationId xmlns:a16="http://schemas.microsoft.com/office/drawing/2014/main" id="{E9007CE0-66A7-8065-3B29-8C9BAED723AB}"/>
              </a:ext>
            </a:extLst>
          </p:cNvPr>
          <p:cNvSpPr/>
          <p:nvPr/>
        </p:nvSpPr>
        <p:spPr>
          <a:xfrm>
            <a:off x="1564466" y="1194782"/>
            <a:ext cx="4278194" cy="702123"/>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algn="ctr" rtl="0">
              <a:spcBef>
                <a:spcPts val="0"/>
              </a:spcBef>
              <a:spcAft>
                <a:spcPts val="0"/>
              </a:spcAft>
            </a:pPr>
            <a:r>
              <a:rPr lang="en-US" b="1" i="0" u="none" strike="noStrike" dirty="0">
                <a:solidFill>
                  <a:schemeClr val="bg1"/>
                </a:solidFill>
                <a:effectLst/>
                <a:latin typeface="Century Gothic" panose="020B0502020202020204" pitchFamily="34" charset="0"/>
              </a:rPr>
              <a:t>Sample Text</a:t>
            </a:r>
            <a:endParaRPr lang="en-US" dirty="0">
              <a:solidFill>
                <a:schemeClr val="bg1"/>
              </a:solidFill>
              <a:latin typeface="Century Gothic" panose="020B0502020202020204" pitchFamily="34" charset="0"/>
            </a:endParaRPr>
          </a:p>
        </p:txBody>
      </p:sp>
      <p:sp>
        <p:nvSpPr>
          <p:cNvPr id="4" name="Rectangle 3">
            <a:extLst>
              <a:ext uri="{FF2B5EF4-FFF2-40B4-BE49-F238E27FC236}">
                <a16:creationId xmlns:a16="http://schemas.microsoft.com/office/drawing/2014/main" id="{F9247904-1D96-1E0C-D7A2-0DB778DEBFF7}"/>
              </a:ext>
            </a:extLst>
          </p:cNvPr>
          <p:cNvSpPr/>
          <p:nvPr/>
        </p:nvSpPr>
        <p:spPr>
          <a:xfrm>
            <a:off x="1564467" y="2014293"/>
            <a:ext cx="4278194" cy="1536429"/>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algn="ct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6" name="Rectangle 5">
            <a:extLst>
              <a:ext uri="{FF2B5EF4-FFF2-40B4-BE49-F238E27FC236}">
                <a16:creationId xmlns:a16="http://schemas.microsoft.com/office/drawing/2014/main" id="{26F4405D-857A-5F20-1872-AB6E4F9B2A04}"/>
              </a:ext>
            </a:extLst>
          </p:cNvPr>
          <p:cNvSpPr/>
          <p:nvPr/>
        </p:nvSpPr>
        <p:spPr>
          <a:xfrm>
            <a:off x="6290845" y="1194782"/>
            <a:ext cx="4278194" cy="702123"/>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algn="ctr" rtl="0">
              <a:spcBef>
                <a:spcPts val="0"/>
              </a:spcBef>
              <a:spcAft>
                <a:spcPts val="0"/>
              </a:spcAft>
            </a:pPr>
            <a:r>
              <a:rPr lang="en-US" b="1" i="0" u="none" strike="noStrike" dirty="0">
                <a:solidFill>
                  <a:schemeClr val="bg1"/>
                </a:solidFill>
                <a:effectLst/>
                <a:latin typeface="Century Gothic" panose="020B0502020202020204" pitchFamily="34" charset="0"/>
              </a:rPr>
              <a:t>Sample Text</a:t>
            </a:r>
            <a:endParaRPr lang="en-US" dirty="0">
              <a:solidFill>
                <a:schemeClr val="bg1"/>
              </a:solidFill>
              <a:latin typeface="Century Gothic" panose="020B0502020202020204" pitchFamily="34" charset="0"/>
            </a:endParaRPr>
          </a:p>
        </p:txBody>
      </p:sp>
      <p:sp>
        <p:nvSpPr>
          <p:cNvPr id="7" name="Rectangle 6">
            <a:extLst>
              <a:ext uri="{FF2B5EF4-FFF2-40B4-BE49-F238E27FC236}">
                <a16:creationId xmlns:a16="http://schemas.microsoft.com/office/drawing/2014/main" id="{BACADC19-18C3-5C89-9B9C-E88C29280D20}"/>
              </a:ext>
            </a:extLst>
          </p:cNvPr>
          <p:cNvSpPr/>
          <p:nvPr/>
        </p:nvSpPr>
        <p:spPr>
          <a:xfrm>
            <a:off x="6290846" y="2014293"/>
            <a:ext cx="4278194" cy="1536429"/>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algn="ct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8" name="Rectangle 7">
            <a:extLst>
              <a:ext uri="{FF2B5EF4-FFF2-40B4-BE49-F238E27FC236}">
                <a16:creationId xmlns:a16="http://schemas.microsoft.com/office/drawing/2014/main" id="{E3558ECF-21C5-549E-62E2-739FBAE6C798}"/>
              </a:ext>
            </a:extLst>
          </p:cNvPr>
          <p:cNvSpPr/>
          <p:nvPr/>
        </p:nvSpPr>
        <p:spPr>
          <a:xfrm>
            <a:off x="1564466" y="3973608"/>
            <a:ext cx="4278194" cy="702123"/>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algn="ctr" rtl="0">
              <a:spcBef>
                <a:spcPts val="0"/>
              </a:spcBef>
              <a:spcAft>
                <a:spcPts val="0"/>
              </a:spcAft>
            </a:pPr>
            <a:r>
              <a:rPr lang="en-US" b="1" i="0" u="none" strike="noStrike" dirty="0">
                <a:solidFill>
                  <a:schemeClr val="bg1"/>
                </a:solidFill>
                <a:effectLst/>
                <a:latin typeface="Century Gothic" panose="020B0502020202020204" pitchFamily="34" charset="0"/>
              </a:rPr>
              <a:t>Sample Text</a:t>
            </a:r>
            <a:endParaRPr lang="en-US" dirty="0">
              <a:solidFill>
                <a:schemeClr val="bg1"/>
              </a:solidFill>
              <a:latin typeface="Century Gothic" panose="020B0502020202020204" pitchFamily="34" charset="0"/>
            </a:endParaRPr>
          </a:p>
        </p:txBody>
      </p:sp>
      <p:sp>
        <p:nvSpPr>
          <p:cNvPr id="10" name="Rectangle 9">
            <a:extLst>
              <a:ext uri="{FF2B5EF4-FFF2-40B4-BE49-F238E27FC236}">
                <a16:creationId xmlns:a16="http://schemas.microsoft.com/office/drawing/2014/main" id="{B815460A-6CBB-09B0-8C01-5661AD6E06AD}"/>
              </a:ext>
            </a:extLst>
          </p:cNvPr>
          <p:cNvSpPr/>
          <p:nvPr/>
        </p:nvSpPr>
        <p:spPr>
          <a:xfrm>
            <a:off x="1564467" y="4793119"/>
            <a:ext cx="4278194" cy="1536429"/>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algn="ct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11" name="Rectangle 10">
            <a:extLst>
              <a:ext uri="{FF2B5EF4-FFF2-40B4-BE49-F238E27FC236}">
                <a16:creationId xmlns:a16="http://schemas.microsoft.com/office/drawing/2014/main" id="{A8B0AD11-8CBD-435F-51E0-6104044B9E8B}"/>
              </a:ext>
            </a:extLst>
          </p:cNvPr>
          <p:cNvSpPr/>
          <p:nvPr/>
        </p:nvSpPr>
        <p:spPr>
          <a:xfrm>
            <a:off x="6290845" y="3973608"/>
            <a:ext cx="4278194" cy="702123"/>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algn="ctr" rtl="0">
              <a:spcBef>
                <a:spcPts val="0"/>
              </a:spcBef>
              <a:spcAft>
                <a:spcPts val="0"/>
              </a:spcAft>
            </a:pPr>
            <a:r>
              <a:rPr lang="en-US" b="1" i="0" u="none" strike="noStrike" dirty="0">
                <a:solidFill>
                  <a:schemeClr val="bg1"/>
                </a:solidFill>
                <a:effectLst/>
                <a:latin typeface="Century Gothic" panose="020B0502020202020204" pitchFamily="34" charset="0"/>
              </a:rPr>
              <a:t>Sample Text</a:t>
            </a:r>
            <a:endParaRPr lang="en-US" dirty="0">
              <a:solidFill>
                <a:schemeClr val="bg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B8BD51B-9380-F916-FF77-4F87AA0C99DB}"/>
              </a:ext>
            </a:extLst>
          </p:cNvPr>
          <p:cNvSpPr/>
          <p:nvPr/>
        </p:nvSpPr>
        <p:spPr>
          <a:xfrm>
            <a:off x="6290846" y="4793119"/>
            <a:ext cx="4278194" cy="1536429"/>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algn="ct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Tree>
    <p:extLst>
      <p:ext uri="{BB962C8B-B14F-4D97-AF65-F5344CB8AC3E}">
        <p14:creationId xmlns:p14="http://schemas.microsoft.com/office/powerpoint/2010/main" val="914301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DEA4815-E14A-3A3A-E30F-1527C2EE5C83}"/>
              </a:ext>
            </a:extLst>
          </p:cNvPr>
          <p:cNvSpPr/>
          <p:nvPr/>
        </p:nvSpPr>
        <p:spPr>
          <a:xfrm>
            <a:off x="991181" y="1206834"/>
            <a:ext cx="2570942" cy="1143000"/>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5" name="Rectangle 4">
            <a:extLst>
              <a:ext uri="{FF2B5EF4-FFF2-40B4-BE49-F238E27FC236}">
                <a16:creationId xmlns:a16="http://schemas.microsoft.com/office/drawing/2014/main" id="{E27C893D-B893-7191-C032-5D90049962A3}"/>
              </a:ext>
            </a:extLst>
          </p:cNvPr>
          <p:cNvSpPr/>
          <p:nvPr/>
        </p:nvSpPr>
        <p:spPr>
          <a:xfrm>
            <a:off x="3780262" y="1206834"/>
            <a:ext cx="7970537" cy="11430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Annual Profitable Growth</a:t>
            </a:r>
          </a:p>
        </p:txBody>
      </p:sp>
      <p:sp>
        <p:nvSpPr>
          <p:cNvPr id="13" name="Rectangle 12">
            <a:extLst>
              <a:ext uri="{FF2B5EF4-FFF2-40B4-BE49-F238E27FC236}">
                <a16:creationId xmlns:a16="http://schemas.microsoft.com/office/drawing/2014/main" id="{891A5A50-6995-4C4F-EEC7-E705F9E67F9C}"/>
              </a:ext>
            </a:extLst>
          </p:cNvPr>
          <p:cNvSpPr/>
          <p:nvPr/>
        </p:nvSpPr>
        <p:spPr>
          <a:xfrm>
            <a:off x="991181" y="2567283"/>
            <a:ext cx="2570942" cy="1143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FF7A7D8-02F3-207B-FFEB-7D69E05F7BAA}"/>
              </a:ext>
            </a:extLst>
          </p:cNvPr>
          <p:cNvSpPr/>
          <p:nvPr/>
        </p:nvSpPr>
        <p:spPr>
          <a:xfrm>
            <a:off x="3780262" y="2567283"/>
            <a:ext cx="7970537" cy="11430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18" name="Rectangle 17">
            <a:extLst>
              <a:ext uri="{FF2B5EF4-FFF2-40B4-BE49-F238E27FC236}">
                <a16:creationId xmlns:a16="http://schemas.microsoft.com/office/drawing/2014/main" id="{7B043310-0C8E-B929-F9EC-AEDA029F9638}"/>
              </a:ext>
            </a:extLst>
          </p:cNvPr>
          <p:cNvSpPr/>
          <p:nvPr/>
        </p:nvSpPr>
        <p:spPr>
          <a:xfrm>
            <a:off x="991181" y="3927732"/>
            <a:ext cx="2570942" cy="1143000"/>
          </a:xfrm>
          <a:prstGeom prst="rect">
            <a:avLst/>
          </a:prstGeom>
          <a:solidFill>
            <a:srgbClr val="B13070"/>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19" name="Rectangle 18">
            <a:extLst>
              <a:ext uri="{FF2B5EF4-FFF2-40B4-BE49-F238E27FC236}">
                <a16:creationId xmlns:a16="http://schemas.microsoft.com/office/drawing/2014/main" id="{DA6F17D3-6085-5093-B990-FEA14A51407A}"/>
              </a:ext>
            </a:extLst>
          </p:cNvPr>
          <p:cNvSpPr/>
          <p:nvPr/>
        </p:nvSpPr>
        <p:spPr>
          <a:xfrm>
            <a:off x="3780262" y="3927732"/>
            <a:ext cx="7970537" cy="1143000"/>
          </a:xfrm>
          <a:prstGeom prst="rect">
            <a:avLst/>
          </a:prstGeom>
          <a:solidFill>
            <a:srgbClr val="F0D6E3"/>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22" name="Rectangle 21">
            <a:extLst>
              <a:ext uri="{FF2B5EF4-FFF2-40B4-BE49-F238E27FC236}">
                <a16:creationId xmlns:a16="http://schemas.microsoft.com/office/drawing/2014/main" id="{8FFA276D-BAA8-4709-3AF9-359BEDC59E01}"/>
              </a:ext>
            </a:extLst>
          </p:cNvPr>
          <p:cNvSpPr/>
          <p:nvPr/>
        </p:nvSpPr>
        <p:spPr>
          <a:xfrm>
            <a:off x="991181" y="5288181"/>
            <a:ext cx="2570942" cy="1143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274320" rIns="27432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Sample text</a:t>
            </a:r>
            <a:endParaRPr lang="en-US" sz="1600" dirty="0">
              <a:solidFill>
                <a:schemeClr val="bg1"/>
              </a:solidFill>
              <a:latin typeface="Century Gothic" panose="020B0502020202020204" pitchFamily="34" charset="0"/>
            </a:endParaRPr>
          </a:p>
        </p:txBody>
      </p:sp>
      <p:sp>
        <p:nvSpPr>
          <p:cNvPr id="23" name="Rectangle 22">
            <a:extLst>
              <a:ext uri="{FF2B5EF4-FFF2-40B4-BE49-F238E27FC236}">
                <a16:creationId xmlns:a16="http://schemas.microsoft.com/office/drawing/2014/main" id="{269496DD-848C-C37F-EA51-32F6C2C6E586}"/>
              </a:ext>
            </a:extLst>
          </p:cNvPr>
          <p:cNvSpPr/>
          <p:nvPr/>
        </p:nvSpPr>
        <p:spPr>
          <a:xfrm>
            <a:off x="3780262" y="5288181"/>
            <a:ext cx="7970537" cy="11430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182880" rIns="274320" bIns="182880" rtlCol="0" anchor="ctr" anchorCtr="0"/>
          <a:lstStyle/>
          <a:p>
            <a:pPr rtl="0" fontAlgn="base">
              <a:spcBef>
                <a:spcPts val="0"/>
              </a:spcBef>
              <a:spcAft>
                <a:spcPts val="0"/>
              </a:spcAft>
            </a:pPr>
            <a:r>
              <a:rPr lang="en-US" sz="1400" i="0" u="none" strike="noStrike" dirty="0">
                <a:solidFill>
                  <a:schemeClr val="tx1">
                    <a:lumMod val="65000"/>
                    <a:lumOff val="35000"/>
                  </a:schemeClr>
                </a:solidFill>
                <a:effectLst/>
                <a:latin typeface="Century Gothic" panose="020B0502020202020204" pitchFamily="34" charset="0"/>
              </a:rPr>
              <a:t>Sample text</a:t>
            </a:r>
          </a:p>
        </p:txBody>
      </p:sp>
      <p:sp>
        <p:nvSpPr>
          <p:cNvPr id="2" name="Right Triangle 1">
            <a:extLst>
              <a:ext uri="{FF2B5EF4-FFF2-40B4-BE49-F238E27FC236}">
                <a16:creationId xmlns:a16="http://schemas.microsoft.com/office/drawing/2014/main" id="{5824DD97-D661-7865-BF7B-E20C5999AD62}"/>
              </a:ext>
            </a:extLst>
          </p:cNvPr>
          <p:cNvSpPr/>
          <p:nvPr/>
        </p:nvSpPr>
        <p:spPr>
          <a:xfrm rot="10800000">
            <a:off x="9890234" y="0"/>
            <a:ext cx="2301766" cy="1294743"/>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811CA552-E4FB-857D-A3CC-1FB240981F2E}"/>
              </a:ext>
            </a:extLst>
          </p:cNvPr>
          <p:cNvSpPr/>
          <p:nvPr/>
        </p:nvSpPr>
        <p:spPr>
          <a:xfrm>
            <a:off x="441201" y="1041823"/>
            <a:ext cx="1463040" cy="365760"/>
          </a:xfrm>
          <a:prstGeom prst="rect">
            <a:avLst/>
          </a:prstGeom>
          <a:solidFill>
            <a:srgbClr val="B1307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June 20XX</a:t>
            </a:r>
            <a:endParaRPr lang="en-US" sz="1600" dirty="0">
              <a:solidFill>
                <a:schemeClr val="bg1"/>
              </a:solidFill>
              <a:latin typeface="Century Gothic" panose="020B0502020202020204" pitchFamily="34" charset="0"/>
            </a:endParaRPr>
          </a:p>
        </p:txBody>
      </p:sp>
      <p:sp>
        <p:nvSpPr>
          <p:cNvPr id="6" name="Rectangle 5">
            <a:extLst>
              <a:ext uri="{FF2B5EF4-FFF2-40B4-BE49-F238E27FC236}">
                <a16:creationId xmlns:a16="http://schemas.microsoft.com/office/drawing/2014/main" id="{2A705F91-D266-4F45-1064-259854FB77A2}"/>
              </a:ext>
            </a:extLst>
          </p:cNvPr>
          <p:cNvSpPr/>
          <p:nvPr/>
        </p:nvSpPr>
        <p:spPr>
          <a:xfrm>
            <a:off x="441201" y="2404190"/>
            <a:ext cx="1463040" cy="365760"/>
          </a:xfrm>
          <a:prstGeom prst="rect">
            <a:avLst/>
          </a:prstGeom>
          <a:solidFill>
            <a:schemeClr val="accent6"/>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Feb 20XX</a:t>
            </a:r>
            <a:endParaRPr lang="en-US" sz="1600" dirty="0">
              <a:solidFill>
                <a:schemeClr val="bg1"/>
              </a:solidFill>
              <a:latin typeface="Century Gothic" panose="020B0502020202020204" pitchFamily="34" charset="0"/>
            </a:endParaRPr>
          </a:p>
        </p:txBody>
      </p:sp>
      <p:sp>
        <p:nvSpPr>
          <p:cNvPr id="7" name="Rectangle 6">
            <a:extLst>
              <a:ext uri="{FF2B5EF4-FFF2-40B4-BE49-F238E27FC236}">
                <a16:creationId xmlns:a16="http://schemas.microsoft.com/office/drawing/2014/main" id="{40AC67FB-608B-1E5C-4F18-65803B66E534}"/>
              </a:ext>
            </a:extLst>
          </p:cNvPr>
          <p:cNvSpPr/>
          <p:nvPr/>
        </p:nvSpPr>
        <p:spPr>
          <a:xfrm>
            <a:off x="441201" y="3766557"/>
            <a:ext cx="1463040" cy="365760"/>
          </a:xfrm>
          <a:prstGeom prst="rect">
            <a:avLst/>
          </a:prstGeom>
          <a:solidFill>
            <a:srgbClr val="B1307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Sep 20XX</a:t>
            </a:r>
            <a:endParaRPr lang="en-US" sz="1600" dirty="0">
              <a:solidFill>
                <a:schemeClr val="bg1"/>
              </a:solidFill>
              <a:latin typeface="Century Gothic" panose="020B0502020202020204" pitchFamily="34" charset="0"/>
            </a:endParaRPr>
          </a:p>
        </p:txBody>
      </p:sp>
      <p:sp>
        <p:nvSpPr>
          <p:cNvPr id="8" name="Rectangle 7">
            <a:extLst>
              <a:ext uri="{FF2B5EF4-FFF2-40B4-BE49-F238E27FC236}">
                <a16:creationId xmlns:a16="http://schemas.microsoft.com/office/drawing/2014/main" id="{A50AADD7-685D-6836-41A1-D5237F3874A4}"/>
              </a:ext>
            </a:extLst>
          </p:cNvPr>
          <p:cNvSpPr/>
          <p:nvPr/>
        </p:nvSpPr>
        <p:spPr>
          <a:xfrm>
            <a:off x="441201" y="5128925"/>
            <a:ext cx="1463040" cy="365760"/>
          </a:xfrm>
          <a:prstGeom prst="rect">
            <a:avLst/>
          </a:prstGeom>
          <a:solidFill>
            <a:schemeClr val="accent6"/>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274320" rtlCol="0" anchor="ctr" anchorCtr="0"/>
          <a:lstStyle/>
          <a:p>
            <a:pPr rtl="0">
              <a:spcBef>
                <a:spcPts val="0"/>
              </a:spcBef>
              <a:spcAft>
                <a:spcPts val="0"/>
              </a:spcAft>
            </a:pPr>
            <a:r>
              <a:rPr lang="en-US" sz="1600" b="1" i="0" u="none" strike="noStrike" dirty="0">
                <a:solidFill>
                  <a:schemeClr val="bg1"/>
                </a:solidFill>
                <a:effectLst/>
                <a:latin typeface="Century Gothic" panose="020B0502020202020204" pitchFamily="34" charset="0"/>
              </a:rPr>
              <a:t>Mar 20XX</a:t>
            </a:r>
            <a:endParaRPr lang="en-US" sz="16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389216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id="{2F85A4F9-8518-B689-6B8E-B7B79D17435E}"/>
              </a:ext>
            </a:extLst>
          </p:cNvPr>
          <p:cNvSpPr/>
          <p:nvPr/>
        </p:nvSpPr>
        <p:spPr>
          <a:xfrm>
            <a:off x="0" y="5563257"/>
            <a:ext cx="2301766" cy="1294743"/>
          </a:xfrm>
          <a:prstGeom prst="rtTriangl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Google Shape;90;p1">
            <a:extLst>
              <a:ext uri="{FF2B5EF4-FFF2-40B4-BE49-F238E27FC236}">
                <a16:creationId xmlns:a16="http://schemas.microsoft.com/office/drawing/2014/main" id="{9AD32B44-133E-279F-D11C-B7F320E35D8A}"/>
              </a:ext>
            </a:extLst>
          </p:cNvPr>
          <p:cNvSpPr txBox="1"/>
          <p:nvPr/>
        </p:nvSpPr>
        <p:spPr>
          <a:xfrm>
            <a:off x="2853092" y="339578"/>
            <a:ext cx="6485816" cy="58473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Main Competitors</a:t>
            </a:r>
          </a:p>
        </p:txBody>
      </p:sp>
      <p:graphicFrame>
        <p:nvGraphicFramePr>
          <p:cNvPr id="2" name="Table 1">
            <a:extLst>
              <a:ext uri="{FF2B5EF4-FFF2-40B4-BE49-F238E27FC236}">
                <a16:creationId xmlns:a16="http://schemas.microsoft.com/office/drawing/2014/main" id="{29AC8BFE-9B33-6A66-EDC6-D584F2D68266}"/>
              </a:ext>
            </a:extLst>
          </p:cNvPr>
          <p:cNvGraphicFramePr>
            <a:graphicFrameLocks noGrp="1"/>
          </p:cNvGraphicFramePr>
          <p:nvPr>
            <p:extLst>
              <p:ext uri="{D42A27DB-BD31-4B8C-83A1-F6EECF244321}">
                <p14:modId xmlns:p14="http://schemas.microsoft.com/office/powerpoint/2010/main" val="946940399"/>
              </p:ext>
            </p:extLst>
          </p:nvPr>
        </p:nvGraphicFramePr>
        <p:xfrm>
          <a:off x="609600" y="1511410"/>
          <a:ext cx="10972801" cy="4800054"/>
        </p:xfrm>
        <a:graphic>
          <a:graphicData uri="http://schemas.openxmlformats.org/drawingml/2006/table">
            <a:tbl>
              <a:tblPr firstRow="1" bandRow="1">
                <a:tableStyleId>{5C22544A-7EE6-4342-B048-85BDC9FD1C3A}</a:tableStyleId>
              </a:tblPr>
              <a:tblGrid>
                <a:gridCol w="1995055">
                  <a:extLst>
                    <a:ext uri="{9D8B030D-6E8A-4147-A177-3AD203B41FA5}">
                      <a16:colId xmlns:a16="http://schemas.microsoft.com/office/drawing/2014/main" val="1672129667"/>
                    </a:ext>
                  </a:extLst>
                </a:gridCol>
                <a:gridCol w="2992582">
                  <a:extLst>
                    <a:ext uri="{9D8B030D-6E8A-4147-A177-3AD203B41FA5}">
                      <a16:colId xmlns:a16="http://schemas.microsoft.com/office/drawing/2014/main" val="602210714"/>
                    </a:ext>
                  </a:extLst>
                </a:gridCol>
                <a:gridCol w="2992582">
                  <a:extLst>
                    <a:ext uri="{9D8B030D-6E8A-4147-A177-3AD203B41FA5}">
                      <a16:colId xmlns:a16="http://schemas.microsoft.com/office/drawing/2014/main" val="3143907215"/>
                    </a:ext>
                  </a:extLst>
                </a:gridCol>
                <a:gridCol w="2992582">
                  <a:extLst>
                    <a:ext uri="{9D8B030D-6E8A-4147-A177-3AD203B41FA5}">
                      <a16:colId xmlns:a16="http://schemas.microsoft.com/office/drawing/2014/main" val="2641293065"/>
                    </a:ext>
                  </a:extLst>
                </a:gridCol>
              </a:tblGrid>
              <a:tr h="800009">
                <a:tc>
                  <a:txBody>
                    <a:bodyPr/>
                    <a:lstStyle/>
                    <a:p>
                      <a:pPr algn="ctr">
                        <a:lnSpc>
                          <a:spcPct val="100000"/>
                        </a:lnSpc>
                      </a:pPr>
                      <a:endParaRPr lang="en-US" sz="1400" dirty="0">
                        <a:solidFill>
                          <a:schemeClr val="bg1"/>
                        </a:solidFill>
                        <a:latin typeface="Century Gothic" panose="020B0502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800" dirty="0">
                          <a:solidFill>
                            <a:schemeClr val="bg1"/>
                          </a:solidFill>
                          <a:latin typeface="Century Gothic" panose="020B0502020202020204" pitchFamily="34" charset="0"/>
                        </a:rPr>
                        <a:t>Competitor 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0000"/>
                        </a:lnSpc>
                      </a:pPr>
                      <a:r>
                        <a:rPr lang="en-US" sz="1800" dirty="0">
                          <a:solidFill>
                            <a:schemeClr val="bg1"/>
                          </a:solidFill>
                          <a:latin typeface="Century Gothic" panose="020B0502020202020204" pitchFamily="34" charset="0"/>
                        </a:rPr>
                        <a:t>Competitor 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lnSpc>
                          <a:spcPct val="100000"/>
                        </a:lnSpc>
                      </a:pPr>
                      <a:r>
                        <a:rPr lang="en-US" sz="1800" dirty="0">
                          <a:solidFill>
                            <a:schemeClr val="bg1"/>
                          </a:solidFill>
                          <a:latin typeface="Century Gothic" panose="020B0502020202020204" pitchFamily="34" charset="0"/>
                        </a:rPr>
                        <a:t>Competitor 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350915962"/>
                  </a:ext>
                </a:extLst>
              </a:tr>
              <a:tr h="8000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Revenue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lumMod val="65000"/>
                              <a:lumOff val="35000"/>
                            </a:schemeClr>
                          </a:solidFill>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65858687"/>
                  </a:ext>
                </a:extLst>
              </a:tr>
              <a:tr h="8000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Profit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69655794"/>
                  </a:ext>
                </a:extLst>
              </a:tr>
              <a:tr h="8000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Market Share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lumMod val="65000"/>
                              <a:lumOff val="35000"/>
                            </a:schemeClr>
                          </a:solidFill>
                          <a:latin typeface="Century Gothic" panose="020B0502020202020204" pitchFamily="34" charset="0"/>
                          <a:ea typeface="+mn-ea"/>
                          <a:cs typeface="+mn-cs"/>
                        </a:rPr>
                        <a:t>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40556820"/>
                  </a:ext>
                </a:extLst>
              </a:tr>
              <a:tr h="8000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Employees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XX,XXX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77809511"/>
                  </a:ext>
                </a:extLst>
              </a:tr>
              <a:tr h="8000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solidFill>
                          <a:latin typeface="Century Gothic" panose="020B0502020202020204" pitchFamily="34" charset="0"/>
                          <a:ea typeface="+mn-ea"/>
                          <a:cs typeface="+mn-cs"/>
                        </a:rPr>
                        <a:t>Quality</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130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entury Gothic" panose="020B0502020202020204" pitchFamily="34" charset="0"/>
                          <a:ea typeface="+mn-ea"/>
                          <a:cs typeface="+mn-cs"/>
                        </a:rPr>
                        <a:t>Sample text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621869467"/>
                  </a:ext>
                </a:extLst>
              </a:tr>
            </a:tbl>
          </a:graphicData>
        </a:graphic>
      </p:graphicFrame>
    </p:spTree>
    <p:extLst>
      <p:ext uri="{BB962C8B-B14F-4D97-AF65-F5344CB8AC3E}">
        <p14:creationId xmlns:p14="http://schemas.microsoft.com/office/powerpoint/2010/main" val="1878279455"/>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5648</TotalTime>
  <Words>555</Words>
  <Application>Microsoft Office PowerPoint</Application>
  <PresentationFormat>Widescreen</PresentationFormat>
  <Paragraphs>213</Paragraphs>
  <Slides>18</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Kayla Franssen</cp:lastModifiedBy>
  <cp:revision>247</cp:revision>
  <dcterms:created xsi:type="dcterms:W3CDTF">2022-05-22T18:55:25Z</dcterms:created>
  <dcterms:modified xsi:type="dcterms:W3CDTF">2024-09-18T14:50:35Z</dcterms:modified>
</cp:coreProperties>
</file>