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87" r:id="rId3"/>
    <p:sldId id="389" r:id="rId4"/>
    <p:sldId id="390" r:id="rId5"/>
    <p:sldId id="397" r:id="rId6"/>
    <p:sldId id="400" r:id="rId7"/>
    <p:sldId id="392" r:id="rId8"/>
    <p:sldId id="393" r:id="rId9"/>
    <p:sldId id="399" r:id="rId10"/>
    <p:sldId id="39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809"/>
    <a:srgbClr val="65B9A4"/>
    <a:srgbClr val="636DCA"/>
    <a:srgbClr val="AFDAD0"/>
    <a:srgbClr val="BCE77C"/>
    <a:srgbClr val="60D6BA"/>
    <a:srgbClr val="6BE1D5"/>
    <a:srgbClr val="35DCF3"/>
    <a:srgbClr val="4ECFEA"/>
    <a:srgbClr val="6CD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0" autoAdjust="0"/>
    <p:restoredTop sz="96743"/>
  </p:normalViewPr>
  <p:slideViewPr>
    <p:cSldViewPr snapToGrid="0" snapToObjects="1">
      <p:cViewPr varScale="1">
        <p:scale>
          <a:sx n="81" d="100"/>
          <a:sy n="81" d="100"/>
        </p:scale>
        <p:origin x="226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F945-D4EA-FA42-0F6C-F196E36F2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CB9B5-36E7-BB36-0169-A8A475232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F9B3-234A-9667-288A-47602C584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DA48D-C883-5617-158A-7A18513D336D}"/>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82724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DC18-6AC7-1C3F-4BE1-28A90139D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9DF00-D015-7FE6-9E50-40388D360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98AAE-8D87-A2D4-9750-0C06E04740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5939E2-929B-D506-7E99-F7D7353BF37E}"/>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53990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63D2-58F4-7FF8-5BB7-7345E7BAE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0A2C6-363A-99DB-03BA-5414564BA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5DB63-4D45-4FD1-B875-0BDE62809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52F85-BB23-3523-AEDA-E539C04AC1F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90858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0295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201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37&amp;utm_source=template-powerpoint&amp;utm_medium=content&amp;utm_campaign=Event+Marketing+Proposal+Template-powerpoint-12237&amp;lpa=Event+Marketing+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379254"/>
            <a:ext cx="808142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Event Marketing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5431116" y="1352891"/>
            <a:ext cx="5725105" cy="3211302"/>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1035375" y="1645504"/>
            <a:ext cx="5722335" cy="3209748"/>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a:srcRect/>
          <a:stretch/>
        </p:blipFill>
        <p:spPr>
          <a:xfrm>
            <a:off x="3177406" y="3081927"/>
            <a:ext cx="5837188" cy="3281627"/>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10" name="Picture 9" descr="Calendar page with a pen on top">
            <a:extLst>
              <a:ext uri="{FF2B5EF4-FFF2-40B4-BE49-F238E27FC236}">
                <a16:creationId xmlns:a16="http://schemas.microsoft.com/office/drawing/2014/main" id="{4CDEC4F3-6EF3-A095-9627-5EBC4EC4AD40}"/>
              </a:ext>
            </a:extLst>
          </p:cNvPr>
          <p:cNvPicPr>
            <a:picLocks noChangeAspect="1"/>
          </p:cNvPicPr>
          <p:nvPr/>
        </p:nvPicPr>
        <p:blipFill>
          <a:blip r:embed="rId3"/>
          <a:srcRect l="38509" r="29065" b="967"/>
          <a:stretch/>
        </p:blipFill>
        <p:spPr>
          <a:xfrm>
            <a:off x="9194795" y="0"/>
            <a:ext cx="2997204" cy="6102626"/>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project will commence on [Date].</a:t>
            </a:r>
          </a:p>
        </p:txBody>
      </p:sp>
      <p:sp>
        <p:nvSpPr>
          <p:cNvPr id="2" name="Rectangle 1">
            <a:extLst>
              <a:ext uri="{FF2B5EF4-FFF2-40B4-BE49-F238E27FC236}">
                <a16:creationId xmlns:a16="http://schemas.microsoft.com/office/drawing/2014/main" id="{7667A81F-F5A7-68DB-BB27-E51A6E865ED4}"/>
              </a:ext>
            </a:extLst>
          </p:cNvPr>
          <p:cNvSpPr/>
          <p:nvPr/>
        </p:nvSpPr>
        <p:spPr>
          <a:xfrm>
            <a:off x="0" y="6102626"/>
            <a:ext cx="12192000" cy="755374"/>
          </a:xfrm>
          <a:prstGeom prst="rect">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11" name="Picture 10" descr="Row of seated people clapping hands at work event">
            <a:extLst>
              <a:ext uri="{FF2B5EF4-FFF2-40B4-BE49-F238E27FC236}">
                <a16:creationId xmlns:a16="http://schemas.microsoft.com/office/drawing/2014/main" id="{97C06D53-BDB9-142F-AEFD-A582BC7EA76E}"/>
              </a:ext>
            </a:extLst>
          </p:cNvPr>
          <p:cNvPicPr>
            <a:picLocks noChangeAspect="1"/>
          </p:cNvPicPr>
          <p:nvPr/>
        </p:nvPicPr>
        <p:blipFill>
          <a:blip r:embed="rId3"/>
          <a:srcRect l="25109" t="2" r="42440" b="-5789"/>
          <a:stretch/>
        </p:blipFill>
        <p:spPr>
          <a:xfrm>
            <a:off x="9194796" y="0"/>
            <a:ext cx="2997203" cy="6513922"/>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Summary</a:t>
            </a:r>
          </a:p>
        </p:txBody>
      </p:sp>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4335117" cy="424727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Event Name:</a:t>
            </a:r>
          </a:p>
          <a:p>
            <a:pPr marL="0" marR="0" lvl="0" indent="0" rtl="0">
              <a:spcBef>
                <a:spcPts val="0"/>
              </a:spcBef>
              <a:spcAft>
                <a:spcPts val="0"/>
              </a:spcAft>
              <a:buNone/>
            </a:pPr>
            <a:r>
              <a:rPr lang="en-US" dirty="0">
                <a:solidFill>
                  <a:schemeClr val="tx1">
                    <a:lumMod val="65000"/>
                    <a:lumOff val="35000"/>
                  </a:schemeClr>
                </a:solidFill>
                <a:latin typeface="Century Gothic"/>
                <a:ea typeface="Century Gothic"/>
                <a:cs typeface="Century Gothic"/>
                <a:sym typeface="Century Gothic"/>
              </a:rPr>
              <a:t>Event Name</a:t>
            </a:r>
          </a:p>
          <a:p>
            <a:pPr marL="0" marR="0" lvl="0" indent="0" rtl="0">
              <a:spcBef>
                <a:spcPts val="0"/>
              </a:spcBef>
              <a:spcAft>
                <a:spcPts val="0"/>
              </a:spcAft>
              <a:buNone/>
            </a:pPr>
            <a:endParaRPr lang="en-US"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Date:</a:t>
            </a:r>
          </a:p>
          <a:p>
            <a:pPr marL="0" marR="0" lvl="0" indent="0" rtl="0">
              <a:spcBef>
                <a:spcPts val="0"/>
              </a:spcBef>
              <a:spcAft>
                <a:spcPts val="0"/>
              </a:spcAft>
              <a:buNone/>
            </a:pPr>
            <a:r>
              <a:rPr lang="en-US" dirty="0">
                <a:solidFill>
                  <a:schemeClr val="tx1">
                    <a:lumMod val="65000"/>
                    <a:lumOff val="35000"/>
                  </a:schemeClr>
                </a:solidFill>
                <a:latin typeface="Century Gothic"/>
                <a:ea typeface="Century Gothic"/>
                <a:cs typeface="Century Gothic"/>
                <a:sym typeface="Century Gothic"/>
              </a:rPr>
              <a:t>XX/XX/XXX</a:t>
            </a:r>
          </a:p>
          <a:p>
            <a:pPr marL="0" marR="0" lvl="0" indent="0" rtl="0">
              <a:spcBef>
                <a:spcPts val="0"/>
              </a:spcBef>
              <a:spcAft>
                <a:spcPts val="0"/>
              </a:spcAft>
              <a:buNone/>
            </a:pPr>
            <a:endParaRPr lang="en-US"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Time:</a:t>
            </a:r>
          </a:p>
          <a:p>
            <a:pPr marL="0" marR="0" lvl="0" indent="0" rtl="0">
              <a:spcBef>
                <a:spcPts val="0"/>
              </a:spcBef>
              <a:spcAft>
                <a:spcPts val="0"/>
              </a:spcAft>
              <a:buNone/>
            </a:pPr>
            <a:r>
              <a:rPr lang="en-US" dirty="0">
                <a:solidFill>
                  <a:schemeClr val="tx1">
                    <a:lumMod val="65000"/>
                    <a:lumOff val="35000"/>
                  </a:schemeClr>
                </a:solidFill>
                <a:latin typeface="Century Gothic"/>
                <a:ea typeface="Century Gothic"/>
                <a:cs typeface="Century Gothic"/>
                <a:sym typeface="Century Gothic"/>
              </a:rPr>
              <a:t>XX:XX</a:t>
            </a:r>
          </a:p>
          <a:p>
            <a:pPr marL="0" marR="0" lvl="0" indent="0" rtl="0">
              <a:spcBef>
                <a:spcPts val="0"/>
              </a:spcBef>
              <a:spcAft>
                <a:spcPts val="0"/>
              </a:spcAft>
              <a:buNone/>
            </a:pPr>
            <a:endParaRPr lang="en-US"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Location:</a:t>
            </a:r>
          </a:p>
          <a:p>
            <a:pPr marL="0" marR="0" lvl="0" indent="0" rtl="0">
              <a:spcBef>
                <a:spcPts val="0"/>
              </a:spcBef>
              <a:spcAft>
                <a:spcPts val="0"/>
              </a:spcAft>
              <a:buNone/>
            </a:pPr>
            <a:r>
              <a:rPr lang="en-US" dirty="0">
                <a:solidFill>
                  <a:schemeClr val="tx1">
                    <a:lumMod val="65000"/>
                    <a:lumOff val="35000"/>
                  </a:schemeClr>
                </a:solidFill>
                <a:latin typeface="Century Gothic"/>
                <a:ea typeface="Century Gothic"/>
                <a:cs typeface="Century Gothic"/>
                <a:sym typeface="Century Gothic"/>
              </a:rPr>
              <a:t>Location Name</a:t>
            </a:r>
          </a:p>
          <a:p>
            <a:pPr marL="0" marR="0" lvl="0" indent="0" rtl="0">
              <a:spcBef>
                <a:spcPts val="0"/>
              </a:spcBef>
              <a:spcAft>
                <a:spcPts val="0"/>
              </a:spcAft>
              <a:buNone/>
            </a:pPr>
            <a:endParaRPr lang="en-US"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Details:</a:t>
            </a:r>
          </a:p>
          <a:p>
            <a:pPr marL="0" marR="0" lvl="0" indent="0" rtl="0">
              <a:spcBef>
                <a:spcPts val="0"/>
              </a:spcBef>
              <a:spcAft>
                <a:spcPts val="0"/>
              </a:spcAft>
              <a:buNone/>
            </a:pPr>
            <a:r>
              <a:rPr lang="en-US" dirty="0">
                <a:solidFill>
                  <a:schemeClr val="tx1">
                    <a:lumMod val="65000"/>
                    <a:lumOff val="35000"/>
                  </a:schemeClr>
                </a:solidFill>
                <a:latin typeface="Century Gothic"/>
                <a:ea typeface="Century Gothic"/>
                <a:cs typeface="Century Gothic"/>
                <a:sym typeface="Century Gothic"/>
              </a:rPr>
              <a:t>Details</a:t>
            </a:r>
          </a:p>
          <a:p>
            <a:pPr marL="0" marR="0" lvl="0" indent="0" rtl="0">
              <a:spcBef>
                <a:spcPts val="0"/>
              </a:spcBef>
              <a:spcAft>
                <a:spcPts val="0"/>
              </a:spcAft>
              <a:buNone/>
            </a:pPr>
            <a:endParaRPr lang="en-US" dirty="0">
              <a:solidFill>
                <a:schemeClr val="tx1">
                  <a:lumMod val="65000"/>
                  <a:lumOff val="35000"/>
                </a:schemeClr>
              </a:solidFill>
              <a:latin typeface="Century Gothic"/>
              <a:ea typeface="Century Gothic"/>
              <a:cs typeface="Century Gothic"/>
              <a:sym typeface="Century Gothic"/>
            </a:endParaRPr>
          </a:p>
        </p:txBody>
      </p:sp>
      <p:sp>
        <p:nvSpPr>
          <p:cNvPr id="9" name="Rectangle 8">
            <a:extLst>
              <a:ext uri="{FF2B5EF4-FFF2-40B4-BE49-F238E27FC236}">
                <a16:creationId xmlns:a16="http://schemas.microsoft.com/office/drawing/2014/main" id="{DF4CF97D-B7DB-01B8-03DB-C908E903CD11}"/>
              </a:ext>
            </a:extLst>
          </p:cNvPr>
          <p:cNvSpPr/>
          <p:nvPr/>
        </p:nvSpPr>
        <p:spPr>
          <a:xfrm>
            <a:off x="0" y="6102626"/>
            <a:ext cx="12192000" cy="755374"/>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Goals</a:t>
            </a:r>
          </a:p>
        </p:txBody>
      </p:sp>
      <p:sp>
        <p:nvSpPr>
          <p:cNvPr id="33" name="Rectangle 32">
            <a:extLst>
              <a:ext uri="{FF2B5EF4-FFF2-40B4-BE49-F238E27FC236}">
                <a16:creationId xmlns:a16="http://schemas.microsoft.com/office/drawing/2014/main" id="{2D3DC22E-6BCD-E0EB-07E4-F9546A8FA917}"/>
              </a:ext>
            </a:extLst>
          </p:cNvPr>
          <p:cNvSpPr/>
          <p:nvPr/>
        </p:nvSpPr>
        <p:spPr>
          <a:xfrm>
            <a:off x="1410380" y="1364279"/>
            <a:ext cx="2291026" cy="1143000"/>
          </a:xfrm>
          <a:prstGeom prst="rect">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1</a:t>
            </a:r>
            <a:endParaRPr lang="en-US" sz="2000" dirty="0">
              <a:solidFill>
                <a:schemeClr val="bg1"/>
              </a:solidFill>
              <a:latin typeface="Century Gothic" panose="020B0502020202020204" pitchFamily="34" charset="0"/>
            </a:endParaRPr>
          </a:p>
        </p:txBody>
      </p:sp>
      <p:sp>
        <p:nvSpPr>
          <p:cNvPr id="34" name="Rectangle 33">
            <a:extLst>
              <a:ext uri="{FF2B5EF4-FFF2-40B4-BE49-F238E27FC236}">
                <a16:creationId xmlns:a16="http://schemas.microsoft.com/office/drawing/2014/main" id="{3C87CA43-E431-51B5-9140-CD1467CFE0AC}"/>
              </a:ext>
            </a:extLst>
          </p:cNvPr>
          <p:cNvSpPr/>
          <p:nvPr/>
        </p:nvSpPr>
        <p:spPr>
          <a:xfrm>
            <a:off x="3855275" y="1364279"/>
            <a:ext cx="7476326" cy="1143000"/>
          </a:xfrm>
          <a:prstGeom prst="rect">
            <a:avLst/>
          </a:prstGeom>
          <a:solidFill>
            <a:srgbClr val="F2A80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6" name="Oval 35">
            <a:extLst>
              <a:ext uri="{FF2B5EF4-FFF2-40B4-BE49-F238E27FC236}">
                <a16:creationId xmlns:a16="http://schemas.microsoft.com/office/drawing/2014/main" id="{3A1F9C64-6F4B-E337-5AAA-7805950472F3}"/>
              </a:ext>
            </a:extLst>
          </p:cNvPr>
          <p:cNvSpPr/>
          <p:nvPr/>
        </p:nvSpPr>
        <p:spPr>
          <a:xfrm>
            <a:off x="860399" y="1560191"/>
            <a:ext cx="731520" cy="731520"/>
          </a:xfrm>
          <a:prstGeom prst="ellipse">
            <a:avLst/>
          </a:prstGeom>
          <a:solidFill>
            <a:srgbClr val="F2A80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90;p1">
            <a:extLst>
              <a:ext uri="{FF2B5EF4-FFF2-40B4-BE49-F238E27FC236}">
                <a16:creationId xmlns:a16="http://schemas.microsoft.com/office/drawing/2014/main" id="{1A68AD7A-EDC1-4FAF-98B1-957E5855ED82}"/>
              </a:ext>
            </a:extLst>
          </p:cNvPr>
          <p:cNvSpPr txBox="1"/>
          <p:nvPr/>
        </p:nvSpPr>
        <p:spPr>
          <a:xfrm>
            <a:off x="969180"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8" name="Rectangle 37">
            <a:extLst>
              <a:ext uri="{FF2B5EF4-FFF2-40B4-BE49-F238E27FC236}">
                <a16:creationId xmlns:a16="http://schemas.microsoft.com/office/drawing/2014/main" id="{A456E61F-52EF-C38E-5C1B-4BB51E0D42FC}"/>
              </a:ext>
            </a:extLst>
          </p:cNvPr>
          <p:cNvSpPr/>
          <p:nvPr/>
        </p:nvSpPr>
        <p:spPr>
          <a:xfrm>
            <a:off x="1410380" y="2655155"/>
            <a:ext cx="2291026" cy="1143000"/>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2</a:t>
            </a:r>
            <a:endParaRPr lang="en-US" sz="2000" dirty="0">
              <a:solidFill>
                <a:schemeClr val="bg1"/>
              </a:solidFill>
              <a:latin typeface="Century Gothic" panose="020B0502020202020204" pitchFamily="34" charset="0"/>
            </a:endParaRPr>
          </a:p>
        </p:txBody>
      </p:sp>
      <p:sp>
        <p:nvSpPr>
          <p:cNvPr id="39" name="Rectangle 38">
            <a:extLst>
              <a:ext uri="{FF2B5EF4-FFF2-40B4-BE49-F238E27FC236}">
                <a16:creationId xmlns:a16="http://schemas.microsoft.com/office/drawing/2014/main" id="{DEDF69D0-BA16-5A21-162C-9AC4BD6426FF}"/>
              </a:ext>
            </a:extLst>
          </p:cNvPr>
          <p:cNvSpPr/>
          <p:nvPr/>
        </p:nvSpPr>
        <p:spPr>
          <a:xfrm>
            <a:off x="3855275" y="2655155"/>
            <a:ext cx="7476326" cy="1143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0" name="Oval 39">
            <a:extLst>
              <a:ext uri="{FF2B5EF4-FFF2-40B4-BE49-F238E27FC236}">
                <a16:creationId xmlns:a16="http://schemas.microsoft.com/office/drawing/2014/main" id="{5642C4E4-7EF2-60E0-A9F8-EECE3BD1C3FD}"/>
              </a:ext>
            </a:extLst>
          </p:cNvPr>
          <p:cNvSpPr/>
          <p:nvPr/>
        </p:nvSpPr>
        <p:spPr>
          <a:xfrm>
            <a:off x="860399" y="2851067"/>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90;p1">
            <a:extLst>
              <a:ext uri="{FF2B5EF4-FFF2-40B4-BE49-F238E27FC236}">
                <a16:creationId xmlns:a16="http://schemas.microsoft.com/office/drawing/2014/main" id="{C5BD3D34-2CCF-0F28-25F1-EAB5AAA6A2AE}"/>
              </a:ext>
            </a:extLst>
          </p:cNvPr>
          <p:cNvSpPr txBox="1"/>
          <p:nvPr/>
        </p:nvSpPr>
        <p:spPr>
          <a:xfrm>
            <a:off x="969180"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42" name="Rectangle 41">
            <a:extLst>
              <a:ext uri="{FF2B5EF4-FFF2-40B4-BE49-F238E27FC236}">
                <a16:creationId xmlns:a16="http://schemas.microsoft.com/office/drawing/2014/main" id="{624CC3D3-A33D-62E2-FBCE-3A4B38AA4CCE}"/>
              </a:ext>
            </a:extLst>
          </p:cNvPr>
          <p:cNvSpPr/>
          <p:nvPr/>
        </p:nvSpPr>
        <p:spPr>
          <a:xfrm>
            <a:off x="1410380" y="3946031"/>
            <a:ext cx="2291026" cy="1143000"/>
          </a:xfrm>
          <a:prstGeom prst="rect">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3</a:t>
            </a:r>
            <a:endParaRPr lang="en-US" sz="2000"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89CEC03A-99D0-37B8-3BD0-31ADABFFEECE}"/>
              </a:ext>
            </a:extLst>
          </p:cNvPr>
          <p:cNvSpPr/>
          <p:nvPr/>
        </p:nvSpPr>
        <p:spPr>
          <a:xfrm>
            <a:off x="3855275" y="3946031"/>
            <a:ext cx="7476326" cy="1143000"/>
          </a:xfrm>
          <a:prstGeom prst="rect">
            <a:avLst/>
          </a:prstGeom>
          <a:solidFill>
            <a:srgbClr val="F2A80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4" name="Oval 43">
            <a:extLst>
              <a:ext uri="{FF2B5EF4-FFF2-40B4-BE49-F238E27FC236}">
                <a16:creationId xmlns:a16="http://schemas.microsoft.com/office/drawing/2014/main" id="{6CB17CE6-41A5-4A3D-F593-6D3D31715BB8}"/>
              </a:ext>
            </a:extLst>
          </p:cNvPr>
          <p:cNvSpPr/>
          <p:nvPr/>
        </p:nvSpPr>
        <p:spPr>
          <a:xfrm>
            <a:off x="860399" y="4141943"/>
            <a:ext cx="731520" cy="731520"/>
          </a:xfrm>
          <a:prstGeom prst="ellipse">
            <a:avLst/>
          </a:prstGeom>
          <a:solidFill>
            <a:srgbClr val="F2A80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B2A67FFA-D9DA-5B5E-E27F-913F5530049F}"/>
              </a:ext>
            </a:extLst>
          </p:cNvPr>
          <p:cNvSpPr txBox="1"/>
          <p:nvPr/>
        </p:nvSpPr>
        <p:spPr>
          <a:xfrm>
            <a:off x="969180"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46" name="Rectangle 45">
            <a:extLst>
              <a:ext uri="{FF2B5EF4-FFF2-40B4-BE49-F238E27FC236}">
                <a16:creationId xmlns:a16="http://schemas.microsoft.com/office/drawing/2014/main" id="{B33FB0C3-3819-0272-C85D-7F35B34771EE}"/>
              </a:ext>
            </a:extLst>
          </p:cNvPr>
          <p:cNvSpPr/>
          <p:nvPr/>
        </p:nvSpPr>
        <p:spPr>
          <a:xfrm>
            <a:off x="1410380" y="5236907"/>
            <a:ext cx="2291026" cy="1143000"/>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4</a:t>
            </a:r>
            <a:endParaRPr lang="en-US" sz="2000" dirty="0">
              <a:solidFill>
                <a:schemeClr val="bg1"/>
              </a:solidFill>
              <a:latin typeface="Century Gothic" panose="020B0502020202020204" pitchFamily="34" charset="0"/>
            </a:endParaRPr>
          </a:p>
        </p:txBody>
      </p:sp>
      <p:sp>
        <p:nvSpPr>
          <p:cNvPr id="47" name="Rectangle 46">
            <a:extLst>
              <a:ext uri="{FF2B5EF4-FFF2-40B4-BE49-F238E27FC236}">
                <a16:creationId xmlns:a16="http://schemas.microsoft.com/office/drawing/2014/main" id="{60ECFC01-367D-5081-F06A-E51BD5AC3A62}"/>
              </a:ext>
            </a:extLst>
          </p:cNvPr>
          <p:cNvSpPr/>
          <p:nvPr/>
        </p:nvSpPr>
        <p:spPr>
          <a:xfrm>
            <a:off x="3855275" y="5236907"/>
            <a:ext cx="7476326" cy="1143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8" name="Oval 47">
            <a:extLst>
              <a:ext uri="{FF2B5EF4-FFF2-40B4-BE49-F238E27FC236}">
                <a16:creationId xmlns:a16="http://schemas.microsoft.com/office/drawing/2014/main" id="{06BA2CFA-B4BD-E697-CA35-BEA07C93EDD9}"/>
              </a:ext>
            </a:extLst>
          </p:cNvPr>
          <p:cNvSpPr/>
          <p:nvPr/>
        </p:nvSpPr>
        <p:spPr>
          <a:xfrm>
            <a:off x="860399" y="5432819"/>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90;p1">
            <a:extLst>
              <a:ext uri="{FF2B5EF4-FFF2-40B4-BE49-F238E27FC236}">
                <a16:creationId xmlns:a16="http://schemas.microsoft.com/office/drawing/2014/main" id="{E55A64A7-9CE4-7658-1468-35CC7B4D8D62}"/>
              </a:ext>
            </a:extLst>
          </p:cNvPr>
          <p:cNvSpPr txBox="1"/>
          <p:nvPr/>
        </p:nvSpPr>
        <p:spPr>
          <a:xfrm>
            <a:off x="969180"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7717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6" name="Rectangle 5">
            <a:extLst>
              <a:ext uri="{FF2B5EF4-FFF2-40B4-BE49-F238E27FC236}">
                <a16:creationId xmlns:a16="http://schemas.microsoft.com/office/drawing/2014/main" id="{2663EDDB-4ACA-4194-9F59-13EE8F51CF28}"/>
              </a:ext>
            </a:extLst>
          </p:cNvPr>
          <p:cNvSpPr/>
          <p:nvPr/>
        </p:nvSpPr>
        <p:spPr>
          <a:xfrm>
            <a:off x="0" y="3429000"/>
            <a:ext cx="12192000" cy="3429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24CAAAC-1111-3B59-260D-4981D3EF1218}"/>
              </a:ext>
            </a:extLst>
          </p:cNvPr>
          <p:cNvSpPr/>
          <p:nvPr/>
        </p:nvSpPr>
        <p:spPr>
          <a:xfrm>
            <a:off x="1" y="2183060"/>
            <a:ext cx="6096000" cy="2491880"/>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599594" y="2401938"/>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Income Level: $XXK-$XXXK annually</a:t>
            </a:r>
          </a:p>
        </p:txBody>
      </p:sp>
      <p:sp>
        <p:nvSpPr>
          <p:cNvPr id="13" name="Rounded Rectangle 12">
            <a:extLst>
              <a:ext uri="{FF2B5EF4-FFF2-40B4-BE49-F238E27FC236}">
                <a16:creationId xmlns:a16="http://schemas.microsoft.com/office/drawing/2014/main" id="{40724D85-8E1B-B5D2-D7A3-E30D6ECDED6B}"/>
              </a:ext>
            </a:extLst>
          </p:cNvPr>
          <p:cNvSpPr/>
          <p:nvPr/>
        </p:nvSpPr>
        <p:spPr>
          <a:xfrm>
            <a:off x="6096000" y="2183060"/>
            <a:ext cx="6096000" cy="2491880"/>
          </a:xfrm>
          <a:prstGeom prst="roundRect">
            <a:avLst>
              <a:gd name="adj" fmla="val 0"/>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503627" y="2401938"/>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0D5F-6848-D4CC-1529-584046D1E4E3}"/>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C3220B46-59D6-C713-51CB-89D98BFA59E6}"/>
              </a:ext>
            </a:extLst>
          </p:cNvPr>
          <p:cNvSpPr/>
          <p:nvPr/>
        </p:nvSpPr>
        <p:spPr>
          <a:xfrm>
            <a:off x="3372397" y="1450979"/>
            <a:ext cx="731520" cy="731520"/>
          </a:xfrm>
          <a:prstGeom prst="ellipse">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70348DA-FCA8-5650-6C61-ACF94CEAE871}"/>
              </a:ext>
            </a:extLst>
          </p:cNvPr>
          <p:cNvSpPr/>
          <p:nvPr/>
        </p:nvSpPr>
        <p:spPr>
          <a:xfrm>
            <a:off x="5735587" y="1450979"/>
            <a:ext cx="731520" cy="731520"/>
          </a:xfrm>
          <a:prstGeom prst="ellipse">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2C592D-EF60-F069-6854-4A957E79CC32}"/>
              </a:ext>
            </a:extLst>
          </p:cNvPr>
          <p:cNvSpPr/>
          <p:nvPr/>
        </p:nvSpPr>
        <p:spPr>
          <a:xfrm>
            <a:off x="8098777" y="1450979"/>
            <a:ext cx="731520" cy="731520"/>
          </a:xfrm>
          <a:prstGeom prst="ellipse">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E70329F-F9EF-9FCF-4830-A1DAA30921D0}"/>
              </a:ext>
            </a:extLst>
          </p:cNvPr>
          <p:cNvSpPr/>
          <p:nvPr/>
        </p:nvSpPr>
        <p:spPr>
          <a:xfrm>
            <a:off x="-22302" y="3944953"/>
            <a:ext cx="12192000" cy="2924136"/>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32012-A27A-D6C4-AC8F-6A124C0D031A}"/>
              </a:ext>
            </a:extLst>
          </p:cNvPr>
          <p:cNvSpPr/>
          <p:nvPr/>
        </p:nvSpPr>
        <p:spPr>
          <a:xfrm>
            <a:off x="2681250" y="2367710"/>
            <a:ext cx="2103120" cy="3416669"/>
          </a:xfrm>
          <a:prstGeom prst="rect">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1</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pic>
        <p:nvPicPr>
          <p:cNvPr id="9" name="Picture 8" descr="A group of people with a circle&#10;&#10;Description automatically generated">
            <a:extLst>
              <a:ext uri="{FF2B5EF4-FFF2-40B4-BE49-F238E27FC236}">
                <a16:creationId xmlns:a16="http://schemas.microsoft.com/office/drawing/2014/main" id="{F490306B-B927-E2FC-E8CB-AE96AD9C6B66}"/>
              </a:ext>
            </a:extLst>
          </p:cNvPr>
          <p:cNvPicPr>
            <a:picLocks noChangeAspect="1"/>
          </p:cNvPicPr>
          <p:nvPr/>
        </p:nvPicPr>
        <p:blipFill>
          <a:blip r:embed="rId3"/>
          <a:stretch>
            <a:fillRect/>
          </a:stretch>
        </p:blipFill>
        <p:spPr>
          <a:xfrm>
            <a:off x="8210905" y="1544904"/>
            <a:ext cx="502920" cy="50292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959A2AE9-4718-13C8-031E-B8B9782C9F29}"/>
              </a:ext>
            </a:extLst>
          </p:cNvPr>
          <p:cNvPicPr>
            <a:picLocks noChangeAspect="1"/>
          </p:cNvPicPr>
          <p:nvPr/>
        </p:nvPicPr>
        <p:blipFill>
          <a:blip r:embed="rId4"/>
          <a:stretch>
            <a:fillRect/>
          </a:stretch>
        </p:blipFill>
        <p:spPr>
          <a:xfrm>
            <a:off x="5835954" y="1563424"/>
            <a:ext cx="475488" cy="475488"/>
          </a:xfrm>
          <a:prstGeom prst="rect">
            <a:avLst/>
          </a:prstGeom>
        </p:spPr>
      </p:pic>
      <p:pic>
        <p:nvPicPr>
          <p:cNvPr id="11" name="Picture 10" descr="A black and white cell phone&#10;&#10;Description automatically generated">
            <a:extLst>
              <a:ext uri="{FF2B5EF4-FFF2-40B4-BE49-F238E27FC236}">
                <a16:creationId xmlns:a16="http://schemas.microsoft.com/office/drawing/2014/main" id="{D94C0756-042A-2779-E454-96D1678A84FD}"/>
              </a:ext>
            </a:extLst>
          </p:cNvPr>
          <p:cNvPicPr>
            <a:picLocks noChangeAspect="1"/>
          </p:cNvPicPr>
          <p:nvPr/>
        </p:nvPicPr>
        <p:blipFill>
          <a:blip r:embed="rId5"/>
          <a:stretch>
            <a:fillRect/>
          </a:stretch>
        </p:blipFill>
        <p:spPr>
          <a:xfrm>
            <a:off x="3495066" y="1568080"/>
            <a:ext cx="475488" cy="475488"/>
          </a:xfrm>
          <a:prstGeom prst="rect">
            <a:avLst/>
          </a:prstGeom>
        </p:spPr>
      </p:pic>
      <p:sp>
        <p:nvSpPr>
          <p:cNvPr id="17" name="Google Shape;90;p1">
            <a:extLst>
              <a:ext uri="{FF2B5EF4-FFF2-40B4-BE49-F238E27FC236}">
                <a16:creationId xmlns:a16="http://schemas.microsoft.com/office/drawing/2014/main" id="{466F6C9F-23E6-49D7-40D7-77BB6E97EB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Marketing Strategies </a:t>
            </a:r>
          </a:p>
        </p:txBody>
      </p:sp>
      <p:sp>
        <p:nvSpPr>
          <p:cNvPr id="20" name="Rectangle 19">
            <a:extLst>
              <a:ext uri="{FF2B5EF4-FFF2-40B4-BE49-F238E27FC236}">
                <a16:creationId xmlns:a16="http://schemas.microsoft.com/office/drawing/2014/main" id="{6335FE34-23B0-6647-95A7-58E3D2F85A67}"/>
              </a:ext>
            </a:extLst>
          </p:cNvPr>
          <p:cNvSpPr/>
          <p:nvPr/>
        </p:nvSpPr>
        <p:spPr>
          <a:xfrm>
            <a:off x="5044440" y="2367710"/>
            <a:ext cx="2103120" cy="3416669"/>
          </a:xfrm>
          <a:prstGeom prst="rect">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2</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FD9FDA2E-51FA-B7A8-7D65-15B2EE1D92D2}"/>
              </a:ext>
            </a:extLst>
          </p:cNvPr>
          <p:cNvSpPr/>
          <p:nvPr/>
        </p:nvSpPr>
        <p:spPr>
          <a:xfrm>
            <a:off x="7408049" y="2367710"/>
            <a:ext cx="2103120" cy="3416669"/>
          </a:xfrm>
          <a:prstGeom prst="rect">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3</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spTree>
    <p:extLst>
      <p:ext uri="{BB962C8B-B14F-4D97-AF65-F5344CB8AC3E}">
        <p14:creationId xmlns:p14="http://schemas.microsoft.com/office/powerpoint/2010/main" val="171692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D764-BA3E-DF54-1A27-9880825CA0A5}"/>
            </a:ext>
          </a:extLst>
        </p:cNvPr>
        <p:cNvGrpSpPr/>
        <p:nvPr/>
      </p:nvGrpSpPr>
      <p:grpSpPr>
        <a:xfrm>
          <a:off x="0" y="0"/>
          <a:ext cx="0" cy="0"/>
          <a:chOff x="0" y="0"/>
          <a:chExt cx="0" cy="0"/>
        </a:xfrm>
      </p:grpSpPr>
      <p:sp>
        <p:nvSpPr>
          <p:cNvPr id="17" name="Google Shape;90;p1">
            <a:extLst>
              <a:ext uri="{FF2B5EF4-FFF2-40B4-BE49-F238E27FC236}">
                <a16:creationId xmlns:a16="http://schemas.microsoft.com/office/drawing/2014/main" id="{E2488AB7-DA57-3509-C10E-AA95945DB19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Key Initiatives</a:t>
            </a:r>
          </a:p>
        </p:txBody>
      </p:sp>
      <p:sp>
        <p:nvSpPr>
          <p:cNvPr id="2" name="Rectangle 1">
            <a:extLst>
              <a:ext uri="{FF2B5EF4-FFF2-40B4-BE49-F238E27FC236}">
                <a16:creationId xmlns:a16="http://schemas.microsoft.com/office/drawing/2014/main" id="{E9BF60C7-02E5-10C0-FAD0-78CAC66411C9}"/>
              </a:ext>
            </a:extLst>
          </p:cNvPr>
          <p:cNvSpPr/>
          <p:nvPr/>
        </p:nvSpPr>
        <p:spPr>
          <a:xfrm>
            <a:off x="1839496" y="25941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4" name="Oval 3">
            <a:extLst>
              <a:ext uri="{FF2B5EF4-FFF2-40B4-BE49-F238E27FC236}">
                <a16:creationId xmlns:a16="http://schemas.microsoft.com/office/drawing/2014/main" id="{7CA6F109-6A21-C368-C78E-93F0D436AE94}"/>
              </a:ext>
            </a:extLst>
          </p:cNvPr>
          <p:cNvSpPr/>
          <p:nvPr/>
        </p:nvSpPr>
        <p:spPr>
          <a:xfrm>
            <a:off x="2167234" y="1779494"/>
            <a:ext cx="731520" cy="731520"/>
          </a:xfrm>
          <a:prstGeom prst="ellipse">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DDB068-6384-3572-DF0C-E65841B6BDE5}"/>
              </a:ext>
            </a:extLst>
          </p:cNvPr>
          <p:cNvSpPr/>
          <p:nvPr/>
        </p:nvSpPr>
        <p:spPr>
          <a:xfrm>
            <a:off x="3620999" y="25941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7" name="Oval 6">
            <a:extLst>
              <a:ext uri="{FF2B5EF4-FFF2-40B4-BE49-F238E27FC236}">
                <a16:creationId xmlns:a16="http://schemas.microsoft.com/office/drawing/2014/main" id="{460CFC31-C3C2-9A70-FCF7-02431301070B}"/>
              </a:ext>
            </a:extLst>
          </p:cNvPr>
          <p:cNvSpPr/>
          <p:nvPr/>
        </p:nvSpPr>
        <p:spPr>
          <a:xfrm>
            <a:off x="3948737" y="1779494"/>
            <a:ext cx="731520" cy="731520"/>
          </a:xfrm>
          <a:prstGeom prst="ellipse">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8F070C-EB35-E4A2-DF16-4D0E2F8E7310}"/>
              </a:ext>
            </a:extLst>
          </p:cNvPr>
          <p:cNvSpPr/>
          <p:nvPr/>
        </p:nvSpPr>
        <p:spPr>
          <a:xfrm>
            <a:off x="5402502" y="25941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13" name="Oval 12">
            <a:extLst>
              <a:ext uri="{FF2B5EF4-FFF2-40B4-BE49-F238E27FC236}">
                <a16:creationId xmlns:a16="http://schemas.microsoft.com/office/drawing/2014/main" id="{ECBE4CFE-1980-37CA-7F51-DEA9E09C801E}"/>
              </a:ext>
            </a:extLst>
          </p:cNvPr>
          <p:cNvSpPr/>
          <p:nvPr/>
        </p:nvSpPr>
        <p:spPr>
          <a:xfrm>
            <a:off x="5730240" y="1779494"/>
            <a:ext cx="731520" cy="731520"/>
          </a:xfrm>
          <a:prstGeom prst="ellipse">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BA8DF9-9B1C-D32B-38BF-60BBF143BD7B}"/>
              </a:ext>
            </a:extLst>
          </p:cNvPr>
          <p:cNvSpPr/>
          <p:nvPr/>
        </p:nvSpPr>
        <p:spPr>
          <a:xfrm>
            <a:off x="7184006" y="25941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18" name="Oval 17">
            <a:extLst>
              <a:ext uri="{FF2B5EF4-FFF2-40B4-BE49-F238E27FC236}">
                <a16:creationId xmlns:a16="http://schemas.microsoft.com/office/drawing/2014/main" id="{FE766A04-D710-E132-84FD-6D5D2D747641}"/>
              </a:ext>
            </a:extLst>
          </p:cNvPr>
          <p:cNvSpPr/>
          <p:nvPr/>
        </p:nvSpPr>
        <p:spPr>
          <a:xfrm>
            <a:off x="7511744" y="1779494"/>
            <a:ext cx="731520" cy="731520"/>
          </a:xfrm>
          <a:prstGeom prst="ellipse">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2120F4-EE19-5E0D-2486-1F8F8ADE7750}"/>
              </a:ext>
            </a:extLst>
          </p:cNvPr>
          <p:cNvSpPr/>
          <p:nvPr/>
        </p:nvSpPr>
        <p:spPr>
          <a:xfrm>
            <a:off x="8965510" y="25941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22" name="Oval 21">
            <a:extLst>
              <a:ext uri="{FF2B5EF4-FFF2-40B4-BE49-F238E27FC236}">
                <a16:creationId xmlns:a16="http://schemas.microsoft.com/office/drawing/2014/main" id="{E109CA66-22CF-261F-3A53-2F5DD5B85489}"/>
              </a:ext>
            </a:extLst>
          </p:cNvPr>
          <p:cNvSpPr/>
          <p:nvPr/>
        </p:nvSpPr>
        <p:spPr>
          <a:xfrm>
            <a:off x="9293248" y="1779494"/>
            <a:ext cx="731520" cy="731520"/>
          </a:xfrm>
          <a:prstGeom prst="ellipse">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0C4431-BEFA-7D04-C2F4-98470A24013F}"/>
              </a:ext>
            </a:extLst>
          </p:cNvPr>
          <p:cNvSpPr/>
          <p:nvPr/>
        </p:nvSpPr>
        <p:spPr>
          <a:xfrm>
            <a:off x="2711854" y="47277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24" name="Oval 23">
            <a:extLst>
              <a:ext uri="{FF2B5EF4-FFF2-40B4-BE49-F238E27FC236}">
                <a16:creationId xmlns:a16="http://schemas.microsoft.com/office/drawing/2014/main" id="{0B6E565E-C58F-38C0-C42E-B3E26FA4F12A}"/>
              </a:ext>
            </a:extLst>
          </p:cNvPr>
          <p:cNvSpPr/>
          <p:nvPr/>
        </p:nvSpPr>
        <p:spPr>
          <a:xfrm>
            <a:off x="3039592" y="3913094"/>
            <a:ext cx="731520" cy="731520"/>
          </a:xfrm>
          <a:prstGeom prst="ellipse">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C64444-38C8-BCF6-C8D1-717A702FBF76}"/>
              </a:ext>
            </a:extLst>
          </p:cNvPr>
          <p:cNvSpPr/>
          <p:nvPr/>
        </p:nvSpPr>
        <p:spPr>
          <a:xfrm>
            <a:off x="4493357" y="47277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26" name="Oval 25">
            <a:extLst>
              <a:ext uri="{FF2B5EF4-FFF2-40B4-BE49-F238E27FC236}">
                <a16:creationId xmlns:a16="http://schemas.microsoft.com/office/drawing/2014/main" id="{BD351886-A449-C069-2468-BC7B2EB1A1E9}"/>
              </a:ext>
            </a:extLst>
          </p:cNvPr>
          <p:cNvSpPr/>
          <p:nvPr/>
        </p:nvSpPr>
        <p:spPr>
          <a:xfrm>
            <a:off x="4821095" y="3913094"/>
            <a:ext cx="731520" cy="731520"/>
          </a:xfrm>
          <a:prstGeom prst="ellipse">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7C779CB-D82C-78E8-308F-996725381677}"/>
              </a:ext>
            </a:extLst>
          </p:cNvPr>
          <p:cNvSpPr/>
          <p:nvPr/>
        </p:nvSpPr>
        <p:spPr>
          <a:xfrm>
            <a:off x="6274860" y="47277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28" name="Oval 27">
            <a:extLst>
              <a:ext uri="{FF2B5EF4-FFF2-40B4-BE49-F238E27FC236}">
                <a16:creationId xmlns:a16="http://schemas.microsoft.com/office/drawing/2014/main" id="{8BAFB473-F92D-C5AC-615E-3C859BF6C007}"/>
              </a:ext>
            </a:extLst>
          </p:cNvPr>
          <p:cNvSpPr/>
          <p:nvPr/>
        </p:nvSpPr>
        <p:spPr>
          <a:xfrm>
            <a:off x="6602598" y="3913094"/>
            <a:ext cx="731520" cy="731520"/>
          </a:xfrm>
          <a:prstGeom prst="ellipse">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63A73-3592-6594-BA7F-995F0A9A6902}"/>
              </a:ext>
            </a:extLst>
          </p:cNvPr>
          <p:cNvSpPr/>
          <p:nvPr/>
        </p:nvSpPr>
        <p:spPr>
          <a:xfrm>
            <a:off x="8056364" y="4727739"/>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30" name="Oval 29">
            <a:extLst>
              <a:ext uri="{FF2B5EF4-FFF2-40B4-BE49-F238E27FC236}">
                <a16:creationId xmlns:a16="http://schemas.microsoft.com/office/drawing/2014/main" id="{B38E5AF5-B994-9EBB-E37D-71A0D27F0900}"/>
              </a:ext>
            </a:extLst>
          </p:cNvPr>
          <p:cNvSpPr/>
          <p:nvPr/>
        </p:nvSpPr>
        <p:spPr>
          <a:xfrm>
            <a:off x="8384102" y="3913094"/>
            <a:ext cx="731520" cy="731520"/>
          </a:xfrm>
          <a:prstGeom prst="ellipse">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ack and white gear&#10;&#10;Description automatically generated">
            <a:extLst>
              <a:ext uri="{FF2B5EF4-FFF2-40B4-BE49-F238E27FC236}">
                <a16:creationId xmlns:a16="http://schemas.microsoft.com/office/drawing/2014/main" id="{1017DB2C-C0E0-6913-C5CB-957FC2752CAE}"/>
              </a:ext>
            </a:extLst>
          </p:cNvPr>
          <p:cNvPicPr>
            <a:picLocks noChangeAspect="1"/>
          </p:cNvPicPr>
          <p:nvPr/>
        </p:nvPicPr>
        <p:blipFill>
          <a:blip r:embed="rId3"/>
          <a:stretch>
            <a:fillRect/>
          </a:stretch>
        </p:blipFill>
        <p:spPr>
          <a:xfrm>
            <a:off x="2281533" y="1895819"/>
            <a:ext cx="502920" cy="502920"/>
          </a:xfrm>
          <a:prstGeom prst="rect">
            <a:avLst/>
          </a:prstGeom>
        </p:spPr>
      </p:pic>
      <p:pic>
        <p:nvPicPr>
          <p:cNvPr id="32" name="Picture 31" descr="A hands shaking with a black background&#10;&#10;Description automatically generated">
            <a:extLst>
              <a:ext uri="{FF2B5EF4-FFF2-40B4-BE49-F238E27FC236}">
                <a16:creationId xmlns:a16="http://schemas.microsoft.com/office/drawing/2014/main" id="{5409D4EE-A366-5E44-9222-FBDC85242768}"/>
              </a:ext>
            </a:extLst>
          </p:cNvPr>
          <p:cNvPicPr>
            <a:picLocks noChangeAspect="1"/>
          </p:cNvPicPr>
          <p:nvPr/>
        </p:nvPicPr>
        <p:blipFill>
          <a:blip r:embed="rId4"/>
          <a:stretch>
            <a:fillRect/>
          </a:stretch>
        </p:blipFill>
        <p:spPr>
          <a:xfrm>
            <a:off x="5844539" y="1915783"/>
            <a:ext cx="502920" cy="502920"/>
          </a:xfrm>
          <a:prstGeom prst="rect">
            <a:avLst/>
          </a:prstGeom>
        </p:spPr>
      </p:pic>
      <p:pic>
        <p:nvPicPr>
          <p:cNvPr id="33" name="Picture 32" descr="A white line drawing of a stack of money&#10;&#10;Description automatically generated">
            <a:extLst>
              <a:ext uri="{FF2B5EF4-FFF2-40B4-BE49-F238E27FC236}">
                <a16:creationId xmlns:a16="http://schemas.microsoft.com/office/drawing/2014/main" id="{72CF1566-9A30-6F46-E414-EEF3C888928B}"/>
              </a:ext>
            </a:extLst>
          </p:cNvPr>
          <p:cNvPicPr>
            <a:picLocks noChangeAspect="1"/>
          </p:cNvPicPr>
          <p:nvPr/>
        </p:nvPicPr>
        <p:blipFill>
          <a:blip r:embed="rId5"/>
          <a:stretch>
            <a:fillRect/>
          </a:stretch>
        </p:blipFill>
        <p:spPr>
          <a:xfrm>
            <a:off x="8498401" y="4027394"/>
            <a:ext cx="502920" cy="502920"/>
          </a:xfrm>
          <a:prstGeom prst="rect">
            <a:avLst/>
          </a:prstGeom>
        </p:spPr>
      </p:pic>
      <p:pic>
        <p:nvPicPr>
          <p:cNvPr id="34" name="Picture 33" descr="A computer screen with white text&#10;&#10;Description automatically generated">
            <a:extLst>
              <a:ext uri="{FF2B5EF4-FFF2-40B4-BE49-F238E27FC236}">
                <a16:creationId xmlns:a16="http://schemas.microsoft.com/office/drawing/2014/main" id="{E0F0843A-5FB7-709D-9B49-826AE8BF31BE}"/>
              </a:ext>
            </a:extLst>
          </p:cNvPr>
          <p:cNvPicPr>
            <a:picLocks noChangeAspect="1"/>
          </p:cNvPicPr>
          <p:nvPr/>
        </p:nvPicPr>
        <p:blipFill>
          <a:blip r:embed="rId6"/>
          <a:stretch>
            <a:fillRect/>
          </a:stretch>
        </p:blipFill>
        <p:spPr>
          <a:xfrm>
            <a:off x="6716897" y="4027394"/>
            <a:ext cx="502920" cy="502920"/>
          </a:xfrm>
          <a:prstGeom prst="rect">
            <a:avLst/>
          </a:prstGeom>
        </p:spPr>
      </p:pic>
      <p:pic>
        <p:nvPicPr>
          <p:cNvPr id="35" name="Picture 34" descr="A graph of progress bar&#10;&#10;Description automatically generated with medium confidence">
            <a:extLst>
              <a:ext uri="{FF2B5EF4-FFF2-40B4-BE49-F238E27FC236}">
                <a16:creationId xmlns:a16="http://schemas.microsoft.com/office/drawing/2014/main" id="{14922913-3E04-A3B3-DD17-5C209D25E65D}"/>
              </a:ext>
            </a:extLst>
          </p:cNvPr>
          <p:cNvPicPr>
            <a:picLocks noChangeAspect="1"/>
          </p:cNvPicPr>
          <p:nvPr/>
        </p:nvPicPr>
        <p:blipFill>
          <a:blip r:embed="rId7"/>
          <a:stretch>
            <a:fillRect/>
          </a:stretch>
        </p:blipFill>
        <p:spPr>
          <a:xfrm>
            <a:off x="4945302" y="4027394"/>
            <a:ext cx="457200" cy="457200"/>
          </a:xfrm>
          <a:prstGeom prst="rect">
            <a:avLst/>
          </a:prstGeom>
        </p:spPr>
      </p:pic>
      <p:pic>
        <p:nvPicPr>
          <p:cNvPr id="36" name="Picture 35" descr="A black and white outline of a head with white dots and a black background&#10;&#10;Description automatically generated">
            <a:extLst>
              <a:ext uri="{FF2B5EF4-FFF2-40B4-BE49-F238E27FC236}">
                <a16:creationId xmlns:a16="http://schemas.microsoft.com/office/drawing/2014/main" id="{0A3FF733-737D-9DF1-BE49-5D371B3D6D0F}"/>
              </a:ext>
            </a:extLst>
          </p:cNvPr>
          <p:cNvPicPr>
            <a:picLocks noChangeAspect="1"/>
          </p:cNvPicPr>
          <p:nvPr/>
        </p:nvPicPr>
        <p:blipFill>
          <a:blip r:embed="rId8"/>
          <a:stretch>
            <a:fillRect/>
          </a:stretch>
        </p:blipFill>
        <p:spPr>
          <a:xfrm>
            <a:off x="3146775" y="4020278"/>
            <a:ext cx="502920" cy="502920"/>
          </a:xfrm>
          <a:prstGeom prst="rect">
            <a:avLst/>
          </a:prstGeom>
        </p:spPr>
      </p:pic>
      <p:pic>
        <p:nvPicPr>
          <p:cNvPr id="37" name="Picture 36" descr="A white line drawing of a wrench and screwdriver&#10;&#10;Description automatically generated">
            <a:extLst>
              <a:ext uri="{FF2B5EF4-FFF2-40B4-BE49-F238E27FC236}">
                <a16:creationId xmlns:a16="http://schemas.microsoft.com/office/drawing/2014/main" id="{2D52EAB5-BFB2-E307-AD05-AB720294B139}"/>
              </a:ext>
            </a:extLst>
          </p:cNvPr>
          <p:cNvPicPr>
            <a:picLocks noChangeAspect="1"/>
          </p:cNvPicPr>
          <p:nvPr/>
        </p:nvPicPr>
        <p:blipFill>
          <a:blip r:embed="rId9"/>
          <a:stretch>
            <a:fillRect/>
          </a:stretch>
        </p:blipFill>
        <p:spPr>
          <a:xfrm>
            <a:off x="9430407" y="1915783"/>
            <a:ext cx="457200" cy="457200"/>
          </a:xfrm>
          <a:prstGeom prst="rect">
            <a:avLst/>
          </a:prstGeom>
        </p:spPr>
      </p:pic>
      <p:pic>
        <p:nvPicPr>
          <p:cNvPr id="38" name="Picture 37" descr="A white line drawing of a pencil&#10;&#10;Description automatically generated">
            <a:extLst>
              <a:ext uri="{FF2B5EF4-FFF2-40B4-BE49-F238E27FC236}">
                <a16:creationId xmlns:a16="http://schemas.microsoft.com/office/drawing/2014/main" id="{440709EE-0C7E-9BC8-DF01-900F5D3E3BB8}"/>
              </a:ext>
            </a:extLst>
          </p:cNvPr>
          <p:cNvPicPr>
            <a:picLocks noChangeAspect="1"/>
          </p:cNvPicPr>
          <p:nvPr/>
        </p:nvPicPr>
        <p:blipFill>
          <a:blip r:embed="rId10"/>
          <a:stretch>
            <a:fillRect/>
          </a:stretch>
        </p:blipFill>
        <p:spPr>
          <a:xfrm>
            <a:off x="7652461" y="1895613"/>
            <a:ext cx="457200" cy="457200"/>
          </a:xfrm>
          <a:prstGeom prst="rect">
            <a:avLst/>
          </a:prstGeom>
        </p:spPr>
      </p:pic>
      <p:pic>
        <p:nvPicPr>
          <p:cNvPr id="39" name="Picture 38" descr="A puzzle piece in a black and white background&#10;&#10;Description automatically generated">
            <a:extLst>
              <a:ext uri="{FF2B5EF4-FFF2-40B4-BE49-F238E27FC236}">
                <a16:creationId xmlns:a16="http://schemas.microsoft.com/office/drawing/2014/main" id="{294D2DCA-4AEC-6E52-844F-73F9645796C1}"/>
              </a:ext>
            </a:extLst>
          </p:cNvPr>
          <p:cNvPicPr>
            <a:picLocks noChangeAspect="1"/>
          </p:cNvPicPr>
          <p:nvPr/>
        </p:nvPicPr>
        <p:blipFill>
          <a:blip r:embed="rId11"/>
          <a:stretch>
            <a:fillRect/>
          </a:stretch>
        </p:blipFill>
        <p:spPr>
          <a:xfrm>
            <a:off x="4067414" y="1892055"/>
            <a:ext cx="457200" cy="457200"/>
          </a:xfrm>
          <a:prstGeom prst="rect">
            <a:avLst/>
          </a:prstGeom>
        </p:spPr>
      </p:pic>
    </p:spTree>
    <p:extLst>
      <p:ext uri="{BB962C8B-B14F-4D97-AF65-F5344CB8AC3E}">
        <p14:creationId xmlns:p14="http://schemas.microsoft.com/office/powerpoint/2010/main" val="84897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5</a:t>
            </a:r>
          </a:p>
        </p:txBody>
      </p:sp>
      <p:sp>
        <p:nvSpPr>
          <p:cNvPr id="44" name="Rectangle 43">
            <a:extLst>
              <a:ext uri="{FF2B5EF4-FFF2-40B4-BE49-F238E27FC236}">
                <a16:creationId xmlns:a16="http://schemas.microsoft.com/office/drawing/2014/main" id="{73BC4920-64AA-08A1-CA22-BF850D57D25A}"/>
              </a:ext>
            </a:extLst>
          </p:cNvPr>
          <p:cNvSpPr/>
          <p:nvPr/>
        </p:nvSpPr>
        <p:spPr>
          <a:xfrm>
            <a:off x="601833" y="1187001"/>
            <a:ext cx="11005435" cy="365760"/>
          </a:xfrm>
          <a:prstGeom prst="rect">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1</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6</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1638496"/>
            <a:ext cx="1827348" cy="274320"/>
          </a:xfrm>
          <a:prstGeom prst="rect">
            <a:avLst/>
          </a:prstGeom>
          <a:solidFill>
            <a:srgbClr val="F2A80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grpSp>
        <p:nvGrpSpPr>
          <p:cNvPr id="22" name="Group 21">
            <a:extLst>
              <a:ext uri="{FF2B5EF4-FFF2-40B4-BE49-F238E27FC236}">
                <a16:creationId xmlns:a16="http://schemas.microsoft.com/office/drawing/2014/main" id="{6E9AF1F8-43D1-5136-2026-C460E23CF844}"/>
              </a:ext>
            </a:extLst>
          </p:cNvPr>
          <p:cNvGrpSpPr/>
          <p:nvPr/>
        </p:nvGrpSpPr>
        <p:grpSpPr>
          <a:xfrm>
            <a:off x="599190" y="1078781"/>
            <a:ext cx="10999525" cy="5241216"/>
            <a:chOff x="599190" y="1483333"/>
            <a:chExt cx="10999525" cy="4430588"/>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1DE282D-911A-4DE7-D986-3738200FB1D8}"/>
              </a:ext>
            </a:extLst>
          </p:cNvPr>
          <p:cNvSpPr/>
          <p:nvPr/>
        </p:nvSpPr>
        <p:spPr>
          <a:xfrm>
            <a:off x="1089521" y="2001746"/>
            <a:ext cx="1827348" cy="274320"/>
          </a:xfrm>
          <a:prstGeom prst="rect">
            <a:avLst/>
          </a:prstGeom>
          <a:solidFill>
            <a:srgbClr val="F2A80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5" name="Rectangle 4">
            <a:extLst>
              <a:ext uri="{FF2B5EF4-FFF2-40B4-BE49-F238E27FC236}">
                <a16:creationId xmlns:a16="http://schemas.microsoft.com/office/drawing/2014/main" id="{BEB815AD-716D-0977-1EF8-708746F0734C}"/>
              </a:ext>
            </a:extLst>
          </p:cNvPr>
          <p:cNvSpPr/>
          <p:nvPr/>
        </p:nvSpPr>
        <p:spPr>
          <a:xfrm>
            <a:off x="1609669" y="2348637"/>
            <a:ext cx="1827348" cy="274320"/>
          </a:xfrm>
          <a:prstGeom prst="rect">
            <a:avLst/>
          </a:prstGeom>
          <a:solidFill>
            <a:srgbClr val="F2A80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6" name="Rectangle 5">
            <a:extLst>
              <a:ext uri="{FF2B5EF4-FFF2-40B4-BE49-F238E27FC236}">
                <a16:creationId xmlns:a16="http://schemas.microsoft.com/office/drawing/2014/main" id="{3C9AC231-66E6-EB11-449C-05B8275DEF7B}"/>
              </a:ext>
            </a:extLst>
          </p:cNvPr>
          <p:cNvSpPr/>
          <p:nvPr/>
        </p:nvSpPr>
        <p:spPr>
          <a:xfrm>
            <a:off x="601833" y="2889062"/>
            <a:ext cx="11005435" cy="365760"/>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2</a:t>
            </a:r>
          </a:p>
        </p:txBody>
      </p:sp>
      <p:sp>
        <p:nvSpPr>
          <p:cNvPr id="7" name="Rectangle 6">
            <a:extLst>
              <a:ext uri="{FF2B5EF4-FFF2-40B4-BE49-F238E27FC236}">
                <a16:creationId xmlns:a16="http://schemas.microsoft.com/office/drawing/2014/main" id="{E1954815-E998-DD85-D350-0D801CF4530F}"/>
              </a:ext>
            </a:extLst>
          </p:cNvPr>
          <p:cNvSpPr/>
          <p:nvPr/>
        </p:nvSpPr>
        <p:spPr>
          <a:xfrm>
            <a:off x="4467683" y="3340557"/>
            <a:ext cx="1827348" cy="27432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8" name="Rectangle 7">
            <a:extLst>
              <a:ext uri="{FF2B5EF4-FFF2-40B4-BE49-F238E27FC236}">
                <a16:creationId xmlns:a16="http://schemas.microsoft.com/office/drawing/2014/main" id="{C6696F13-747F-B62C-0648-56A48527D3FD}"/>
              </a:ext>
            </a:extLst>
          </p:cNvPr>
          <p:cNvSpPr/>
          <p:nvPr/>
        </p:nvSpPr>
        <p:spPr>
          <a:xfrm>
            <a:off x="4958013" y="3700612"/>
            <a:ext cx="1827348" cy="27432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9" name="Rectangle 8">
            <a:extLst>
              <a:ext uri="{FF2B5EF4-FFF2-40B4-BE49-F238E27FC236}">
                <a16:creationId xmlns:a16="http://schemas.microsoft.com/office/drawing/2014/main" id="{9525D23C-BE33-98AD-3030-4EC72C2C88A3}"/>
              </a:ext>
            </a:extLst>
          </p:cNvPr>
          <p:cNvSpPr/>
          <p:nvPr/>
        </p:nvSpPr>
        <p:spPr>
          <a:xfrm>
            <a:off x="5478161" y="4055012"/>
            <a:ext cx="1827348" cy="27432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3" name="Rectangle 22">
            <a:extLst>
              <a:ext uri="{FF2B5EF4-FFF2-40B4-BE49-F238E27FC236}">
                <a16:creationId xmlns:a16="http://schemas.microsoft.com/office/drawing/2014/main" id="{954C2E68-768C-EB66-8E12-50BBE6F483FC}"/>
              </a:ext>
            </a:extLst>
          </p:cNvPr>
          <p:cNvSpPr/>
          <p:nvPr/>
        </p:nvSpPr>
        <p:spPr>
          <a:xfrm>
            <a:off x="601833" y="4595909"/>
            <a:ext cx="11005435" cy="36576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3</a:t>
            </a:r>
          </a:p>
        </p:txBody>
      </p:sp>
      <p:sp>
        <p:nvSpPr>
          <p:cNvPr id="25" name="Rectangle 24">
            <a:extLst>
              <a:ext uri="{FF2B5EF4-FFF2-40B4-BE49-F238E27FC236}">
                <a16:creationId xmlns:a16="http://schemas.microsoft.com/office/drawing/2014/main" id="{2406D715-5508-8DC4-450C-9ED87CA11383}"/>
              </a:ext>
            </a:extLst>
          </p:cNvPr>
          <p:cNvSpPr/>
          <p:nvPr/>
        </p:nvSpPr>
        <p:spPr>
          <a:xfrm>
            <a:off x="8049809" y="5047404"/>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6" name="Rectangle 25">
            <a:extLst>
              <a:ext uri="{FF2B5EF4-FFF2-40B4-BE49-F238E27FC236}">
                <a16:creationId xmlns:a16="http://schemas.microsoft.com/office/drawing/2014/main" id="{4823EC74-4953-2840-13F3-4240415EA430}"/>
              </a:ext>
            </a:extLst>
          </p:cNvPr>
          <p:cNvSpPr/>
          <p:nvPr/>
        </p:nvSpPr>
        <p:spPr>
          <a:xfrm>
            <a:off x="8540139" y="5407459"/>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0" name="Rectangle 29">
            <a:extLst>
              <a:ext uri="{FF2B5EF4-FFF2-40B4-BE49-F238E27FC236}">
                <a16:creationId xmlns:a16="http://schemas.microsoft.com/office/drawing/2014/main" id="{39E5B73F-28B3-621A-70C6-23A1CD2B1A2C}"/>
              </a:ext>
            </a:extLst>
          </p:cNvPr>
          <p:cNvSpPr/>
          <p:nvPr/>
        </p:nvSpPr>
        <p:spPr>
          <a:xfrm>
            <a:off x="9060287" y="5761859"/>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Tree>
    <p:extLst>
      <p:ext uri="{BB962C8B-B14F-4D97-AF65-F5344CB8AC3E}">
        <p14:creationId xmlns:p14="http://schemas.microsoft.com/office/powerpoint/2010/main" val="25613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BCB0B4D-DBDD-806E-C461-5AC9A5A3D743}"/>
              </a:ext>
            </a:extLst>
          </p:cNvPr>
          <p:cNvSpPr/>
          <p:nvPr/>
        </p:nvSpPr>
        <p:spPr>
          <a:xfrm>
            <a:off x="0" y="3429000"/>
            <a:ext cx="12192000" cy="3429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9544B76-9835-2EE8-8BF5-967DDE037680}"/>
              </a:ext>
            </a:extLst>
          </p:cNvPr>
          <p:cNvSpPr/>
          <p:nvPr/>
        </p:nvSpPr>
        <p:spPr>
          <a:xfrm>
            <a:off x="0" y="2147482"/>
            <a:ext cx="4066098" cy="2060079"/>
          </a:xfrm>
          <a:prstGeom prst="roundRect">
            <a:avLst>
              <a:gd name="adj" fmla="val 0"/>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2305400"/>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Website Traffic</a:t>
            </a:r>
          </a:p>
          <a:p>
            <a:pPr marL="0" marR="0" lvl="0" indent="0" algn="ctr" rtl="0">
              <a:spcBef>
                <a:spcPts val="0"/>
              </a:spcBef>
              <a:spcAft>
                <a:spcPts val="0"/>
              </a:spcAft>
              <a:buNone/>
            </a:pPr>
            <a:r>
              <a:rPr lang="en-US" sz="1600" dirty="0">
                <a:solidFill>
                  <a:schemeClr val="bg1"/>
                </a:solidFill>
                <a:latin typeface="Century Gothic"/>
                <a:sym typeface="Century Gothic"/>
              </a:rPr>
              <a:t>Increase by </a:t>
            </a: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100" i="1" dirty="0">
                <a:solidFill>
                  <a:schemeClr val="bg1"/>
                </a:solidFill>
                <a:latin typeface="Century Gothic"/>
                <a:sym typeface="Century Gothic"/>
              </a:rPr>
              <a:t>(measured via Google Analytics)</a:t>
            </a:r>
          </a:p>
        </p:txBody>
      </p:sp>
      <p:sp>
        <p:nvSpPr>
          <p:cNvPr id="13" name="Rounded Rectangle 12">
            <a:extLst>
              <a:ext uri="{FF2B5EF4-FFF2-40B4-BE49-F238E27FC236}">
                <a16:creationId xmlns:a16="http://schemas.microsoft.com/office/drawing/2014/main" id="{7F3DA44E-F9F6-73FE-D29C-5C97A5A32664}"/>
              </a:ext>
            </a:extLst>
          </p:cNvPr>
          <p:cNvSpPr/>
          <p:nvPr/>
        </p:nvSpPr>
        <p:spPr>
          <a:xfrm>
            <a:off x="4066096" y="2147482"/>
            <a:ext cx="4059808" cy="2060079"/>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125904" y="2147482"/>
            <a:ext cx="4066095" cy="2060079"/>
          </a:xfrm>
          <a:prstGeom prst="roundRect">
            <a:avLst>
              <a:gd name="adj" fmla="val 0"/>
            </a:avLst>
          </a:prstGeom>
          <a:solidFill>
            <a:srgbClr val="F2A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230540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Engagement Rate</a:t>
            </a:r>
          </a:p>
          <a:p>
            <a:pPr marL="0" marR="0" lvl="0" indent="0" algn="ctr" rtl="0">
              <a:spcBef>
                <a:spcPts val="0"/>
              </a:spcBef>
              <a:spcAft>
                <a:spcPts val="0"/>
              </a:spcAft>
              <a:buNone/>
            </a:pPr>
            <a:r>
              <a:rPr lang="en-US" sz="1600" dirty="0">
                <a:solidFill>
                  <a:schemeClr val="bg1"/>
                </a:solidFill>
                <a:latin typeface="Century Gothic"/>
                <a:sym typeface="Century Gothic"/>
              </a:rPr>
              <a:t>Improve by</a:t>
            </a:r>
          </a:p>
          <a:p>
            <a:pPr marL="0" marR="0" lvl="0" indent="0" algn="ctr" rtl="0">
              <a:spcBef>
                <a:spcPts val="0"/>
              </a:spcBef>
              <a:spcAft>
                <a:spcPts val="0"/>
              </a:spcAft>
              <a:buNone/>
            </a:pPr>
            <a:r>
              <a:rPr lang="en-US" sz="5400" b="1" dirty="0">
                <a:solidFill>
                  <a:schemeClr val="bg1"/>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2292907"/>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Lead Generation</a:t>
            </a:r>
          </a:p>
          <a:p>
            <a:pPr marL="0" marR="0" lvl="0" indent="0" algn="ctr" rtl="0">
              <a:spcBef>
                <a:spcPts val="0"/>
              </a:spcBef>
              <a:spcAft>
                <a:spcPts val="0"/>
              </a:spcAft>
              <a:buNone/>
            </a:pPr>
            <a:r>
              <a:rPr lang="en-US" sz="1600" dirty="0">
                <a:solidFill>
                  <a:schemeClr val="bg1"/>
                </a:solidFill>
                <a:latin typeface="Century Gothic"/>
                <a:sym typeface="Century Gothic"/>
              </a:rPr>
              <a:t>Generate</a:t>
            </a:r>
          </a:p>
          <a:p>
            <a:pPr marL="0" marR="0" lvl="0" indent="0" algn="ctr" rtl="0">
              <a:spcBef>
                <a:spcPts val="0"/>
              </a:spcBef>
              <a:spcAft>
                <a:spcPts val="0"/>
              </a:spcAft>
              <a:buNone/>
            </a:pPr>
            <a:r>
              <a:rPr lang="en-US" sz="5400" b="1" dirty="0">
                <a:solidFill>
                  <a:schemeClr val="bg1"/>
                </a:solidFill>
                <a:latin typeface="Century Gothic"/>
                <a:sym typeface="Century Gothic"/>
              </a:rPr>
              <a:t>XXX </a:t>
            </a:r>
          </a:p>
          <a:p>
            <a:pPr marL="0" marR="0" lvl="0" indent="0" algn="ctr" rtl="0">
              <a:spcBef>
                <a:spcPts val="0"/>
              </a:spcBef>
              <a:spcAft>
                <a:spcPts val="0"/>
              </a:spcAft>
              <a:buNone/>
            </a:pPr>
            <a:r>
              <a:rPr lang="en-US" sz="1600" dirty="0">
                <a:solidFill>
                  <a:schemeClr val="bg1"/>
                </a:solidFill>
                <a:latin typeface="Century Gothic"/>
                <a:sym typeface="Century Gothic"/>
              </a:rPr>
              <a:t>new leads per month</a:t>
            </a:r>
          </a:p>
        </p:txBody>
      </p:sp>
      <p:sp>
        <p:nvSpPr>
          <p:cNvPr id="32" name="Google Shape;90;p1">
            <a:extLst>
              <a:ext uri="{FF2B5EF4-FFF2-40B4-BE49-F238E27FC236}">
                <a16:creationId xmlns:a16="http://schemas.microsoft.com/office/drawing/2014/main" id="{8A30A275-0FB6-B8B4-500F-C7C1663BBBFE}"/>
              </a:ext>
            </a:extLst>
          </p:cNvPr>
          <p:cNvSpPr txBox="1"/>
          <p:nvPr/>
        </p:nvSpPr>
        <p:spPr>
          <a:xfrm>
            <a:off x="1438000" y="439902"/>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Success Metrics</a:t>
            </a:r>
          </a:p>
        </p:txBody>
      </p:sp>
    </p:spTree>
    <p:extLst>
      <p:ext uri="{BB962C8B-B14F-4D97-AF65-F5344CB8AC3E}">
        <p14:creationId xmlns:p14="http://schemas.microsoft.com/office/powerpoint/2010/main" val="276390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AD58-B17E-8416-816E-BBB88D925A44}"/>
            </a:ext>
          </a:extLst>
        </p:cNvPr>
        <p:cNvGrpSpPr/>
        <p:nvPr/>
      </p:nvGrpSpPr>
      <p:grpSpPr>
        <a:xfrm>
          <a:off x="0" y="0"/>
          <a:ext cx="0" cy="0"/>
          <a:chOff x="0" y="0"/>
          <a:chExt cx="0" cy="0"/>
        </a:xfrm>
      </p:grpSpPr>
      <p:sp>
        <p:nvSpPr>
          <p:cNvPr id="8" name="Google Shape;90;p1">
            <a:extLst>
              <a:ext uri="{FF2B5EF4-FFF2-40B4-BE49-F238E27FC236}">
                <a16:creationId xmlns:a16="http://schemas.microsoft.com/office/drawing/2014/main" id="{2D4A17C5-4684-AB1E-7F07-690E28C494CC}"/>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Budget</a:t>
            </a:r>
          </a:p>
        </p:txBody>
      </p:sp>
      <p:graphicFrame>
        <p:nvGraphicFramePr>
          <p:cNvPr id="3" name="Table 2">
            <a:extLst>
              <a:ext uri="{FF2B5EF4-FFF2-40B4-BE49-F238E27FC236}">
                <a16:creationId xmlns:a16="http://schemas.microsoft.com/office/drawing/2014/main" id="{DE4018A7-A412-E376-A8C4-0853E8D08039}"/>
              </a:ext>
            </a:extLst>
          </p:cNvPr>
          <p:cNvGraphicFramePr>
            <a:graphicFrameLocks noGrp="1"/>
          </p:cNvGraphicFramePr>
          <p:nvPr>
            <p:extLst>
              <p:ext uri="{D42A27DB-BD31-4B8C-83A1-F6EECF244321}">
                <p14:modId xmlns:p14="http://schemas.microsoft.com/office/powerpoint/2010/main" val="1649754931"/>
              </p:ext>
            </p:extLst>
          </p:nvPr>
        </p:nvGraphicFramePr>
        <p:xfrm>
          <a:off x="808844" y="1473809"/>
          <a:ext cx="10574312" cy="4638752"/>
        </p:xfrm>
        <a:graphic>
          <a:graphicData uri="http://schemas.openxmlformats.org/drawingml/2006/table">
            <a:tbl>
              <a:tblPr firstRow="1" bandRow="1">
                <a:tableStyleId>{5C22544A-7EE6-4342-B048-85BDC9FD1C3A}</a:tableStyleId>
              </a:tblPr>
              <a:tblGrid>
                <a:gridCol w="4203331">
                  <a:extLst>
                    <a:ext uri="{9D8B030D-6E8A-4147-A177-3AD203B41FA5}">
                      <a16:colId xmlns:a16="http://schemas.microsoft.com/office/drawing/2014/main" val="1672129667"/>
                    </a:ext>
                  </a:extLst>
                </a:gridCol>
                <a:gridCol w="4214191">
                  <a:extLst>
                    <a:ext uri="{9D8B030D-6E8A-4147-A177-3AD203B41FA5}">
                      <a16:colId xmlns:a16="http://schemas.microsoft.com/office/drawing/2014/main" val="2757375593"/>
                    </a:ext>
                  </a:extLst>
                </a:gridCol>
                <a:gridCol w="2156790">
                  <a:extLst>
                    <a:ext uri="{9D8B030D-6E8A-4147-A177-3AD203B41FA5}">
                      <a16:colId xmlns:a16="http://schemas.microsoft.com/office/drawing/2014/main" val="3143907215"/>
                    </a:ext>
                  </a:extLst>
                </a:gridCol>
              </a:tblGrid>
              <a:tr h="579844">
                <a:tc>
                  <a:txBody>
                    <a:bodyPr/>
                    <a:lstStyle/>
                    <a:p>
                      <a:pPr algn="l">
                        <a:lnSpc>
                          <a:spcPct val="100000"/>
                        </a:lnSpc>
                      </a:pPr>
                      <a:r>
                        <a:rPr lang="en-US" sz="1400" dirty="0">
                          <a:solidFill>
                            <a:schemeClr val="bg1"/>
                          </a:solidFill>
                          <a:latin typeface="Century Gothic" panose="020B0502020202020204" pitchFamily="34" charset="0"/>
                        </a:rPr>
                        <a:t>Item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solidFill>
                  </a:tcPr>
                </a:tc>
                <a:tc>
                  <a:txBody>
                    <a:bodyPr/>
                    <a:lstStyle/>
                    <a:p>
                      <a:pPr algn="l">
                        <a:lnSpc>
                          <a:spcPct val="100000"/>
                        </a:lnSpc>
                      </a:pPr>
                      <a:r>
                        <a:rPr lang="en-US" sz="1400" dirty="0">
                          <a:solidFill>
                            <a:schemeClr val="bg1"/>
                          </a:solidFill>
                          <a:latin typeface="Century Gothic" panose="020B0502020202020204" pitchFamily="34" charset="0"/>
                        </a:rPr>
                        <a:t>Supplier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entury Gothic" panose="020B0502020202020204" pitchFamily="34" charset="0"/>
                        </a:rPr>
                        <a:t>Anticipated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solidFill>
                  </a:tcPr>
                </a:tc>
                <a:extLst>
                  <a:ext uri="{0D108BD9-81ED-4DB2-BD59-A6C34878D82A}">
                    <a16:rowId xmlns:a16="http://schemas.microsoft.com/office/drawing/2014/main" val="350915962"/>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extLst>
                  <a:ext uri="{0D108BD9-81ED-4DB2-BD59-A6C34878D82A}">
                    <a16:rowId xmlns:a16="http://schemas.microsoft.com/office/drawing/2014/main" val="2965858687"/>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extLst>
                  <a:ext uri="{0D108BD9-81ED-4DB2-BD59-A6C34878D82A}">
                    <a16:rowId xmlns:a16="http://schemas.microsoft.com/office/drawing/2014/main" val="2069655794"/>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extLst>
                  <a:ext uri="{0D108BD9-81ED-4DB2-BD59-A6C34878D82A}">
                    <a16:rowId xmlns:a16="http://schemas.microsoft.com/office/drawing/2014/main" val="3340556820"/>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extLst>
                  <a:ext uri="{0D108BD9-81ED-4DB2-BD59-A6C34878D82A}">
                    <a16:rowId xmlns:a16="http://schemas.microsoft.com/office/drawing/2014/main" val="1423811236"/>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alpha val="20000"/>
                      </a:srgbClr>
                    </a:solidFill>
                  </a:tcPr>
                </a:tc>
                <a:extLst>
                  <a:ext uri="{0D108BD9-81ED-4DB2-BD59-A6C34878D82A}">
                    <a16:rowId xmlns:a16="http://schemas.microsoft.com/office/drawing/2014/main" val="2887035565"/>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809">
                        <a:alpha val="29804"/>
                      </a:srgbClr>
                    </a:solidFill>
                  </a:tcPr>
                </a:tc>
                <a:extLst>
                  <a:ext uri="{0D108BD9-81ED-4DB2-BD59-A6C34878D82A}">
                    <a16:rowId xmlns:a16="http://schemas.microsoft.com/office/drawing/2014/main" val="1650391483"/>
                  </a:ext>
                </a:extLst>
              </a:tr>
              <a:tr h="579844">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TOTAL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$XX,XXX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B9A4"/>
                    </a:solidFill>
                  </a:tcPr>
                </a:tc>
                <a:extLst>
                  <a:ext uri="{0D108BD9-81ED-4DB2-BD59-A6C34878D82A}">
                    <a16:rowId xmlns:a16="http://schemas.microsoft.com/office/drawing/2014/main" val="1048612774"/>
                  </a:ext>
                </a:extLst>
              </a:tr>
            </a:tbl>
          </a:graphicData>
        </a:graphic>
      </p:graphicFrame>
    </p:spTree>
    <p:extLst>
      <p:ext uri="{BB962C8B-B14F-4D97-AF65-F5344CB8AC3E}">
        <p14:creationId xmlns:p14="http://schemas.microsoft.com/office/powerpoint/2010/main" val="3194332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13193</TotalTime>
  <Words>387</Words>
  <Application>Microsoft Office PowerPoint</Application>
  <PresentationFormat>Widescreen</PresentationFormat>
  <Paragraphs>134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195</cp:revision>
  <dcterms:created xsi:type="dcterms:W3CDTF">2022-05-22T18:55:25Z</dcterms:created>
  <dcterms:modified xsi:type="dcterms:W3CDTF">2024-11-13T05:35:51Z</dcterms:modified>
</cp:coreProperties>
</file>