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54" r:id="rId3"/>
    <p:sldId id="367" r:id="rId4"/>
    <p:sldId id="378" r:id="rId5"/>
    <p:sldId id="379" r:id="rId6"/>
    <p:sldId id="380" r:id="rId7"/>
    <p:sldId id="381" r:id="rId8"/>
    <p:sldId id="372"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77C"/>
    <a:srgbClr val="60D6BA"/>
    <a:srgbClr val="6BE1D5"/>
    <a:srgbClr val="35DCF3"/>
    <a:srgbClr val="4ECFEA"/>
    <a:srgbClr val="6CDCCE"/>
    <a:srgbClr val="93EF98"/>
    <a:srgbClr val="8FE791"/>
    <a:srgbClr val="84E756"/>
    <a:srgbClr val="8B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96743"/>
  </p:normalViewPr>
  <p:slideViewPr>
    <p:cSldViewPr snapToGrid="0" snapToObjects="1">
      <p:cViewPr varScale="1">
        <p:scale>
          <a:sx n="128" d="100"/>
          <a:sy n="128" d="100"/>
        </p:scale>
        <p:origin x="110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9A98-CD57-256F-BC22-978630F79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08FD2-E13D-CF89-6A5F-7FB9EBA98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7E6FB-8982-26EF-40E3-4E2942836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EE211-6255-FCB0-0503-2AEDFD2B9D79}"/>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87511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64F0-112E-E27A-3CD4-916DE0715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BF0C5-1E2C-8EB8-8C4F-1C6840125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213A5-691F-E194-FB57-BC0AE531E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F6F00-296F-BD92-887C-03FE96810964}"/>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1498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2D73-9B15-C279-4C32-31F547F11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8B26F-C8D7-85F4-474C-67A5D39B4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E58E4-66D2-AD18-710F-9455171FE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87D04-F22C-6E75-F490-F3D903973D35}"/>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33045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4DE1-1992-D750-765C-1A2407C0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E56DB-3103-7DDD-4B6A-3D9DCF796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E4F9F-9A05-F0BC-55BC-71A946BE91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4D12A0-91B2-D335-22EE-506B1DE258FD}"/>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73069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AA85-02F3-8859-3E4B-6A76EEC8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758DD-5804-0EE7-0732-27336258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682-12F3-2C66-5400-BF6DC969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91494-7F64-9E77-93A2-A9FB1D5D8B48}"/>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291707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153B-F8A9-0570-4562-6E524C4F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C10EE-BB6F-5D3F-1E93-18DE28516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0FD4-26C3-7D67-F127-156716E92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7B4824-14C7-02B0-DC53-446D762E8A14}"/>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174485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4C4E-34C2-AAD7-B7AF-E947B4023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CBB6-CF62-9276-D479-33423DA84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89F6A-248B-56D2-1672-A4B52004F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B7D110-EC00-E9E6-B361-C2AFF2DB6006}"/>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98667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5CCC-2B26-CFC4-2932-E6B302647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8A24-BB38-CE36-5E9E-662E8B04A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E808-D740-F4FC-33AA-6A5C86B1C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DC501-3F4A-324E-5E24-675E54046185}"/>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68571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4774-E733-732B-B6F3-3EF3E00F5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8A8-ED7F-1E6A-ABFF-A98338747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568BC-5E03-7113-40A5-2844775DA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1935A-E98B-E361-A154-111DF636F850}"/>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0480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CADA-28CE-D94B-4D0A-0876BD8D1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EFC6C-82A9-F8E6-8D1F-CADD5315C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0B755-6D52-94FA-01B6-0C400B052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86479-5894-5ED3-B7A8-86FDB5AF5B8F}"/>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22143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F90D-D912-79EE-F51F-994C0C8CC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4DB8C-9058-EC9A-05EA-AE91AEC1D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2F0B5-12D1-752C-0930-B817D9AA76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A7BC5-54E9-0971-4466-45809948B7D5}"/>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1623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5B4-4A89-B113-AE90-F3D7F2306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B70C6-D8C5-F487-7867-22EE1DC39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B3D42-7832-C42D-55D9-284DD9977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3D79-4993-E860-E259-B0C42C5BDFB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4995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6280-2F74-A25C-5E6F-18DDCC43A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14D8D-C64B-4611-A140-E687D88C9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0D4B8-6586-29B9-8D6F-EB9AA4210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5E213-66CB-75C0-A4BE-62347158E0D2}"/>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24615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EC50-058F-78F6-65A9-1E2D7817A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42065-2075-42EB-FA89-CE992B6EA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ADFA8-8067-4D0F-E0A3-523BFD673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1ECFDC-AE8A-087C-8823-3F4AD395992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06865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C7AD">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37&amp;utm_source=template-powerpoint&amp;utm_medium=content&amp;utm_campaign=Digital+Marketing+Agency+Proposal+Template+Example-powerpoint-12237&amp;lpa=Digital+Marketing+Agency+Proposal+Template+Exampl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Example Digital Marketing Agency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3384" y="1352891"/>
            <a:ext cx="5725915"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89215" y="3081927"/>
            <a:ext cx="5851308"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28048" y="1644205"/>
            <a:ext cx="5722335"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4147" y="3231249"/>
            <a:ext cx="572217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DB09-AAB7-4390-62E1-574A7B86CE6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DD8275C-A4B6-11FC-7A1D-E61B6B5B302F}"/>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C45FD009-6D4E-2CBC-9635-866D33E53C44}"/>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$10,000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AEA492A5-2959-4742-C06F-E3D3AE64C9B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D43148D8-F8AF-C832-8CE1-244ECB38FFAE}"/>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D0C32CD2-E765-3CC9-E91B-7FC9C781EDC2}"/>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0B7406DF-12D3-4AE7-C3A7-284866D99D3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C53447FB-138A-45D3-3048-E4B6C2F5654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7789CC12-4597-9632-7DE7-EFD2E1DC46DE}"/>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1FE48F-67BC-5B90-7695-4B67CFFDC308}"/>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$5,000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7CD64413-5890-7673-791C-430863BD70B0}"/>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45B15E7B-52F4-30AB-EE6B-2022BA65B0AF}"/>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8E70DCFE-A861-8344-780E-E31AAD42AF1C}"/>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$20,000</a:t>
            </a:r>
          </a:p>
        </p:txBody>
      </p:sp>
      <p:sp>
        <p:nvSpPr>
          <p:cNvPr id="7" name="Rounded Rectangle 6">
            <a:extLst>
              <a:ext uri="{FF2B5EF4-FFF2-40B4-BE49-F238E27FC236}">
                <a16:creationId xmlns:a16="http://schemas.microsoft.com/office/drawing/2014/main" id="{E111C927-72A8-3CB6-ED8F-D0346D857B22}"/>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3B59B75-B607-2C07-B3CA-EB6BF4E27B5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D999577-1372-B535-6FF7-28D4B142D9AD}"/>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8846279-B9A1-6E3A-8169-F42663C7F94E}"/>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06F01E8-0D04-9356-48D0-F5D0F9775A58}"/>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56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BE1CE-1EFC-8914-FAD9-BD5CC1B4866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1A7D6A43-939A-84DD-A6D6-C1401E84ED3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90E0992B-E57F-E616-EBF0-9B094B83C1DD}"/>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D34F3B0B-1C3F-235D-93DD-B55B07941548}"/>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D1090929-FCFA-774C-9672-CF8ECEC7CF76}"/>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Payments are due at the beginning of each month.</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Late payments will incur a 5% fee after 15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This agreement covers a 6-month period with the option to renew.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Either party may terminate the agreement with 30 days’ notice.</a:t>
            </a:r>
          </a:p>
        </p:txBody>
      </p:sp>
    </p:spTree>
    <p:extLst>
      <p:ext uri="{BB962C8B-B14F-4D97-AF65-F5344CB8AC3E}">
        <p14:creationId xmlns:p14="http://schemas.microsoft.com/office/powerpoint/2010/main" val="15919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CB30-302E-CE7A-4C9E-B899AB7D392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9E155242-3803-B86B-48C6-7C693DB74D6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0C524D73-B9BE-15E4-7ED7-598A3C5A0932}"/>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E07871E5-7809-1821-D675-BF690400248A}"/>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2111CEAD-907B-E437-19E8-78B6095B882A}"/>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Once approved, we will schedule a kickoff meeting to finalize the campaign details.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6D95F020-70F6-0239-8FFC-6385E1926D44}"/>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9968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a:extLst>
            <a:ext uri="{FF2B5EF4-FFF2-40B4-BE49-F238E27FC236}">
              <a16:creationId xmlns:a16="http://schemas.microsoft.com/office/drawing/2014/main" id="{E9317E59-EF85-9102-4685-A7E508C392F3}"/>
            </a:ext>
          </a:extLst>
        </p:cNvPr>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211FDBF9-315B-E052-57DA-19EB6F9D3DFC}"/>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B5AB321A-136B-EA55-9661-58EFADD86B58}"/>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Digital Marketing Agency Proposal</a:t>
            </a:r>
          </a:p>
        </p:txBody>
      </p:sp>
      <p:sp>
        <p:nvSpPr>
          <p:cNvPr id="10" name="Google Shape;90;p1">
            <a:extLst>
              <a:ext uri="{FF2B5EF4-FFF2-40B4-BE49-F238E27FC236}">
                <a16:creationId xmlns:a16="http://schemas.microsoft.com/office/drawing/2014/main" id="{7D38B052-190F-A0E1-F136-D4E25C52FB3E}"/>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3DDE138B-B5CE-7761-77C6-5F5EB7C5F198}"/>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277322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06C00AF3-EA40-767E-3CAF-553389F51CB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41F7E7C7-124C-EC2E-B631-AFBE56C11607}"/>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8237220"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Description of company’s experience.</a:t>
            </a:r>
          </a:p>
        </p:txBody>
      </p:sp>
    </p:spTree>
    <p:extLst>
      <p:ext uri="{BB962C8B-B14F-4D97-AF65-F5344CB8AC3E}">
        <p14:creationId xmlns:p14="http://schemas.microsoft.com/office/powerpoint/2010/main" val="401644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33B3-B2DB-5CB3-2BB3-782A6428BE3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BF6E25E-611C-5A66-0B82-A842749471A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6F63F98C-9284-8180-13F0-CB8A24F29762}"/>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BA71FEA5-9C66-1C9E-4D66-46309AF58157}"/>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ADBC831-FD83-9B10-483D-3ECB0E4C3176}"/>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56C37E87-2490-5F99-D05E-3C2BF5CBFC0D}"/>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1</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2</a:t>
            </a:r>
          </a:p>
        </p:txBody>
      </p:sp>
      <p:sp>
        <p:nvSpPr>
          <p:cNvPr id="8" name="Rounded Rectangle 7">
            <a:extLst>
              <a:ext uri="{FF2B5EF4-FFF2-40B4-BE49-F238E27FC236}">
                <a16:creationId xmlns:a16="http://schemas.microsoft.com/office/drawing/2014/main" id="{BDE69870-DDFF-9117-8E31-AD40376DD8B1}"/>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F3C11CC-7B69-B06F-83A8-55FE08598B8C}"/>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5246F23-0361-415D-4269-C5C4E2948C86}"/>
              </a:ext>
            </a:extLst>
          </p:cNvPr>
          <p:cNvSpPr txBox="1"/>
          <p:nvPr/>
        </p:nvSpPr>
        <p:spPr>
          <a:xfrm>
            <a:off x="6497316" y="1434407"/>
            <a:ext cx="4336558"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1</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2</a:t>
            </a:r>
          </a:p>
        </p:txBody>
      </p:sp>
      <p:sp>
        <p:nvSpPr>
          <p:cNvPr id="11" name="Google Shape;90;p1">
            <a:extLst>
              <a:ext uri="{FF2B5EF4-FFF2-40B4-BE49-F238E27FC236}">
                <a16:creationId xmlns:a16="http://schemas.microsoft.com/office/drawing/2014/main" id="{FC62EC78-710C-2CED-ABEB-036F6558F608}"/>
              </a:ext>
            </a:extLst>
          </p:cNvPr>
          <p:cNvSpPr txBox="1"/>
          <p:nvPr/>
        </p:nvSpPr>
        <p:spPr>
          <a:xfrm>
            <a:off x="1080573" y="3909958"/>
            <a:ext cx="4271273"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Opportunity 1</a:t>
            </a:r>
          </a:p>
          <a:p>
            <a:pPr algn="ctr">
              <a:spcBef>
                <a:spcPts val="900"/>
              </a:spcBef>
            </a:pPr>
            <a:r>
              <a:rPr lang="en-US" sz="1600" dirty="0">
                <a:solidFill>
                  <a:schemeClr val="tx1">
                    <a:lumMod val="65000"/>
                    <a:lumOff val="35000"/>
                  </a:schemeClr>
                </a:solidFill>
                <a:latin typeface="Century Gothic"/>
                <a:sym typeface="Century Gothic"/>
              </a:rPr>
              <a:t>Opportunity 2</a:t>
            </a:r>
          </a:p>
        </p:txBody>
      </p:sp>
      <p:sp>
        <p:nvSpPr>
          <p:cNvPr id="12" name="Google Shape;90;p1">
            <a:extLst>
              <a:ext uri="{FF2B5EF4-FFF2-40B4-BE49-F238E27FC236}">
                <a16:creationId xmlns:a16="http://schemas.microsoft.com/office/drawing/2014/main" id="{B92EB737-0A9A-DACC-87E3-371849AF87EA}"/>
              </a:ext>
            </a:extLst>
          </p:cNvPr>
          <p:cNvSpPr txBox="1"/>
          <p:nvPr/>
        </p:nvSpPr>
        <p:spPr>
          <a:xfrm>
            <a:off x="6497316" y="3933343"/>
            <a:ext cx="4336558"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Threat 1</a:t>
            </a:r>
          </a:p>
          <a:p>
            <a:pPr algn="ctr">
              <a:spcBef>
                <a:spcPts val="900"/>
              </a:spcBef>
            </a:pPr>
            <a:r>
              <a:rPr lang="en-US" sz="1600" dirty="0">
                <a:solidFill>
                  <a:schemeClr val="tx1">
                    <a:lumMod val="65000"/>
                    <a:lumOff val="35000"/>
                  </a:schemeClr>
                </a:solidFill>
                <a:latin typeface="Century Gothic"/>
                <a:sym typeface="Century Gothic"/>
              </a:rPr>
              <a:t>Threat 2</a:t>
            </a:r>
          </a:p>
        </p:txBody>
      </p:sp>
      <p:sp>
        <p:nvSpPr>
          <p:cNvPr id="2" name="Google Shape;90;p1">
            <a:extLst>
              <a:ext uri="{FF2B5EF4-FFF2-40B4-BE49-F238E27FC236}">
                <a16:creationId xmlns:a16="http://schemas.microsoft.com/office/drawing/2014/main" id="{9BA8F804-5210-4703-3E20-4D7B5C56BAF3}"/>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92D7F12C-9228-D78C-4D2C-0A4475731C77}"/>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576AFB3F-0423-01DF-2ACD-C4048892E424}"/>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BAF95AD1-2CA9-1824-E4E4-0BD39CEBEEDC}"/>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23033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F3D138E-7D43-341F-13EC-55CA2324D8FB}"/>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0BE9579-58E7-C711-82A1-7B767A976703}"/>
              </a:ext>
            </a:extLst>
          </p:cNvPr>
          <p:cNvSpPr txBox="1"/>
          <p:nvPr/>
        </p:nvSpPr>
        <p:spPr>
          <a:xfrm>
            <a:off x="788134" y="1364279"/>
            <a:ext cx="2588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objectives</a:t>
            </a:r>
          </a:p>
        </p:txBody>
      </p:sp>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B46D42F3-AAF0-1C5A-B259-B46DBF8973DE}"/>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0E66769-01D5-DAD1-33E7-28EF625BA697}"/>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3EFF594C-7AA8-AEBF-6641-EAA4CA561942}"/>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8A62C035-D7E8-63A9-093A-BDB3AFEF6217}"/>
              </a:ext>
            </a:extLst>
          </p:cNvPr>
          <p:cNvSpPr txBox="1"/>
          <p:nvPr/>
        </p:nvSpPr>
        <p:spPr>
          <a:xfrm>
            <a:off x="6934733"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9" name="Google Shape;90;p1">
            <a:extLst>
              <a:ext uri="{FF2B5EF4-FFF2-40B4-BE49-F238E27FC236}">
                <a16:creationId xmlns:a16="http://schemas.microsoft.com/office/drawing/2014/main" id="{53CD43F5-1C13-E5D7-FCA7-BF98D19651CA}"/>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Optimize existing content and create new, keyword-rich blogs to improve rankings.</a:t>
            </a:r>
            <a:endParaRPr lang="en-US" sz="1400" dirty="0">
              <a:solidFill>
                <a:schemeClr val="tx1">
                  <a:lumMod val="65000"/>
                  <a:lumOff val="35000"/>
                </a:schemeClr>
              </a:solidFill>
              <a:latin typeface="Century Gothic"/>
              <a:sym typeface="Century Gothic"/>
            </a:endParaRPr>
          </a:p>
        </p:txBody>
      </p:sp>
      <p:sp>
        <p:nvSpPr>
          <p:cNvPr id="11" name="Oval 10">
            <a:extLst>
              <a:ext uri="{FF2B5EF4-FFF2-40B4-BE49-F238E27FC236}">
                <a16:creationId xmlns:a16="http://schemas.microsoft.com/office/drawing/2014/main" id="{FD4A3D81-68A7-B800-E6E9-F2E9C561E521}"/>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58FAB02-3E6C-DDD1-2154-3D957EAFE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2C7CF6A6-FA8A-BC97-AD92-10BC0BC3E441}"/>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E59F8E-E21E-BDA7-BA21-7C69ABB8934B}"/>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CE6B3C9-0445-0E20-2502-F639E518CC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FB337734-1D84-14E9-1015-7C794E2E0F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407717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24CAAAC-1111-3B59-260D-4981D3EF1218}"/>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$XXK-$XXXK annually</a:t>
            </a:r>
          </a:p>
        </p:txBody>
      </p:sp>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96E819FF-655C-B20C-5B65-3CE02CA3326C}"/>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0724D85-8E1B-B5D2-D7A3-E30D6ECDED6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692167" y="1587799"/>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1C2-162F-8B57-22B9-0D58E420CB2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43C4405-7999-43AE-7A9E-90290E25FEA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A2D2F9E-77B4-E394-2D3E-535168CAF5BA}"/>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
        <p:nvSpPr>
          <p:cNvPr id="4" name="Google Shape;90;p1">
            <a:extLst>
              <a:ext uri="{FF2B5EF4-FFF2-40B4-BE49-F238E27FC236}">
                <a16:creationId xmlns:a16="http://schemas.microsoft.com/office/drawing/2014/main" id="{059AA871-B639-EC07-8104-4E709A8C3386}"/>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A2B5F33C-B747-9593-E155-8D04F72C31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1427A6D-AB18-527E-8CCB-EE5311C1F097}"/>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AF1228D5-916A-4140-8132-370267266C08}"/>
              </a:ext>
            </a:extLst>
          </p:cNvPr>
          <p:cNvSpPr txBox="1"/>
          <p:nvPr/>
        </p:nvSpPr>
        <p:spPr>
          <a:xfrm>
            <a:off x="6692167"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Tree>
    <p:extLst>
      <p:ext uri="{BB962C8B-B14F-4D97-AF65-F5344CB8AC3E}">
        <p14:creationId xmlns:p14="http://schemas.microsoft.com/office/powerpoint/2010/main" val="363074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7" name="Rectangle 36">
            <a:extLst>
              <a:ext uri="{FF2B5EF4-FFF2-40B4-BE49-F238E27FC236}">
                <a16:creationId xmlns:a16="http://schemas.microsoft.com/office/drawing/2014/main" id="{A17D2CB8-B404-F01A-D055-E204F12099BD}"/>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8" name="Rectangle 37">
            <a:extLst>
              <a:ext uri="{FF2B5EF4-FFF2-40B4-BE49-F238E27FC236}">
                <a16:creationId xmlns:a16="http://schemas.microsoft.com/office/drawing/2014/main" id="{18458503-DBB3-BE90-84FF-B117294EDCCE}"/>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08C91E-DE87-E5F7-4CAC-C3B297FA3EFB}"/>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56" name="Rectangle 55">
            <a:extLst>
              <a:ext uri="{FF2B5EF4-FFF2-40B4-BE49-F238E27FC236}">
                <a16:creationId xmlns:a16="http://schemas.microsoft.com/office/drawing/2014/main" id="{AB1DFEE4-7E3F-B3F1-2F47-088EEB129DF3}"/>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Tree>
    <p:extLst>
      <p:ext uri="{BB962C8B-B14F-4D97-AF65-F5344CB8AC3E}">
        <p14:creationId xmlns:p14="http://schemas.microsoft.com/office/powerpoint/2010/main" val="25613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7AF7357B-8C46-C235-7BE9-51FFF4A50FB2}"/>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EXAMPLE: Digital Marketing Agency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9544B76-9835-2EE8-8BF5-967DDE037680}"/>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3D3E31E3-2AEB-10F6-971C-8E14E74AC9B4}"/>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04C4668E-CBFC-AE64-AE36-B2A7C20BA4D5}"/>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F3DA44E-F9F6-73FE-D29C-5C97A5A32664}"/>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E924A45C-6ACE-3CF5-7F75-178D0712527C}"/>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07886596-4CC6-8FF1-40AF-50E3BE2B9C13}"/>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F5E05592-06E8-3DB4-ACBA-AC3CCD6FA4C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C7650328-C4E2-D15A-D05E-8A89CD57A254}"/>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276390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48BD-27F9-82FC-8225-C2EC2D0FF35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08961A7-F776-FA36-BDA5-5E6B5D46EDEB}"/>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757E61BC-6D0D-F96E-123C-1EFD317973C9}"/>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C1934168-0597-6991-97DB-F1A1414631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0F5133A5-DE7C-3DD2-6125-E19B27572CC2}"/>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E902CEFA-42AC-5011-1899-EF16C7E160EF}"/>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11CB05D9-7811-FBD8-EDFF-C8100C4BC1B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70805A59-5261-7B79-A4B8-4BC9E17CF439}"/>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22FD7942-9277-5E3B-A52E-0549975EBD72}"/>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51750C0-3541-2716-CC8C-269C09D5D307}"/>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3C0CF806-5E59-169B-9EA2-18CB75A11742}"/>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8900685F-3E2D-857C-B89A-5D2979EFD3F7}"/>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F5855FE2-E57A-2623-A317-7D15AC16B15B}"/>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p:txBody>
      </p:sp>
      <p:sp>
        <p:nvSpPr>
          <p:cNvPr id="7" name="Rounded Rectangle 6">
            <a:extLst>
              <a:ext uri="{FF2B5EF4-FFF2-40B4-BE49-F238E27FC236}">
                <a16:creationId xmlns:a16="http://schemas.microsoft.com/office/drawing/2014/main" id="{D128E26F-49A4-355A-37F0-401768D55069}"/>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89C573C-F77F-4EDD-A65D-ECE6FEB54BB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D57030A-3DA6-0C7B-D645-10BDFC955C7C}"/>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8C37BEF-37F1-CD02-E9DA-A0859CB24115}"/>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031BA5B-3F79-4FAD-7EC1-5267DC5BF262}"/>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68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01F7-6E8A-2B1D-B39C-92A2EE9FD930}"/>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69D9727E-6022-2902-861C-9B9A89AE65C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2BF5AD74-B7B5-0C82-4F48-A2E27D9D5E7C}"/>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FF359D89-1303-35D5-E48F-DC8D9618CAAB}"/>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95F5E743-0981-9CEC-1413-301B305147C4}"/>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payment terms.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contract duration.</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Description of termination policy.</a:t>
            </a:r>
          </a:p>
        </p:txBody>
      </p:sp>
    </p:spTree>
    <p:extLst>
      <p:ext uri="{BB962C8B-B14F-4D97-AF65-F5344CB8AC3E}">
        <p14:creationId xmlns:p14="http://schemas.microsoft.com/office/powerpoint/2010/main" val="334896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E2FAF1E6-C1F0-2AA4-ED13-406CF0AF228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2752B4E6-0017-D4E5-890B-A15E00071F06}"/>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D7D7B211-6351-539D-C6D2-64D73783D025}"/>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54365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2DCA0EBC-4F08-D2C2-27E6-8523E33F03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91A4F661-8A66-7201-554E-A6B21A64FBDE}"/>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8237220"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We are a full-service digital marketing agency with over 10 years of experience in helping businesses grow online. Our team consists of SEO experts, content strategists, social media marketers, and data analysts.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We have worked with over 50 clients across various industries including e-commerce, healthcare, finance, and technology.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Our team has successfully executed more than 200 campaigns, resulting in a 25% increase in web traffic and an 18% improvement in lead generation on average.</a:t>
            </a:r>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71DE-42F6-7246-B505-7BF61E420A9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C67BD25-57DB-C40F-63D9-2197645E2218}"/>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D0E2EB81-8188-6B69-916D-1887A554F041}"/>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C8A63185-4CB4-87CE-B859-B0A0916FE7A0}"/>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A28A582-CDC2-5C01-8378-EE64C4969A93}"/>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0AFE9667-7D51-F42C-E08D-17ACE429B238}"/>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Strong social media presence</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Highly engaged email subscriber list</a:t>
            </a:r>
          </a:p>
        </p:txBody>
      </p:sp>
      <p:sp>
        <p:nvSpPr>
          <p:cNvPr id="8" name="Rounded Rectangle 7">
            <a:extLst>
              <a:ext uri="{FF2B5EF4-FFF2-40B4-BE49-F238E27FC236}">
                <a16:creationId xmlns:a16="http://schemas.microsoft.com/office/drawing/2014/main" id="{03FFED3B-803E-F501-F822-B7AE44686885}"/>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6A856C4-9530-4FF6-001F-8E8E0A62BC44}"/>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8E64DDB0-0814-315C-F119-BF4E74E05E7A}"/>
              </a:ext>
            </a:extLst>
          </p:cNvPr>
          <p:cNvSpPr txBox="1"/>
          <p:nvPr/>
        </p:nvSpPr>
        <p:spPr>
          <a:xfrm>
            <a:off x="6497316" y="1434407"/>
            <a:ext cx="4336558" cy="13695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Lack of consistent blog content</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Low organic search rankings for key industry terms</a:t>
            </a:r>
          </a:p>
        </p:txBody>
      </p:sp>
      <p:sp>
        <p:nvSpPr>
          <p:cNvPr id="11" name="Google Shape;90;p1">
            <a:extLst>
              <a:ext uri="{FF2B5EF4-FFF2-40B4-BE49-F238E27FC236}">
                <a16:creationId xmlns:a16="http://schemas.microsoft.com/office/drawing/2014/main" id="{FFD59A7E-A01E-ED1B-7802-921001D5DC9E}"/>
              </a:ext>
            </a:extLst>
          </p:cNvPr>
          <p:cNvSpPr txBox="1"/>
          <p:nvPr/>
        </p:nvSpPr>
        <p:spPr>
          <a:xfrm>
            <a:off x="1080573" y="3909958"/>
            <a:ext cx="4271273"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Expansion into new markets via SEO and Google Ads</a:t>
            </a:r>
          </a:p>
          <a:p>
            <a:pPr algn="ctr">
              <a:spcBef>
                <a:spcPts val="900"/>
              </a:spcBef>
            </a:pPr>
            <a:r>
              <a:rPr lang="en-US" sz="1600" dirty="0">
                <a:solidFill>
                  <a:schemeClr val="tx1">
                    <a:lumMod val="65000"/>
                    <a:lumOff val="35000"/>
                  </a:schemeClr>
                </a:solidFill>
                <a:latin typeface="Century Gothic"/>
                <a:sym typeface="Century Gothic"/>
              </a:rPr>
              <a:t>Leveraging influencer marketing for brand awareness</a:t>
            </a:r>
          </a:p>
        </p:txBody>
      </p:sp>
      <p:sp>
        <p:nvSpPr>
          <p:cNvPr id="12" name="Google Shape;90;p1">
            <a:extLst>
              <a:ext uri="{FF2B5EF4-FFF2-40B4-BE49-F238E27FC236}">
                <a16:creationId xmlns:a16="http://schemas.microsoft.com/office/drawing/2014/main" id="{4C051BA1-8AF5-56A0-A17C-A8A32FCB82B0}"/>
              </a:ext>
            </a:extLst>
          </p:cNvPr>
          <p:cNvSpPr txBox="1"/>
          <p:nvPr/>
        </p:nvSpPr>
        <p:spPr>
          <a:xfrm>
            <a:off x="6497316" y="3933343"/>
            <a:ext cx="4336558"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Competitors increasing their digital ad spend</a:t>
            </a:r>
          </a:p>
          <a:p>
            <a:pPr algn="ctr">
              <a:spcBef>
                <a:spcPts val="900"/>
              </a:spcBef>
            </a:pPr>
            <a:r>
              <a:rPr lang="en-US" sz="1600" dirty="0">
                <a:solidFill>
                  <a:schemeClr val="tx1">
                    <a:lumMod val="65000"/>
                    <a:lumOff val="35000"/>
                  </a:schemeClr>
                </a:solidFill>
                <a:latin typeface="Century Gothic"/>
                <a:sym typeface="Century Gothic"/>
              </a:rPr>
              <a:t>Changes in Google’s algorithm impacting search results</a:t>
            </a:r>
          </a:p>
        </p:txBody>
      </p:sp>
      <p:sp>
        <p:nvSpPr>
          <p:cNvPr id="2" name="Google Shape;90;p1">
            <a:extLst>
              <a:ext uri="{FF2B5EF4-FFF2-40B4-BE49-F238E27FC236}">
                <a16:creationId xmlns:a16="http://schemas.microsoft.com/office/drawing/2014/main" id="{7BC20BF4-C953-23E6-39B1-EC7C68EFB159}"/>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C381B671-3103-490B-E7D3-74658F038DF6}"/>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7CFA944B-7A92-AA38-CD0A-0EF79C32DA2F}"/>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61BD9B49-E480-3123-8155-6E1FD4503E69}"/>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127237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A9C5-EDB1-4D0D-4A25-217B58B60D05}"/>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843255F-9B40-9682-72B9-BA96D53C4961}"/>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4A6C634-8BC2-F974-B7AD-6DE0C43F92B6}"/>
              </a:ext>
            </a:extLst>
          </p:cNvPr>
          <p:cNvSpPr txBox="1"/>
          <p:nvPr/>
        </p:nvSpPr>
        <p:spPr>
          <a:xfrm>
            <a:off x="788134" y="1364279"/>
            <a:ext cx="2588260" cy="252372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Increase website traffic by 30% over the next 6 months.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Improve conversion rates by 15% through optimized landing pages and targeted ads.</a:t>
            </a:r>
          </a:p>
        </p:txBody>
      </p:sp>
      <p:sp>
        <p:nvSpPr>
          <p:cNvPr id="4" name="Google Shape;90;p1">
            <a:extLst>
              <a:ext uri="{FF2B5EF4-FFF2-40B4-BE49-F238E27FC236}">
                <a16:creationId xmlns:a16="http://schemas.microsoft.com/office/drawing/2014/main" id="{95677D77-4D5C-15E8-7CFF-6A774B1DE75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3FFBB9FE-D697-FFF4-6DAD-DD4B6D7A97B7}"/>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12FFA88-ECE1-6A4D-A3E7-01100DF3686F}"/>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8AF65B09-C521-4DB4-5148-AA313510619C}"/>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D933A7C4-1617-6E2C-07CF-F6E7DDE50814}"/>
              </a:ext>
            </a:extLst>
          </p:cNvPr>
          <p:cNvSpPr txBox="1"/>
          <p:nvPr/>
        </p:nvSpPr>
        <p:spPr>
          <a:xfrm>
            <a:off x="6934733" y="3425726"/>
            <a:ext cx="2072642" cy="12772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Create a campaign theme with persuasive advertising copy.</a:t>
            </a:r>
          </a:p>
        </p:txBody>
      </p:sp>
      <p:sp>
        <p:nvSpPr>
          <p:cNvPr id="9" name="Google Shape;90;p1">
            <a:extLst>
              <a:ext uri="{FF2B5EF4-FFF2-40B4-BE49-F238E27FC236}">
                <a16:creationId xmlns:a16="http://schemas.microsoft.com/office/drawing/2014/main" id="{46FAB150-8C98-12F8-130E-3E704262A40B}"/>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sym typeface="Century Gothic"/>
              </a:rPr>
              <a:t>Generate content with a focus on initiating and creating conversation.</a:t>
            </a:r>
          </a:p>
        </p:txBody>
      </p:sp>
      <p:sp>
        <p:nvSpPr>
          <p:cNvPr id="11" name="Oval 10">
            <a:extLst>
              <a:ext uri="{FF2B5EF4-FFF2-40B4-BE49-F238E27FC236}">
                <a16:creationId xmlns:a16="http://schemas.microsoft.com/office/drawing/2014/main" id="{8E8E19F2-B114-229F-99C5-140191EB4223}"/>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3B0BB5C-3F75-AD90-1F13-231C0EA76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8CE44174-018B-5DDE-EB3C-C236F20194DE}"/>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DCF0AE-0335-BA9D-4BE0-AF6B808F4D70}"/>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9EBD509-474B-BB4A-300C-7B126938EC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7DE15167-086F-B2F4-4C39-628FF9F0BD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326149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03EF-390C-D5F0-E3A6-611B91EC568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CC56954-5ADB-F33A-68CD-D0F07BEF93C5}"/>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91F173A-34CD-E916-FBFE-C89CA7F0CAC8}"/>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 25-45</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60% female, 40%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 Primarily USA and UK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$50K-$100K annually</a:t>
            </a:r>
          </a:p>
        </p:txBody>
      </p:sp>
      <p:sp>
        <p:nvSpPr>
          <p:cNvPr id="4" name="Google Shape;90;p1">
            <a:extLst>
              <a:ext uri="{FF2B5EF4-FFF2-40B4-BE49-F238E27FC236}">
                <a16:creationId xmlns:a16="http://schemas.microsoft.com/office/drawing/2014/main" id="{759B27FA-56EA-F978-B7F8-3B64D0F8FF0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AB441F5C-5958-398D-C810-7B9BC3FA5B97}"/>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567D9C2A-FFED-D761-10B3-B45667AA73C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E752FA46-19C8-613C-7F29-3AA2AE36AF9C}"/>
              </a:ext>
            </a:extLst>
          </p:cNvPr>
          <p:cNvSpPr txBox="1"/>
          <p:nvPr/>
        </p:nvSpPr>
        <p:spPr>
          <a:xfrm>
            <a:off x="6692167" y="1587799"/>
            <a:ext cx="4505226" cy="18620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Frequent online shoppers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Engaging on social media platforms like Instagram and Facebook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Looking for premium quality products and personalized experiences</a:t>
            </a:r>
          </a:p>
        </p:txBody>
      </p:sp>
    </p:spTree>
    <p:extLst>
      <p:ext uri="{BB962C8B-B14F-4D97-AF65-F5344CB8AC3E}">
        <p14:creationId xmlns:p14="http://schemas.microsoft.com/office/powerpoint/2010/main" val="118235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1F76-9E4E-3112-1C23-50698AE1C41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B49B5A0-D044-F61F-4A0D-AAD2B1C94AE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E7D8EEFB-C8E5-92D8-1CDC-51F3BF3912C1}"/>
              </a:ext>
            </a:extLst>
          </p:cNvPr>
          <p:cNvSpPr txBox="1"/>
          <p:nvPr/>
        </p:nvSpPr>
        <p:spPr>
          <a:xfrm>
            <a:off x="788134"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 </a:t>
            </a:r>
            <a:r>
              <a:rPr lang="en-US" sz="1600" dirty="0">
                <a:solidFill>
                  <a:schemeClr val="tx1">
                    <a:lumMod val="65000"/>
                    <a:lumOff val="35000"/>
                  </a:schemeClr>
                </a:solidFill>
                <a:latin typeface="Century Gothic"/>
                <a:sym typeface="Century Gothic"/>
              </a:rPr>
              <a:t>35</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IT professional, tech-savvy</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 </a:t>
            </a:r>
            <a:r>
              <a:rPr lang="en-US" sz="1600" dirty="0">
                <a:solidFill>
                  <a:schemeClr val="tx1">
                    <a:lumMod val="65000"/>
                    <a:lumOff val="35000"/>
                  </a:schemeClr>
                </a:solidFill>
                <a:latin typeface="Century Gothic"/>
                <a:sym typeface="Century Gothic"/>
              </a:rPr>
              <a:t>Finds solutions to streamline work and home life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Limited time to research products</a:t>
            </a:r>
          </a:p>
        </p:txBody>
      </p:sp>
      <p:sp>
        <p:nvSpPr>
          <p:cNvPr id="4" name="Google Shape;90;p1">
            <a:extLst>
              <a:ext uri="{FF2B5EF4-FFF2-40B4-BE49-F238E27FC236}">
                <a16:creationId xmlns:a16="http://schemas.microsoft.com/office/drawing/2014/main" id="{6292C5D7-0A44-EFBA-75F5-6048D77AD2F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CA67F619-8DBB-A6EA-1A94-0F411479D0B8}"/>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2F7F716C-9871-679C-A189-907B5FD5CD7D}"/>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614B6DD2-E951-E125-9BC1-EE03BE126F8B}"/>
              </a:ext>
            </a:extLst>
          </p:cNvPr>
          <p:cNvSpPr txBox="1"/>
          <p:nvPr/>
        </p:nvSpPr>
        <p:spPr>
          <a:xfrm>
            <a:off x="6692167"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 28</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Marketing Manager</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 Looking for ways to improve work efficiency and life balance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Overwhelmed by too many online options</a:t>
            </a:r>
          </a:p>
        </p:txBody>
      </p:sp>
    </p:spTree>
    <p:extLst>
      <p:ext uri="{BB962C8B-B14F-4D97-AF65-F5344CB8AC3E}">
        <p14:creationId xmlns:p14="http://schemas.microsoft.com/office/powerpoint/2010/main" val="84265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4645-C883-929F-A471-74A33A28F22B}"/>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1C11AA32-D398-0FA8-7E97-0A85B8BEB03A}"/>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3C7193-DCCC-3312-3B45-AA287DE42DD1}"/>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8BBCCD-A629-486A-5903-375B7D2FADBD}"/>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D84581-611B-468E-317A-35ED7E544E43}"/>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2C080E-DE65-71FA-A65C-BCCA175EB1E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9164A6-02E3-7368-A4F9-9BC39D6F5668}"/>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37151A7B-2761-F8D0-4DC1-1B92264D3CD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1FA3AECA-C7D0-60C5-CBBF-9CD6B22D0F3F}"/>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3DCBE999-2338-C8E3-FF4C-96319156421B}"/>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85BFD968-F004-0A4E-D24D-ADCC1EDB4F13}"/>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64DD6F5-C605-A90F-23A1-9EA1A4284D03}"/>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65B3F612-805F-79A6-12F5-B94BB5D7EB15}"/>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9FF90E46-E310-DF49-15CF-5C28C25F307F}"/>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Set up Google Ads and Facebook Ads campaigns</a:t>
            </a:r>
          </a:p>
        </p:txBody>
      </p:sp>
      <p:sp>
        <p:nvSpPr>
          <p:cNvPr id="3" name="TextBox 2">
            <a:extLst>
              <a:ext uri="{FF2B5EF4-FFF2-40B4-BE49-F238E27FC236}">
                <a16:creationId xmlns:a16="http://schemas.microsoft.com/office/drawing/2014/main" id="{ADA4DC79-2D52-6D6E-C46C-2AF675EFD61F}"/>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495F1C0A-8AB3-5D51-5D4F-8EAE73F7FF2D}"/>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Conduct a full SEO audit and begin on-page optimization</a:t>
            </a:r>
          </a:p>
        </p:txBody>
      </p:sp>
      <p:sp>
        <p:nvSpPr>
          <p:cNvPr id="37" name="Rectangle 36">
            <a:extLst>
              <a:ext uri="{FF2B5EF4-FFF2-40B4-BE49-F238E27FC236}">
                <a16:creationId xmlns:a16="http://schemas.microsoft.com/office/drawing/2014/main" id="{A83FA03F-0EBD-ABFB-A2F5-FE31926739A5}"/>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Launch content marketing initiatives with 3 blog posts per week</a:t>
            </a:r>
          </a:p>
        </p:txBody>
      </p:sp>
      <p:sp>
        <p:nvSpPr>
          <p:cNvPr id="38" name="Rectangle 37">
            <a:extLst>
              <a:ext uri="{FF2B5EF4-FFF2-40B4-BE49-F238E27FC236}">
                <a16:creationId xmlns:a16="http://schemas.microsoft.com/office/drawing/2014/main" id="{13C0F82E-D964-41A7-5F83-812D968A68C8}"/>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A/B testing on landing pages for conversion rate optimization</a:t>
            </a:r>
          </a:p>
        </p:txBody>
      </p:sp>
      <p:cxnSp>
        <p:nvCxnSpPr>
          <p:cNvPr id="39" name="Straight Connector 38">
            <a:extLst>
              <a:ext uri="{FF2B5EF4-FFF2-40B4-BE49-F238E27FC236}">
                <a16:creationId xmlns:a16="http://schemas.microsoft.com/office/drawing/2014/main" id="{0C136816-BD9D-1295-8425-BA39791299A4}"/>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98C3C61-9020-02A1-2A9F-0EFCFADFC794}"/>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Scale up PPC campaigns and optimize based on performance</a:t>
            </a:r>
          </a:p>
        </p:txBody>
      </p:sp>
      <p:sp>
        <p:nvSpPr>
          <p:cNvPr id="56" name="Rectangle 55">
            <a:extLst>
              <a:ext uri="{FF2B5EF4-FFF2-40B4-BE49-F238E27FC236}">
                <a16:creationId xmlns:a16="http://schemas.microsoft.com/office/drawing/2014/main" id="{D7E159C7-60EB-385C-6F53-059115A77852}"/>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Implement email marketing drip campaigns to nurture lead</a:t>
            </a:r>
          </a:p>
        </p:txBody>
      </p:sp>
    </p:spTree>
    <p:extLst>
      <p:ext uri="{BB962C8B-B14F-4D97-AF65-F5344CB8AC3E}">
        <p14:creationId xmlns:p14="http://schemas.microsoft.com/office/powerpoint/2010/main" val="83698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C6B9-29EA-906A-1FF5-FC2E5C7BFF1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DC6CCF7-2EB0-402C-975D-4C1D2C53780A}"/>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D6B213D-9EA9-7708-58DD-BF584E23E4F5}"/>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0E3ED587-47B1-BDD8-50BB-B9F320F0702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99742B5E-2847-9A7D-44E2-59EBC97C39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B588D52-AF6F-02F0-28FC-5B9BB641438A}"/>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7D1C93AB-12DA-9C96-6EA0-5EF3BE0D196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5432F757-365D-FCF4-CAFB-BB571D80ABA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ACC599C8-02D4-4595-6A41-1EB63165CA7F}"/>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6FE1D3B8-4CE6-24DB-21FA-7D17CA65A1C9}"/>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15%</a:t>
            </a:r>
          </a:p>
        </p:txBody>
      </p:sp>
      <p:sp>
        <p:nvSpPr>
          <p:cNvPr id="12" name="Google Shape;90;p1">
            <a:extLst>
              <a:ext uri="{FF2B5EF4-FFF2-40B4-BE49-F238E27FC236}">
                <a16:creationId xmlns:a16="http://schemas.microsoft.com/office/drawing/2014/main" id="{1AED825C-E87B-D4AD-2AD6-47AE8A9A8746}"/>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2DD60CF5-326A-5F27-900E-25116155308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18%</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8A08684A-5B7F-5545-3382-298A8D04BE0C}"/>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186039934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12856</TotalTime>
  <Words>1107</Words>
  <Application>Microsoft Macintosh PowerPoint</Application>
  <PresentationFormat>Widescreen</PresentationFormat>
  <Paragraphs>285</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164</cp:revision>
  <dcterms:created xsi:type="dcterms:W3CDTF">2022-05-22T18:55:25Z</dcterms:created>
  <dcterms:modified xsi:type="dcterms:W3CDTF">2024-11-20T19:06:58Z</dcterms:modified>
</cp:coreProperties>
</file>