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6"/>
  </p:notesMasterIdLst>
  <p:sldIdLst>
    <p:sldId id="342" r:id="rId2"/>
    <p:sldId id="395" r:id="rId3"/>
    <p:sldId id="396" r:id="rId4"/>
    <p:sldId id="397" r:id="rId5"/>
    <p:sldId id="398" r:id="rId6"/>
    <p:sldId id="399" r:id="rId7"/>
    <p:sldId id="400" r:id="rId8"/>
    <p:sldId id="401" r:id="rId9"/>
    <p:sldId id="402" r:id="rId10"/>
    <p:sldId id="403" r:id="rId11"/>
    <p:sldId id="404" r:id="rId12"/>
    <p:sldId id="405" r:id="rId13"/>
    <p:sldId id="354" r:id="rId14"/>
    <p:sldId id="367" r:id="rId15"/>
    <p:sldId id="386" r:id="rId16"/>
    <p:sldId id="387" r:id="rId17"/>
    <p:sldId id="389" r:id="rId18"/>
    <p:sldId id="388" r:id="rId19"/>
    <p:sldId id="390" r:id="rId20"/>
    <p:sldId id="391" r:id="rId21"/>
    <p:sldId id="392" r:id="rId22"/>
    <p:sldId id="393" r:id="rId23"/>
    <p:sldId id="394" r:id="rId24"/>
    <p:sldId id="29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0A1"/>
    <a:srgbClr val="451911"/>
    <a:srgbClr val="E35336"/>
    <a:srgbClr val="9E3A26"/>
    <a:srgbClr val="D49C51"/>
    <a:srgbClr val="C67663"/>
    <a:srgbClr val="B06958"/>
    <a:srgbClr val="D7826A"/>
    <a:srgbClr val="BF8C4B"/>
    <a:srgbClr val="D1B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019" autoAdjust="0"/>
    <p:restoredTop sz="96743"/>
  </p:normalViewPr>
  <p:slideViewPr>
    <p:cSldViewPr snapToGrid="0" snapToObjects="1">
      <p:cViewPr varScale="1">
        <p:scale>
          <a:sx n="128" d="100"/>
          <a:sy n="128" d="100"/>
        </p:scale>
        <p:origin x="1088" y="176"/>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11/20/24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2F88A7-5998-6898-DDD0-F0561D36C8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DD8E2B-F712-A370-4318-0F27F6E41E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E2225E-4BEA-6162-30B3-29F8F06791B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4163553-AFAC-C76C-D37D-E7F7DD97D69D}"/>
              </a:ext>
            </a:extLst>
          </p:cNvPr>
          <p:cNvSpPr>
            <a:spLocks noGrp="1"/>
          </p:cNvSpPr>
          <p:nvPr>
            <p:ph type="sldNum" sz="quarter" idx="5"/>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35566301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BE7720-FC7B-1D20-473E-B5DBCF4F24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B3A288-4857-F7B6-616E-8B9EC3D1FB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DC9C5C-E4A7-31E1-49B0-EC91C6F434A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5EAAAB0-2AA0-36FC-BDC1-431449547DDA}"/>
              </a:ext>
            </a:extLst>
          </p:cNvPr>
          <p:cNvSpPr>
            <a:spLocks noGrp="1"/>
          </p:cNvSpPr>
          <p:nvPr>
            <p:ph type="sldNum" sz="quarter" idx="5"/>
          </p:nvPr>
        </p:nvSpPr>
        <p:spPr/>
        <p:txBody>
          <a:bodyPr/>
          <a:lstStyle/>
          <a:p>
            <a:fld id="{C0711C10-233D-DA48-A5CB-9365BBABB6B4}" type="slidenum">
              <a:rPr lang="en-US" smtClean="0"/>
              <a:t>11</a:t>
            </a:fld>
            <a:endParaRPr lang="en-US" dirty="0"/>
          </a:p>
        </p:txBody>
      </p:sp>
    </p:spTree>
    <p:extLst>
      <p:ext uri="{BB962C8B-B14F-4D97-AF65-F5344CB8AC3E}">
        <p14:creationId xmlns:p14="http://schemas.microsoft.com/office/powerpoint/2010/main" val="31274326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7CE714-75A8-A6DC-9F1E-411E9AF3D4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249DAE-D1BC-570A-A6C6-10A269CEC8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5DFA96-23F3-21EA-DA11-B1CAFA8946E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EB0A5C6-A020-4339-11B6-EDF5E8033A0E}"/>
              </a:ext>
            </a:extLst>
          </p:cNvPr>
          <p:cNvSpPr>
            <a:spLocks noGrp="1"/>
          </p:cNvSpPr>
          <p:nvPr>
            <p:ph type="sldNum" sz="quarter" idx="5"/>
          </p:nvPr>
        </p:nvSpPr>
        <p:spPr/>
        <p:txBody>
          <a:bodyPr/>
          <a:lstStyle/>
          <a:p>
            <a:fld id="{C0711C10-233D-DA48-A5CB-9365BBABB6B4}" type="slidenum">
              <a:rPr lang="en-US" smtClean="0"/>
              <a:t>12</a:t>
            </a:fld>
            <a:endParaRPr lang="en-US" dirty="0"/>
          </a:p>
        </p:txBody>
      </p:sp>
    </p:spTree>
    <p:extLst>
      <p:ext uri="{BB962C8B-B14F-4D97-AF65-F5344CB8AC3E}">
        <p14:creationId xmlns:p14="http://schemas.microsoft.com/office/powerpoint/2010/main" val="15988695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13</a:t>
            </a:fld>
            <a:endParaRPr lang="en-US" dirty="0"/>
          </a:p>
        </p:txBody>
      </p:sp>
    </p:spTree>
    <p:extLst>
      <p:ext uri="{BB962C8B-B14F-4D97-AF65-F5344CB8AC3E}">
        <p14:creationId xmlns:p14="http://schemas.microsoft.com/office/powerpoint/2010/main" val="27070668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5FF1B-47B4-79C6-8C5B-A76C81AD3C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AE90E4-7355-EA05-A3C6-D725E8E28C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83D3C8-7197-87E2-1BB8-CA43F090A9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540E38-3052-A0C6-EB1F-78B66D8EBE49}"/>
              </a:ext>
            </a:extLst>
          </p:cNvPr>
          <p:cNvSpPr>
            <a:spLocks noGrp="1"/>
          </p:cNvSpPr>
          <p:nvPr>
            <p:ph type="sldNum" sz="quarter" idx="5"/>
          </p:nvPr>
        </p:nvSpPr>
        <p:spPr/>
        <p:txBody>
          <a:bodyPr/>
          <a:lstStyle/>
          <a:p>
            <a:fld id="{C0711C10-233D-DA48-A5CB-9365BBABB6B4}" type="slidenum">
              <a:rPr lang="en-US" smtClean="0"/>
              <a:t>14</a:t>
            </a:fld>
            <a:endParaRPr lang="en-US" dirty="0"/>
          </a:p>
        </p:txBody>
      </p:sp>
    </p:spTree>
    <p:extLst>
      <p:ext uri="{BB962C8B-B14F-4D97-AF65-F5344CB8AC3E}">
        <p14:creationId xmlns:p14="http://schemas.microsoft.com/office/powerpoint/2010/main" val="3171947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CB1F6-B071-9EC7-6537-1E4425639D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EC2A96-4E9B-1C52-1BD1-EE8A418862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9C2A76-B5D2-D992-5B83-71E7239D6F1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FD95667-2BE2-EEC1-FA80-E3F899F542D2}"/>
              </a:ext>
            </a:extLst>
          </p:cNvPr>
          <p:cNvSpPr>
            <a:spLocks noGrp="1"/>
          </p:cNvSpPr>
          <p:nvPr>
            <p:ph type="sldNum" sz="quarter" idx="5"/>
          </p:nvPr>
        </p:nvSpPr>
        <p:spPr/>
        <p:txBody>
          <a:bodyPr/>
          <a:lstStyle/>
          <a:p>
            <a:fld id="{C0711C10-233D-DA48-A5CB-9365BBABB6B4}" type="slidenum">
              <a:rPr lang="en-US" smtClean="0"/>
              <a:t>15</a:t>
            </a:fld>
            <a:endParaRPr lang="en-US" dirty="0"/>
          </a:p>
        </p:txBody>
      </p:sp>
    </p:spTree>
    <p:extLst>
      <p:ext uri="{BB962C8B-B14F-4D97-AF65-F5344CB8AC3E}">
        <p14:creationId xmlns:p14="http://schemas.microsoft.com/office/powerpoint/2010/main" val="36786408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7F0CE-879D-375D-DF19-968701920D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B7B694-A87D-CBE6-46C6-31F170D44E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80F32F-EC47-09F6-3B7C-AD0FC1196DF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C3FD35B-AED1-8670-AAA0-FBEE793D62B9}"/>
              </a:ext>
            </a:extLst>
          </p:cNvPr>
          <p:cNvSpPr>
            <a:spLocks noGrp="1"/>
          </p:cNvSpPr>
          <p:nvPr>
            <p:ph type="sldNum" sz="quarter" idx="5"/>
          </p:nvPr>
        </p:nvSpPr>
        <p:spPr/>
        <p:txBody>
          <a:bodyPr/>
          <a:lstStyle/>
          <a:p>
            <a:fld id="{C0711C10-233D-DA48-A5CB-9365BBABB6B4}" type="slidenum">
              <a:rPr lang="en-US" smtClean="0"/>
              <a:t>16</a:t>
            </a:fld>
            <a:endParaRPr lang="en-US" dirty="0"/>
          </a:p>
        </p:txBody>
      </p:sp>
    </p:spTree>
    <p:extLst>
      <p:ext uri="{BB962C8B-B14F-4D97-AF65-F5344CB8AC3E}">
        <p14:creationId xmlns:p14="http://schemas.microsoft.com/office/powerpoint/2010/main" val="42795352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7D5388-DA7D-F526-75A1-E8F9363BFD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51BA35-C233-22B9-6242-36B622390F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5838CF-47C1-602E-9D9E-ECE012DD69C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7F05E00-29FE-F619-BA56-9213B0EB568E}"/>
              </a:ext>
            </a:extLst>
          </p:cNvPr>
          <p:cNvSpPr>
            <a:spLocks noGrp="1"/>
          </p:cNvSpPr>
          <p:nvPr>
            <p:ph type="sldNum" sz="quarter" idx="5"/>
          </p:nvPr>
        </p:nvSpPr>
        <p:spPr/>
        <p:txBody>
          <a:bodyPr/>
          <a:lstStyle/>
          <a:p>
            <a:fld id="{C0711C10-233D-DA48-A5CB-9365BBABB6B4}" type="slidenum">
              <a:rPr lang="en-US" smtClean="0"/>
              <a:t>17</a:t>
            </a:fld>
            <a:endParaRPr lang="en-US" dirty="0"/>
          </a:p>
        </p:txBody>
      </p:sp>
    </p:spTree>
    <p:extLst>
      <p:ext uri="{BB962C8B-B14F-4D97-AF65-F5344CB8AC3E}">
        <p14:creationId xmlns:p14="http://schemas.microsoft.com/office/powerpoint/2010/main" val="15939363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8E008-083E-BFE3-DF76-87690CEC1E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7D51D9-00A8-C366-BA24-9CD4058517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8E3917-D8C9-5EC4-DD86-7282A8B9BE3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316C4F2-EFAB-B810-73FE-5932C2A85A93}"/>
              </a:ext>
            </a:extLst>
          </p:cNvPr>
          <p:cNvSpPr>
            <a:spLocks noGrp="1"/>
          </p:cNvSpPr>
          <p:nvPr>
            <p:ph type="sldNum" sz="quarter" idx="5"/>
          </p:nvPr>
        </p:nvSpPr>
        <p:spPr/>
        <p:txBody>
          <a:bodyPr/>
          <a:lstStyle/>
          <a:p>
            <a:fld id="{C0711C10-233D-DA48-A5CB-9365BBABB6B4}" type="slidenum">
              <a:rPr lang="en-US" smtClean="0"/>
              <a:t>18</a:t>
            </a:fld>
            <a:endParaRPr lang="en-US" dirty="0"/>
          </a:p>
        </p:txBody>
      </p:sp>
    </p:spTree>
    <p:extLst>
      <p:ext uri="{BB962C8B-B14F-4D97-AF65-F5344CB8AC3E}">
        <p14:creationId xmlns:p14="http://schemas.microsoft.com/office/powerpoint/2010/main" val="6496913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6C667F-D533-9823-73B5-322C70543B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78185C-AA8D-9189-C41C-12F06990BA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C8DD85-BC2D-7CD1-CB5B-1E818AA2C37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C3CB1BF-6536-B6A7-60D4-631BA074080A}"/>
              </a:ext>
            </a:extLst>
          </p:cNvPr>
          <p:cNvSpPr>
            <a:spLocks noGrp="1"/>
          </p:cNvSpPr>
          <p:nvPr>
            <p:ph type="sldNum" sz="quarter" idx="5"/>
          </p:nvPr>
        </p:nvSpPr>
        <p:spPr/>
        <p:txBody>
          <a:bodyPr/>
          <a:lstStyle/>
          <a:p>
            <a:fld id="{C0711C10-233D-DA48-A5CB-9365BBABB6B4}" type="slidenum">
              <a:rPr lang="en-US" smtClean="0"/>
              <a:t>19</a:t>
            </a:fld>
            <a:endParaRPr lang="en-US" dirty="0"/>
          </a:p>
        </p:txBody>
      </p:sp>
    </p:spTree>
    <p:extLst>
      <p:ext uri="{BB962C8B-B14F-4D97-AF65-F5344CB8AC3E}">
        <p14:creationId xmlns:p14="http://schemas.microsoft.com/office/powerpoint/2010/main" val="527319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F51762-1DC8-3D3B-57D9-5C1530870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A8E862-FE58-4041-ECCA-A66714E012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6C042A-046C-9725-58D9-D0F2D7DBC6A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05AD5DC-BFD2-5369-437E-6E2507CFE803}"/>
              </a:ext>
            </a:extLst>
          </p:cNvPr>
          <p:cNvSpPr>
            <a:spLocks noGrp="1"/>
          </p:cNvSpPr>
          <p:nvPr>
            <p:ph type="sldNum" sz="quarter" idx="5"/>
          </p:nvPr>
        </p:nvSpPr>
        <p:spPr/>
        <p:txBody>
          <a:bodyPr/>
          <a:lstStyle/>
          <a:p>
            <a:fld id="{C0711C10-233D-DA48-A5CB-9365BBABB6B4}" type="slidenum">
              <a:rPr lang="en-US" smtClean="0"/>
              <a:t>20</a:t>
            </a:fld>
            <a:endParaRPr lang="en-US" dirty="0"/>
          </a:p>
        </p:txBody>
      </p:sp>
    </p:spTree>
    <p:extLst>
      <p:ext uri="{BB962C8B-B14F-4D97-AF65-F5344CB8AC3E}">
        <p14:creationId xmlns:p14="http://schemas.microsoft.com/office/powerpoint/2010/main" val="2708555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8ED130-E377-693E-4C96-1A7FBC60C2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00A0C2-7250-FE2B-1E70-00E303A262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50B5DF-A3A2-F761-3C1B-64577C24674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45A2C0D-642D-2190-F61A-3278A496ED7F}"/>
              </a:ext>
            </a:extLst>
          </p:cNvPr>
          <p:cNvSpPr>
            <a:spLocks noGrp="1"/>
          </p:cNvSpPr>
          <p:nvPr>
            <p:ph type="sldNum" sz="quarter" idx="5"/>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21541795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3C6B9-5339-8532-2EA9-278A2C0731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55B515-818F-8E50-83DC-095E68F705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0DE583-9BA0-0172-EFD8-695A29B8EF9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18124E-4159-0966-CD0A-3570F05E5792}"/>
              </a:ext>
            </a:extLst>
          </p:cNvPr>
          <p:cNvSpPr>
            <a:spLocks noGrp="1"/>
          </p:cNvSpPr>
          <p:nvPr>
            <p:ph type="sldNum" sz="quarter" idx="5"/>
          </p:nvPr>
        </p:nvSpPr>
        <p:spPr/>
        <p:txBody>
          <a:bodyPr/>
          <a:lstStyle/>
          <a:p>
            <a:fld id="{C0711C10-233D-DA48-A5CB-9365BBABB6B4}" type="slidenum">
              <a:rPr lang="en-US" smtClean="0"/>
              <a:t>21</a:t>
            </a:fld>
            <a:endParaRPr lang="en-US" dirty="0"/>
          </a:p>
        </p:txBody>
      </p:sp>
    </p:spTree>
    <p:extLst>
      <p:ext uri="{BB962C8B-B14F-4D97-AF65-F5344CB8AC3E}">
        <p14:creationId xmlns:p14="http://schemas.microsoft.com/office/powerpoint/2010/main" val="28500140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FA69E0-6323-8081-26C7-9223464B5E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D3BEE1-A448-E1F7-D391-EB6D082B61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615C83-9C4C-5B83-03FC-F970EE7355A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FDD36FC-3F17-069F-48E2-193D0C05AA6B}"/>
              </a:ext>
            </a:extLst>
          </p:cNvPr>
          <p:cNvSpPr>
            <a:spLocks noGrp="1"/>
          </p:cNvSpPr>
          <p:nvPr>
            <p:ph type="sldNum" sz="quarter" idx="5"/>
          </p:nvPr>
        </p:nvSpPr>
        <p:spPr/>
        <p:txBody>
          <a:bodyPr/>
          <a:lstStyle/>
          <a:p>
            <a:fld id="{C0711C10-233D-DA48-A5CB-9365BBABB6B4}" type="slidenum">
              <a:rPr lang="en-US" smtClean="0"/>
              <a:t>22</a:t>
            </a:fld>
            <a:endParaRPr lang="en-US" dirty="0"/>
          </a:p>
        </p:txBody>
      </p:sp>
    </p:spTree>
    <p:extLst>
      <p:ext uri="{BB962C8B-B14F-4D97-AF65-F5344CB8AC3E}">
        <p14:creationId xmlns:p14="http://schemas.microsoft.com/office/powerpoint/2010/main" val="7468392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0598D0-7633-6AF8-BD29-AF2016CAE1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571B6A-B005-E338-2C42-B64F0D8DC9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DA2655-5F89-B583-0566-A07B664E540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D27E1C9-AF7B-3B84-898E-2B684B2BAFDC}"/>
              </a:ext>
            </a:extLst>
          </p:cNvPr>
          <p:cNvSpPr>
            <a:spLocks noGrp="1"/>
          </p:cNvSpPr>
          <p:nvPr>
            <p:ph type="sldNum" sz="quarter" idx="5"/>
          </p:nvPr>
        </p:nvSpPr>
        <p:spPr/>
        <p:txBody>
          <a:bodyPr/>
          <a:lstStyle/>
          <a:p>
            <a:fld id="{C0711C10-233D-DA48-A5CB-9365BBABB6B4}" type="slidenum">
              <a:rPr lang="en-US" smtClean="0"/>
              <a:t>23</a:t>
            </a:fld>
            <a:endParaRPr lang="en-US" dirty="0"/>
          </a:p>
        </p:txBody>
      </p:sp>
    </p:spTree>
    <p:extLst>
      <p:ext uri="{BB962C8B-B14F-4D97-AF65-F5344CB8AC3E}">
        <p14:creationId xmlns:p14="http://schemas.microsoft.com/office/powerpoint/2010/main" val="30243189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24</a:t>
            </a:fld>
            <a:endParaRPr lang="en-US" dirty="0"/>
          </a:p>
        </p:txBody>
      </p:sp>
    </p:spTree>
    <p:extLst>
      <p:ext uri="{BB962C8B-B14F-4D97-AF65-F5344CB8AC3E}">
        <p14:creationId xmlns:p14="http://schemas.microsoft.com/office/powerpoint/2010/main" val="1822264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D13322-508B-9D85-A2CB-6D44E41A86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7E199F-6A7F-1E0C-B4F5-16CF4FA5D5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56FC85-BA19-065B-B1D2-D08A646071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02DD803-5C83-946E-BD50-9147DC950950}"/>
              </a:ext>
            </a:extLst>
          </p:cNvPr>
          <p:cNvSpPr>
            <a:spLocks noGrp="1"/>
          </p:cNvSpPr>
          <p:nvPr>
            <p:ph type="sldNum" sz="quarter" idx="5"/>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1310720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E27E38-413A-C0BA-AC25-1CFA3DC15B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BE56EF-E51E-0734-53CD-193FD07A88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DDBAEB-F2B7-7BA5-52C3-68BE470FCC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96F4824-FA8D-4276-D0EE-BF37EA0ED469}"/>
              </a:ext>
            </a:extLst>
          </p:cNvPr>
          <p:cNvSpPr>
            <a:spLocks noGrp="1"/>
          </p:cNvSpPr>
          <p:nvPr>
            <p:ph type="sldNum" sz="quarter" idx="5"/>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623593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31904C-D228-6098-BBC2-2D83D7D8E3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FA2E7C-3C63-506B-53CF-E721BD2588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5E0419-BAE5-2A6B-9016-B3FA1B7B028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3E5853D-3861-F425-9389-55801BD51DA1}"/>
              </a:ext>
            </a:extLst>
          </p:cNvPr>
          <p:cNvSpPr>
            <a:spLocks noGrp="1"/>
          </p:cNvSpPr>
          <p:nvPr>
            <p:ph type="sldNum" sz="quarter" idx="5"/>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1279447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426D5E-0143-14A9-E0F1-3FCFD03C7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6FE830-58D5-1ADF-84EC-CE67A0C5F6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4F030C-F45B-2C1E-F54A-06E84C6B9F4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39A5404-F347-FFB4-2EDB-2DDF4A0617A3}"/>
              </a:ext>
            </a:extLst>
          </p:cNvPr>
          <p:cNvSpPr>
            <a:spLocks noGrp="1"/>
          </p:cNvSpPr>
          <p:nvPr>
            <p:ph type="sldNum" sz="quarter" idx="5"/>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3474633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834357-C1D4-4CFB-E604-F8B5280E24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0B6BA9-4AF7-7A03-FD74-5D30526575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680BD8-9D33-0B75-533A-186EDA83731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C1C0CB8-F33B-D412-3917-EE0D724CDA3F}"/>
              </a:ext>
            </a:extLst>
          </p:cNvPr>
          <p:cNvSpPr>
            <a:spLocks noGrp="1"/>
          </p:cNvSpPr>
          <p:nvPr>
            <p:ph type="sldNum" sz="quarter" idx="5"/>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836859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E47C46-E113-704F-D19C-A0C118F78D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0C6E92-C35D-02E9-EF1B-6A8AC9918B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5ED078-3FD5-3121-6F58-8970ED4F5D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281B724-D5FB-9C3D-C929-246D54E54EF8}"/>
              </a:ext>
            </a:extLst>
          </p:cNvPr>
          <p:cNvSpPr>
            <a:spLocks noGrp="1"/>
          </p:cNvSpPr>
          <p:nvPr>
            <p:ph type="sldNum" sz="quarter" idx="5"/>
          </p:nvPr>
        </p:nvSpPr>
        <p:spPr/>
        <p:txBody>
          <a:bodyPr/>
          <a:lstStyle/>
          <a:p>
            <a:fld id="{C0711C10-233D-DA48-A5CB-9365BBABB6B4}" type="slidenum">
              <a:rPr lang="en-US" smtClean="0"/>
              <a:t>9</a:t>
            </a:fld>
            <a:endParaRPr lang="en-US" dirty="0"/>
          </a:p>
        </p:txBody>
      </p:sp>
    </p:spTree>
    <p:extLst>
      <p:ext uri="{BB962C8B-B14F-4D97-AF65-F5344CB8AC3E}">
        <p14:creationId xmlns:p14="http://schemas.microsoft.com/office/powerpoint/2010/main" val="3788461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CFF806-14F6-4E55-DCC7-19C3F6906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055A66-DC7D-5744-EA4C-902DE8946D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C284B8-225D-5DE2-5F01-1248A097808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5A87E32-4F3A-D158-9BEE-8CDDE858BD5A}"/>
              </a:ext>
            </a:extLst>
          </p:cNvPr>
          <p:cNvSpPr>
            <a:spLocks noGrp="1"/>
          </p:cNvSpPr>
          <p:nvPr>
            <p:ph type="sldNum" sz="quarter" idx="5"/>
          </p:nvPr>
        </p:nvSpPr>
        <p:spPr/>
        <p:txBody>
          <a:bodyPr/>
          <a:lstStyle/>
          <a:p>
            <a:fld id="{C0711C10-233D-DA48-A5CB-9365BBABB6B4}" type="slidenum">
              <a:rPr lang="en-US" smtClean="0"/>
              <a:t>10</a:t>
            </a:fld>
            <a:endParaRPr lang="en-US" dirty="0"/>
          </a:p>
        </p:txBody>
      </p:sp>
    </p:spTree>
    <p:extLst>
      <p:ext uri="{BB962C8B-B14F-4D97-AF65-F5344CB8AC3E}">
        <p14:creationId xmlns:p14="http://schemas.microsoft.com/office/powerpoint/2010/main" val="3611314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35336">
            <a:alpha val="803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11/20/24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hyperlink" Target="https://www.smartsheet.com/try-it?trp=12237&amp;utm_source=template-powerpoint&amp;utm_medium=content&amp;utm_campaign=Marketing+Strategy+Proposal+Presentation+Template-powerpoint-12237&amp;lpa=Marketing+Strategy+Proposal+Presentation+Template+powerpoint+12237" TargetMode="Externa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sv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sv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93;p1">
            <a:hlinkClick r:id="rId2"/>
            <a:extLst>
              <a:ext uri="{FF2B5EF4-FFF2-40B4-BE49-F238E27FC236}">
                <a16:creationId xmlns:a16="http://schemas.microsoft.com/office/drawing/2014/main" id="{16BCC30B-76FD-AAF7-2EDE-3A53C6542D6B}"/>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707903" y="403387"/>
            <a:ext cx="3041396" cy="604919"/>
          </a:xfrm>
          <a:prstGeom prst="rect">
            <a:avLst/>
          </a:prstGeom>
          <a:noFill/>
          <a:ln>
            <a:noFill/>
          </a:ln>
        </p:spPr>
      </p:pic>
      <p:sp>
        <p:nvSpPr>
          <p:cNvPr id="3" name="Google Shape;90;p1">
            <a:extLst>
              <a:ext uri="{FF2B5EF4-FFF2-40B4-BE49-F238E27FC236}">
                <a16:creationId xmlns:a16="http://schemas.microsoft.com/office/drawing/2014/main" id="{C34A8630-9655-37EE-C42D-A33BD09AB850}"/>
              </a:ext>
            </a:extLst>
          </p:cNvPr>
          <p:cNvSpPr txBox="1"/>
          <p:nvPr/>
        </p:nvSpPr>
        <p:spPr>
          <a:xfrm>
            <a:off x="337015" y="254469"/>
            <a:ext cx="7703741"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Marketing Strategy Proposal Presentation Template</a:t>
            </a:r>
          </a:p>
        </p:txBody>
      </p:sp>
      <p:pic>
        <p:nvPicPr>
          <p:cNvPr id="8" name="Picture 7">
            <a:extLst>
              <a:ext uri="{FF2B5EF4-FFF2-40B4-BE49-F238E27FC236}">
                <a16:creationId xmlns:a16="http://schemas.microsoft.com/office/drawing/2014/main" id="{573131E2-D251-02A5-BFDD-003015142842}"/>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6027982" y="1404850"/>
            <a:ext cx="5716718" cy="3213319"/>
          </a:xfrm>
          <a:prstGeom prst="rect">
            <a:avLst/>
          </a:prstGeom>
          <a:noFill/>
          <a:ln w="28575">
            <a:noFill/>
          </a:ln>
          <a:effectLst>
            <a:outerShdw blurRad="50800" dist="38100" dir="5400000" algn="t" rotWithShape="0">
              <a:prstClr val="black">
                <a:alpha val="40000"/>
              </a:prstClr>
            </a:outerShdw>
          </a:effectLst>
        </p:spPr>
      </p:pic>
      <p:pic>
        <p:nvPicPr>
          <p:cNvPr id="7" name="Picture 6">
            <a:extLst>
              <a:ext uri="{FF2B5EF4-FFF2-40B4-BE49-F238E27FC236}">
                <a16:creationId xmlns:a16="http://schemas.microsoft.com/office/drawing/2014/main" id="{4B3D839D-3F02-1632-2E75-39B411370256}"/>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4502381" y="3080897"/>
            <a:ext cx="5824976" cy="3283688"/>
          </a:xfrm>
          <a:prstGeom prst="rect">
            <a:avLst/>
          </a:prstGeom>
          <a:noFill/>
          <a:ln w="28575">
            <a:noFill/>
          </a:ln>
          <a:effectLst>
            <a:outerShdw blurRad="50800" dist="38100" dir="5400000" algn="t" rotWithShape="0">
              <a:prstClr val="black">
                <a:alpha val="40000"/>
              </a:prstClr>
            </a:outerShdw>
          </a:effectLst>
        </p:spPr>
      </p:pic>
      <p:pic>
        <p:nvPicPr>
          <p:cNvPr id="9" name="Picture 8">
            <a:extLst>
              <a:ext uri="{FF2B5EF4-FFF2-40B4-BE49-F238E27FC236}">
                <a16:creationId xmlns:a16="http://schemas.microsoft.com/office/drawing/2014/main" id="{767513E7-BEC0-7FFB-5568-9D0D453D6F8A}"/>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1634841" y="1812590"/>
            <a:ext cx="5708748" cy="3213503"/>
          </a:xfrm>
          <a:prstGeom prst="rect">
            <a:avLst/>
          </a:prstGeom>
          <a:noFill/>
          <a:ln w="28575">
            <a:noFill/>
          </a:ln>
          <a:effectLst>
            <a:outerShdw blurRad="50800" dist="38100" dir="5400000" algn="t" rotWithShape="0">
              <a:prstClr val="black">
                <a:alpha val="40000"/>
              </a:prstClr>
            </a:outerShdw>
          </a:effectLst>
        </p:spPr>
      </p:pic>
      <p:pic>
        <p:nvPicPr>
          <p:cNvPr id="6" name="Picture 5">
            <a:extLst>
              <a:ext uri="{FF2B5EF4-FFF2-40B4-BE49-F238E27FC236}">
                <a16:creationId xmlns:a16="http://schemas.microsoft.com/office/drawing/2014/main" id="{B4147857-9824-7664-5C9A-308A8DA44372}"/>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460125" y="3231249"/>
            <a:ext cx="5730214" cy="3217700"/>
          </a:xfrm>
          <a:prstGeom prst="rect">
            <a:avLst/>
          </a:prstGeom>
          <a:noFill/>
          <a:ln w="28575">
            <a:no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529A38-2A8A-476E-4B49-61CB509A6038}"/>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DD8A7FA5-5836-B025-866D-02872CD3290C}"/>
              </a:ext>
            </a:extLst>
          </p:cNvPr>
          <p:cNvSpPr txBox="1"/>
          <p:nvPr/>
        </p:nvSpPr>
        <p:spPr>
          <a:xfrm>
            <a:off x="723900" y="362918"/>
            <a:ext cx="8501380"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Marketing Budget</a:t>
            </a:r>
          </a:p>
        </p:txBody>
      </p:sp>
      <p:sp>
        <p:nvSpPr>
          <p:cNvPr id="3" name="Rounded Rectangle 2">
            <a:extLst>
              <a:ext uri="{FF2B5EF4-FFF2-40B4-BE49-F238E27FC236}">
                <a16:creationId xmlns:a16="http://schemas.microsoft.com/office/drawing/2014/main" id="{AA0172A6-CA09-725D-D5CC-4BAB566012D3}"/>
              </a:ext>
            </a:extLst>
          </p:cNvPr>
          <p:cNvSpPr/>
          <p:nvPr/>
        </p:nvSpPr>
        <p:spPr>
          <a:xfrm>
            <a:off x="567890" y="2782445"/>
            <a:ext cx="3466078" cy="1897661"/>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90;p1">
            <a:extLst>
              <a:ext uri="{FF2B5EF4-FFF2-40B4-BE49-F238E27FC236}">
                <a16:creationId xmlns:a16="http://schemas.microsoft.com/office/drawing/2014/main" id="{A847D4AE-EB5A-BD74-DE97-7A16607E422D}"/>
              </a:ext>
            </a:extLst>
          </p:cNvPr>
          <p:cNvSpPr txBox="1"/>
          <p:nvPr/>
        </p:nvSpPr>
        <p:spPr>
          <a:xfrm>
            <a:off x="723900" y="2880982"/>
            <a:ext cx="3104892" cy="16927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bg1"/>
                </a:solidFill>
                <a:latin typeface="Century Gothic"/>
                <a:sym typeface="Century Gothic"/>
              </a:rPr>
              <a:t>SEO and Content Marketing</a:t>
            </a:r>
          </a:p>
          <a:p>
            <a:pPr marL="0" marR="0" lvl="0" indent="0" algn="ctr" rtl="0">
              <a:spcBef>
                <a:spcPts val="0"/>
              </a:spcBef>
              <a:spcAft>
                <a:spcPts val="0"/>
              </a:spcAft>
              <a:buNone/>
            </a:pPr>
            <a:r>
              <a:rPr lang="en-US" sz="4800" b="1" dirty="0">
                <a:solidFill>
                  <a:schemeClr val="bg1"/>
                </a:solidFill>
                <a:latin typeface="Century Gothic"/>
                <a:sym typeface="Century Gothic"/>
              </a:rPr>
              <a:t>$XX,XXX </a:t>
            </a:r>
          </a:p>
          <a:p>
            <a:pPr marL="0" marR="0" lvl="0" indent="0" algn="ctr" rtl="0">
              <a:spcBef>
                <a:spcPts val="0"/>
              </a:spcBef>
              <a:spcAft>
                <a:spcPts val="0"/>
              </a:spcAft>
              <a:buNone/>
            </a:pPr>
            <a:r>
              <a:rPr lang="en-US" sz="1600" dirty="0">
                <a:solidFill>
                  <a:schemeClr val="bg1"/>
                </a:solidFill>
                <a:latin typeface="Century Gothic"/>
                <a:sym typeface="Century Gothic"/>
              </a:rPr>
              <a:t>(XX%)</a:t>
            </a:r>
          </a:p>
        </p:txBody>
      </p:sp>
      <p:sp>
        <p:nvSpPr>
          <p:cNvPr id="11" name="Rounded Rectangle 10">
            <a:extLst>
              <a:ext uri="{FF2B5EF4-FFF2-40B4-BE49-F238E27FC236}">
                <a16:creationId xmlns:a16="http://schemas.microsoft.com/office/drawing/2014/main" id="{FE9E0F4E-5B62-6E33-F972-7323998DF376}"/>
              </a:ext>
            </a:extLst>
          </p:cNvPr>
          <p:cNvSpPr/>
          <p:nvPr/>
        </p:nvSpPr>
        <p:spPr>
          <a:xfrm>
            <a:off x="4350000" y="2782445"/>
            <a:ext cx="3466078" cy="1897661"/>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F485B0C1-ABF0-229B-750D-EE808C23AC64}"/>
              </a:ext>
            </a:extLst>
          </p:cNvPr>
          <p:cNvSpPr/>
          <p:nvPr/>
        </p:nvSpPr>
        <p:spPr>
          <a:xfrm>
            <a:off x="8122746" y="2782445"/>
            <a:ext cx="3466078" cy="1897661"/>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60D6BA"/>
              </a:solidFill>
            </a:endParaRPr>
          </a:p>
        </p:txBody>
      </p:sp>
      <p:sp>
        <p:nvSpPr>
          <p:cNvPr id="14" name="Rounded Rectangle 13">
            <a:extLst>
              <a:ext uri="{FF2B5EF4-FFF2-40B4-BE49-F238E27FC236}">
                <a16:creationId xmlns:a16="http://schemas.microsoft.com/office/drawing/2014/main" id="{BC9211BC-1DC4-43AB-0874-80308A4A9097}"/>
              </a:ext>
            </a:extLst>
          </p:cNvPr>
          <p:cNvSpPr/>
          <p:nvPr/>
        </p:nvSpPr>
        <p:spPr>
          <a:xfrm>
            <a:off x="4350000" y="4859712"/>
            <a:ext cx="3466078" cy="1587309"/>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17" name="Rounded Rectangle 16">
            <a:extLst>
              <a:ext uri="{FF2B5EF4-FFF2-40B4-BE49-F238E27FC236}">
                <a16:creationId xmlns:a16="http://schemas.microsoft.com/office/drawing/2014/main" id="{143128BA-95CB-7A14-EE5F-F5D80ADEDDD4}"/>
              </a:ext>
            </a:extLst>
          </p:cNvPr>
          <p:cNvSpPr/>
          <p:nvPr/>
        </p:nvSpPr>
        <p:spPr>
          <a:xfrm>
            <a:off x="8122746" y="4859711"/>
            <a:ext cx="3466078" cy="1586735"/>
          </a:xfrm>
          <a:prstGeom prst="roundRect">
            <a:avLst>
              <a:gd name="adj" fmla="val 6266"/>
            </a:avLst>
          </a:prstGeom>
          <a:solidFill>
            <a:srgbClr val="E35336"/>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20" name="Google Shape;90;p1">
            <a:extLst>
              <a:ext uri="{FF2B5EF4-FFF2-40B4-BE49-F238E27FC236}">
                <a16:creationId xmlns:a16="http://schemas.microsoft.com/office/drawing/2014/main" id="{BF674FD8-9DB3-19E5-2BE8-9C296961D8D9}"/>
              </a:ext>
            </a:extLst>
          </p:cNvPr>
          <p:cNvSpPr txBox="1"/>
          <p:nvPr/>
        </p:nvSpPr>
        <p:spPr>
          <a:xfrm>
            <a:off x="4522304" y="2880982"/>
            <a:ext cx="3071192" cy="16927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bg1"/>
                </a:solidFill>
                <a:latin typeface="Century Gothic"/>
                <a:sym typeface="Century Gothic"/>
              </a:rPr>
              <a:t>PPC and Social </a:t>
            </a:r>
            <a:br>
              <a:rPr lang="en-US" sz="2000" b="1" dirty="0">
                <a:solidFill>
                  <a:schemeClr val="bg1"/>
                </a:solidFill>
                <a:latin typeface="Century Gothic"/>
                <a:sym typeface="Century Gothic"/>
              </a:rPr>
            </a:br>
            <a:r>
              <a:rPr lang="en-US" sz="2000" b="1" dirty="0">
                <a:solidFill>
                  <a:schemeClr val="bg1"/>
                </a:solidFill>
                <a:latin typeface="Century Gothic"/>
                <a:sym typeface="Century Gothic"/>
              </a:rPr>
              <a:t>Media Ads</a:t>
            </a:r>
          </a:p>
          <a:p>
            <a:pPr marL="0" marR="0" lvl="0" indent="0" algn="ctr" rtl="0">
              <a:spcBef>
                <a:spcPts val="0"/>
              </a:spcBef>
              <a:spcAft>
                <a:spcPts val="0"/>
              </a:spcAft>
              <a:buNone/>
            </a:pPr>
            <a:r>
              <a:rPr lang="en-US" sz="4800" b="1" dirty="0">
                <a:solidFill>
                  <a:schemeClr val="bg1"/>
                </a:solidFill>
                <a:latin typeface="Century Gothic"/>
                <a:sym typeface="Century Gothic"/>
              </a:rPr>
              <a:t>$XX,XXX</a:t>
            </a:r>
          </a:p>
          <a:p>
            <a:pPr marL="0" marR="0" lvl="0" indent="0" algn="ctr" rtl="0">
              <a:spcBef>
                <a:spcPts val="0"/>
              </a:spcBef>
              <a:spcAft>
                <a:spcPts val="0"/>
              </a:spcAft>
              <a:buNone/>
            </a:pPr>
            <a:r>
              <a:rPr lang="en-US" sz="1600" dirty="0">
                <a:solidFill>
                  <a:schemeClr val="bg1"/>
                </a:solidFill>
                <a:latin typeface="Century Gothic"/>
                <a:sym typeface="Century Gothic"/>
              </a:rPr>
              <a:t>(XX%)</a:t>
            </a:r>
          </a:p>
        </p:txBody>
      </p:sp>
      <p:sp>
        <p:nvSpPr>
          <p:cNvPr id="21" name="Google Shape;90;p1">
            <a:extLst>
              <a:ext uri="{FF2B5EF4-FFF2-40B4-BE49-F238E27FC236}">
                <a16:creationId xmlns:a16="http://schemas.microsoft.com/office/drawing/2014/main" id="{7B1D856C-F52C-73C4-84A1-8C2EF77AD9BB}"/>
              </a:ext>
            </a:extLst>
          </p:cNvPr>
          <p:cNvSpPr txBox="1"/>
          <p:nvPr/>
        </p:nvSpPr>
        <p:spPr>
          <a:xfrm>
            <a:off x="8369508" y="3038093"/>
            <a:ext cx="2980978" cy="13849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bg1"/>
                </a:solidFill>
                <a:latin typeface="Century Gothic"/>
                <a:sym typeface="Century Gothic"/>
              </a:rPr>
              <a:t>Email Marketing</a:t>
            </a:r>
          </a:p>
          <a:p>
            <a:pPr marL="0" marR="0" lvl="0" indent="0" algn="ctr" rtl="0">
              <a:spcBef>
                <a:spcPts val="0"/>
              </a:spcBef>
              <a:spcAft>
                <a:spcPts val="0"/>
              </a:spcAft>
              <a:buNone/>
            </a:pPr>
            <a:r>
              <a:rPr lang="en-US" sz="4800" b="1" dirty="0">
                <a:solidFill>
                  <a:schemeClr val="bg1"/>
                </a:solidFill>
                <a:latin typeface="Century Gothic"/>
                <a:sym typeface="Century Gothic"/>
              </a:rPr>
              <a:t>$XX,XXX </a:t>
            </a:r>
          </a:p>
          <a:p>
            <a:pPr marL="0" marR="0" lvl="0" indent="0" algn="ctr" rtl="0">
              <a:spcBef>
                <a:spcPts val="0"/>
              </a:spcBef>
              <a:spcAft>
                <a:spcPts val="0"/>
              </a:spcAft>
              <a:buNone/>
            </a:pPr>
            <a:r>
              <a:rPr lang="en-US" sz="1600" dirty="0">
                <a:solidFill>
                  <a:schemeClr val="bg1"/>
                </a:solidFill>
                <a:latin typeface="Century Gothic"/>
                <a:sym typeface="Century Gothic"/>
              </a:rPr>
              <a:t>(X%)</a:t>
            </a:r>
          </a:p>
        </p:txBody>
      </p:sp>
      <p:sp>
        <p:nvSpPr>
          <p:cNvPr id="22" name="Google Shape;90;p1">
            <a:extLst>
              <a:ext uri="{FF2B5EF4-FFF2-40B4-BE49-F238E27FC236}">
                <a16:creationId xmlns:a16="http://schemas.microsoft.com/office/drawing/2014/main" id="{34762B96-28F3-94B2-BB3C-77E6EF8BE600}"/>
              </a:ext>
            </a:extLst>
          </p:cNvPr>
          <p:cNvSpPr txBox="1"/>
          <p:nvPr/>
        </p:nvSpPr>
        <p:spPr>
          <a:xfrm>
            <a:off x="4522304" y="4961991"/>
            <a:ext cx="3071192" cy="13849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bg1"/>
                </a:solidFill>
                <a:latin typeface="Century Gothic"/>
                <a:sym typeface="Century Gothic"/>
              </a:rPr>
              <a:t>Traditional Advertising</a:t>
            </a:r>
          </a:p>
          <a:p>
            <a:pPr marL="0" marR="0" lvl="0" indent="0" algn="ctr" rtl="0">
              <a:spcBef>
                <a:spcPts val="0"/>
              </a:spcBef>
              <a:spcAft>
                <a:spcPts val="0"/>
              </a:spcAft>
              <a:buNone/>
            </a:pPr>
            <a:r>
              <a:rPr lang="en-US" sz="4800" b="1" dirty="0">
                <a:solidFill>
                  <a:schemeClr val="bg1"/>
                </a:solidFill>
                <a:latin typeface="Century Gothic"/>
                <a:sym typeface="Century Gothic"/>
              </a:rPr>
              <a:t>$XX,XXX</a:t>
            </a:r>
          </a:p>
          <a:p>
            <a:pPr marL="0" marR="0" lvl="0" indent="0" algn="ctr" rtl="0">
              <a:spcBef>
                <a:spcPts val="0"/>
              </a:spcBef>
              <a:spcAft>
                <a:spcPts val="0"/>
              </a:spcAft>
              <a:buNone/>
            </a:pPr>
            <a:r>
              <a:rPr lang="en-US" sz="1600" dirty="0">
                <a:solidFill>
                  <a:schemeClr val="bg1"/>
                </a:solidFill>
                <a:latin typeface="Century Gothic"/>
                <a:sym typeface="Century Gothic"/>
              </a:rPr>
              <a:t>(XX%)</a:t>
            </a:r>
          </a:p>
        </p:txBody>
      </p:sp>
      <p:sp>
        <p:nvSpPr>
          <p:cNvPr id="23" name="Google Shape;90;p1">
            <a:extLst>
              <a:ext uri="{FF2B5EF4-FFF2-40B4-BE49-F238E27FC236}">
                <a16:creationId xmlns:a16="http://schemas.microsoft.com/office/drawing/2014/main" id="{6E4270CB-462D-9336-FC6B-89B912632464}"/>
              </a:ext>
            </a:extLst>
          </p:cNvPr>
          <p:cNvSpPr txBox="1"/>
          <p:nvPr/>
        </p:nvSpPr>
        <p:spPr>
          <a:xfrm>
            <a:off x="8315220" y="4961991"/>
            <a:ext cx="3081129" cy="13849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bg1"/>
                </a:solidFill>
                <a:latin typeface="Century Gothic"/>
                <a:sym typeface="Century Gothic"/>
              </a:rPr>
              <a:t>Miscellaneous</a:t>
            </a:r>
          </a:p>
          <a:p>
            <a:pPr marL="0" marR="0" lvl="0" indent="0" algn="ctr" rtl="0">
              <a:spcBef>
                <a:spcPts val="0"/>
              </a:spcBef>
              <a:spcAft>
                <a:spcPts val="0"/>
              </a:spcAft>
              <a:buNone/>
            </a:pPr>
            <a:r>
              <a:rPr lang="en-US" sz="4800" b="1" dirty="0">
                <a:solidFill>
                  <a:schemeClr val="bg1"/>
                </a:solidFill>
                <a:latin typeface="Century Gothic"/>
                <a:sym typeface="Century Gothic"/>
              </a:rPr>
              <a:t>$XX,XXX</a:t>
            </a:r>
          </a:p>
          <a:p>
            <a:pPr algn="ctr"/>
            <a:r>
              <a:rPr lang="en-US" sz="1600" dirty="0">
                <a:solidFill>
                  <a:schemeClr val="bg1"/>
                </a:solidFill>
                <a:latin typeface="Century Gothic"/>
                <a:sym typeface="Century Gothic"/>
              </a:rPr>
              <a:t>(XX%)</a:t>
            </a:r>
          </a:p>
        </p:txBody>
      </p:sp>
      <p:sp>
        <p:nvSpPr>
          <p:cNvPr id="24" name="Rounded Rectangle 23">
            <a:extLst>
              <a:ext uri="{FF2B5EF4-FFF2-40B4-BE49-F238E27FC236}">
                <a16:creationId xmlns:a16="http://schemas.microsoft.com/office/drawing/2014/main" id="{83855954-D585-3825-7681-4E1280C9F1B4}"/>
              </a:ext>
            </a:extLst>
          </p:cNvPr>
          <p:cNvSpPr/>
          <p:nvPr/>
        </p:nvSpPr>
        <p:spPr>
          <a:xfrm>
            <a:off x="567889" y="4500924"/>
            <a:ext cx="655269" cy="175732"/>
          </a:xfrm>
          <a:prstGeom prst="roundRect">
            <a:avLst>
              <a:gd name="adj" fmla="val 6266"/>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a:extLst>
              <a:ext uri="{FF2B5EF4-FFF2-40B4-BE49-F238E27FC236}">
                <a16:creationId xmlns:a16="http://schemas.microsoft.com/office/drawing/2014/main" id="{C173814F-9F56-2E06-B064-B3340A94E885}"/>
              </a:ext>
            </a:extLst>
          </p:cNvPr>
          <p:cNvSpPr/>
          <p:nvPr/>
        </p:nvSpPr>
        <p:spPr>
          <a:xfrm>
            <a:off x="4349999" y="4503630"/>
            <a:ext cx="1095023" cy="175732"/>
          </a:xfrm>
          <a:prstGeom prst="roundRect">
            <a:avLst>
              <a:gd name="adj" fmla="val 6266"/>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a:extLst>
              <a:ext uri="{FF2B5EF4-FFF2-40B4-BE49-F238E27FC236}">
                <a16:creationId xmlns:a16="http://schemas.microsoft.com/office/drawing/2014/main" id="{27819A02-F272-284E-4145-80A85C32EC90}"/>
              </a:ext>
            </a:extLst>
          </p:cNvPr>
          <p:cNvSpPr/>
          <p:nvPr/>
        </p:nvSpPr>
        <p:spPr>
          <a:xfrm>
            <a:off x="8122747" y="4503630"/>
            <a:ext cx="246762" cy="175732"/>
          </a:xfrm>
          <a:prstGeom prst="roundRect">
            <a:avLst>
              <a:gd name="adj" fmla="val 6266"/>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a:extLst>
              <a:ext uri="{FF2B5EF4-FFF2-40B4-BE49-F238E27FC236}">
                <a16:creationId xmlns:a16="http://schemas.microsoft.com/office/drawing/2014/main" id="{A8299C18-B27C-9C91-F776-B341E17BEF8B}"/>
              </a:ext>
            </a:extLst>
          </p:cNvPr>
          <p:cNvSpPr/>
          <p:nvPr/>
        </p:nvSpPr>
        <p:spPr>
          <a:xfrm>
            <a:off x="4350000" y="6280704"/>
            <a:ext cx="766043" cy="175732"/>
          </a:xfrm>
          <a:prstGeom prst="roundRect">
            <a:avLst>
              <a:gd name="adj" fmla="val 6266"/>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a:extLst>
              <a:ext uri="{FF2B5EF4-FFF2-40B4-BE49-F238E27FC236}">
                <a16:creationId xmlns:a16="http://schemas.microsoft.com/office/drawing/2014/main" id="{913C310C-2663-A702-D0D4-CD17892C29AD}"/>
              </a:ext>
            </a:extLst>
          </p:cNvPr>
          <p:cNvSpPr/>
          <p:nvPr/>
        </p:nvSpPr>
        <p:spPr>
          <a:xfrm>
            <a:off x="565192" y="4859712"/>
            <a:ext cx="3466078" cy="1587309"/>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Google Shape;90;p1">
            <a:extLst>
              <a:ext uri="{FF2B5EF4-FFF2-40B4-BE49-F238E27FC236}">
                <a16:creationId xmlns:a16="http://schemas.microsoft.com/office/drawing/2014/main" id="{44A646A5-67A5-3BE3-BF73-042C20C4DFD6}"/>
              </a:ext>
            </a:extLst>
          </p:cNvPr>
          <p:cNvSpPr txBox="1"/>
          <p:nvPr/>
        </p:nvSpPr>
        <p:spPr>
          <a:xfrm>
            <a:off x="769466" y="4961990"/>
            <a:ext cx="3026698" cy="13849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bg1"/>
                </a:solidFill>
                <a:latin typeface="Century Gothic"/>
                <a:sym typeface="Century Gothic"/>
              </a:rPr>
              <a:t>Influencer Partnerships</a:t>
            </a:r>
          </a:p>
          <a:p>
            <a:pPr marL="0" marR="0" lvl="0" indent="0" algn="ctr" rtl="0">
              <a:spcBef>
                <a:spcPts val="0"/>
              </a:spcBef>
              <a:spcAft>
                <a:spcPts val="0"/>
              </a:spcAft>
              <a:buNone/>
            </a:pPr>
            <a:r>
              <a:rPr lang="en-US" sz="4800" b="1" dirty="0">
                <a:solidFill>
                  <a:schemeClr val="bg1"/>
                </a:solidFill>
                <a:latin typeface="Century Gothic"/>
                <a:sym typeface="Century Gothic"/>
              </a:rPr>
              <a:t>$XX,XXX </a:t>
            </a:r>
          </a:p>
          <a:p>
            <a:pPr marL="0" marR="0" lvl="0" indent="0" algn="ctr" rtl="0">
              <a:spcBef>
                <a:spcPts val="0"/>
              </a:spcBef>
              <a:spcAft>
                <a:spcPts val="0"/>
              </a:spcAft>
              <a:buNone/>
            </a:pPr>
            <a:r>
              <a:rPr lang="en-US" sz="1600" dirty="0">
                <a:solidFill>
                  <a:schemeClr val="bg1"/>
                </a:solidFill>
                <a:latin typeface="Century Gothic"/>
                <a:sym typeface="Century Gothic"/>
              </a:rPr>
              <a:t>(XX%)</a:t>
            </a:r>
          </a:p>
        </p:txBody>
      </p:sp>
      <p:sp>
        <p:nvSpPr>
          <p:cNvPr id="32" name="Rounded Rectangle 31">
            <a:extLst>
              <a:ext uri="{FF2B5EF4-FFF2-40B4-BE49-F238E27FC236}">
                <a16:creationId xmlns:a16="http://schemas.microsoft.com/office/drawing/2014/main" id="{F0DEED2A-51B0-A6F3-50B0-8CF5DA8ABD53}"/>
              </a:ext>
            </a:extLst>
          </p:cNvPr>
          <p:cNvSpPr/>
          <p:nvPr/>
        </p:nvSpPr>
        <p:spPr>
          <a:xfrm>
            <a:off x="565192" y="6279959"/>
            <a:ext cx="493588" cy="175732"/>
          </a:xfrm>
          <a:prstGeom prst="roundRect">
            <a:avLst>
              <a:gd name="adj" fmla="val 6266"/>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ounded Rectangle 32">
            <a:extLst>
              <a:ext uri="{FF2B5EF4-FFF2-40B4-BE49-F238E27FC236}">
                <a16:creationId xmlns:a16="http://schemas.microsoft.com/office/drawing/2014/main" id="{4C6FB85B-7A67-5AB4-5DAD-CA4A72989A62}"/>
              </a:ext>
            </a:extLst>
          </p:cNvPr>
          <p:cNvSpPr/>
          <p:nvPr/>
        </p:nvSpPr>
        <p:spPr>
          <a:xfrm>
            <a:off x="4349998" y="1129093"/>
            <a:ext cx="3466080" cy="1409615"/>
          </a:xfrm>
          <a:prstGeom prst="roundRect">
            <a:avLst>
              <a:gd name="adj" fmla="val 6266"/>
            </a:avLst>
          </a:prstGeom>
          <a:solidFill>
            <a:srgbClr val="451911"/>
          </a:solidFill>
          <a:ln w="57150">
            <a:solidFill>
              <a:srgbClr val="FFB0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34" name="Google Shape;90;p1">
            <a:extLst>
              <a:ext uri="{FF2B5EF4-FFF2-40B4-BE49-F238E27FC236}">
                <a16:creationId xmlns:a16="http://schemas.microsoft.com/office/drawing/2014/main" id="{01806624-0C43-5BB0-1B81-264473C3D423}"/>
              </a:ext>
            </a:extLst>
          </p:cNvPr>
          <p:cNvSpPr txBox="1"/>
          <p:nvPr/>
        </p:nvSpPr>
        <p:spPr>
          <a:xfrm>
            <a:off x="4555435" y="1199664"/>
            <a:ext cx="3081129" cy="123106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bg1"/>
                </a:solidFill>
                <a:latin typeface="Century Gothic"/>
                <a:sym typeface="Century Gothic"/>
              </a:rPr>
              <a:t>Total Budget</a:t>
            </a:r>
          </a:p>
          <a:p>
            <a:pPr marL="0" marR="0" lvl="0" indent="0" algn="ctr" rtl="0">
              <a:spcBef>
                <a:spcPts val="0"/>
              </a:spcBef>
              <a:spcAft>
                <a:spcPts val="0"/>
              </a:spcAft>
              <a:buNone/>
            </a:pPr>
            <a:r>
              <a:rPr lang="en-US" sz="5400" b="1" dirty="0">
                <a:solidFill>
                  <a:schemeClr val="bg1"/>
                </a:solidFill>
                <a:latin typeface="Century Gothic"/>
                <a:sym typeface="Century Gothic"/>
              </a:rPr>
              <a:t>$XXXXX</a:t>
            </a:r>
          </a:p>
        </p:txBody>
      </p:sp>
      <p:sp>
        <p:nvSpPr>
          <p:cNvPr id="35" name="Rounded Rectangle 34">
            <a:extLst>
              <a:ext uri="{FF2B5EF4-FFF2-40B4-BE49-F238E27FC236}">
                <a16:creationId xmlns:a16="http://schemas.microsoft.com/office/drawing/2014/main" id="{CFD8FE44-4074-6F6D-7AF5-8FD835EA60ED}"/>
              </a:ext>
            </a:extLst>
          </p:cNvPr>
          <p:cNvSpPr/>
          <p:nvPr/>
        </p:nvSpPr>
        <p:spPr>
          <a:xfrm>
            <a:off x="4315818" y="2415713"/>
            <a:ext cx="3534439" cy="175732"/>
          </a:xfrm>
          <a:prstGeom prst="roundRect">
            <a:avLst>
              <a:gd name="adj" fmla="val 6266"/>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a:extLst>
              <a:ext uri="{FF2B5EF4-FFF2-40B4-BE49-F238E27FC236}">
                <a16:creationId xmlns:a16="http://schemas.microsoft.com/office/drawing/2014/main" id="{28DA2F3E-687F-FBB9-B8AA-0944DACE96AF}"/>
              </a:ext>
            </a:extLst>
          </p:cNvPr>
          <p:cNvSpPr/>
          <p:nvPr/>
        </p:nvSpPr>
        <p:spPr>
          <a:xfrm>
            <a:off x="8122714" y="6279959"/>
            <a:ext cx="493588" cy="175732"/>
          </a:xfrm>
          <a:prstGeom prst="roundRect">
            <a:avLst>
              <a:gd name="adj" fmla="val 6266"/>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7" name="Google Shape;90;p1">
            <a:extLst>
              <a:ext uri="{FF2B5EF4-FFF2-40B4-BE49-F238E27FC236}">
                <a16:creationId xmlns:a16="http://schemas.microsoft.com/office/drawing/2014/main" id="{A52DB7C2-6A3E-BA65-3E61-E3DAF7D75BB0}"/>
              </a:ext>
            </a:extLst>
          </p:cNvPr>
          <p:cNvSpPr txBox="1"/>
          <p:nvPr/>
        </p:nvSpPr>
        <p:spPr>
          <a:xfrm>
            <a:off x="723900" y="2284262"/>
            <a:ext cx="3307370" cy="400069"/>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Allocation by Channel:</a:t>
            </a:r>
            <a:endParaRPr lang="en-US" sz="2000" b="1" dirty="0">
              <a:solidFill>
                <a:schemeClr val="tx1">
                  <a:lumMod val="65000"/>
                  <a:lumOff val="35000"/>
                </a:schemeClr>
              </a:solidFill>
              <a:latin typeface="Century Gothic"/>
              <a:sym typeface="Century Gothic"/>
            </a:endParaRPr>
          </a:p>
        </p:txBody>
      </p:sp>
    </p:spTree>
    <p:extLst>
      <p:ext uri="{BB962C8B-B14F-4D97-AF65-F5344CB8AC3E}">
        <p14:creationId xmlns:p14="http://schemas.microsoft.com/office/powerpoint/2010/main" val="2184713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8F91FA-5C42-4561-D4DA-E7444D4B19D9}"/>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2A732F30-4896-4293-DF85-CA5E20EF3DB6}"/>
              </a:ext>
            </a:extLst>
          </p:cNvPr>
          <p:cNvSpPr txBox="1"/>
          <p:nvPr/>
        </p:nvSpPr>
        <p:spPr>
          <a:xfrm>
            <a:off x="723900" y="362918"/>
            <a:ext cx="6134100"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Conclusion</a:t>
            </a:r>
          </a:p>
        </p:txBody>
      </p:sp>
      <p:sp>
        <p:nvSpPr>
          <p:cNvPr id="5" name="Google Shape;90;p1">
            <a:extLst>
              <a:ext uri="{FF2B5EF4-FFF2-40B4-BE49-F238E27FC236}">
                <a16:creationId xmlns:a16="http://schemas.microsoft.com/office/drawing/2014/main" id="{2A0E52BC-9FEE-8955-E076-71273C3B74FA}"/>
              </a:ext>
            </a:extLst>
          </p:cNvPr>
          <p:cNvSpPr txBox="1"/>
          <p:nvPr/>
        </p:nvSpPr>
        <p:spPr>
          <a:xfrm>
            <a:off x="723899" y="1364279"/>
            <a:ext cx="8398835" cy="249295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Key Takeaways</a:t>
            </a:r>
          </a:p>
          <a:p>
            <a:pPr marL="28575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List of key takeaways</a:t>
            </a:r>
          </a:p>
          <a:p>
            <a:pPr marL="0" marR="0" lvl="0" indent="0" rtl="0">
              <a:spcBef>
                <a:spcPts val="0"/>
              </a:spcBef>
              <a:spcAft>
                <a:spcPts val="0"/>
              </a:spcAft>
              <a:buNone/>
            </a:pPr>
            <a:endParaRPr lang="en-US" sz="1600" b="1"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Next Steps</a:t>
            </a:r>
          </a:p>
          <a:p>
            <a:pPr marL="285750" marR="0" lvl="0" indent="-194310" rtl="0">
              <a:spcBef>
                <a:spcPts val="600"/>
              </a:spcBef>
              <a:spcAft>
                <a:spcPts val="0"/>
              </a:spcAft>
              <a:buFont typeface="Arial" panose="020B0604020202020204" pitchFamily="34" charset="0"/>
              <a:buChar char="•"/>
            </a:pPr>
            <a:r>
              <a:rPr lang="en-US" sz="1600" b="1" dirty="0">
                <a:solidFill>
                  <a:schemeClr val="tx1">
                    <a:lumMod val="65000"/>
                    <a:lumOff val="35000"/>
                  </a:schemeClr>
                </a:solidFill>
                <a:latin typeface="Century Gothic"/>
                <a:sym typeface="Century Gothic"/>
              </a:rPr>
              <a:t>Proposal Review</a:t>
            </a:r>
            <a:r>
              <a:rPr lang="en-US" sz="1600" dirty="0">
                <a:solidFill>
                  <a:schemeClr val="tx1">
                    <a:lumMod val="65000"/>
                    <a:lumOff val="35000"/>
                  </a:schemeClr>
                </a:solidFill>
                <a:latin typeface="Century Gothic"/>
                <a:sym typeface="Century Gothic"/>
              </a:rPr>
              <a:t>: Description</a:t>
            </a:r>
          </a:p>
          <a:p>
            <a:pPr marL="285750" marR="0" lvl="0" indent="-194310" rtl="0">
              <a:spcBef>
                <a:spcPts val="600"/>
              </a:spcBef>
              <a:spcAft>
                <a:spcPts val="0"/>
              </a:spcAft>
              <a:buFont typeface="Arial" panose="020B0604020202020204" pitchFamily="34" charset="0"/>
              <a:buChar char="•"/>
            </a:pPr>
            <a:r>
              <a:rPr lang="en-US" sz="1600" b="1" dirty="0">
                <a:solidFill>
                  <a:schemeClr val="tx1">
                    <a:lumMod val="65000"/>
                    <a:lumOff val="35000"/>
                  </a:schemeClr>
                </a:solidFill>
                <a:latin typeface="Century Gothic"/>
                <a:sym typeface="Century Gothic"/>
              </a:rPr>
              <a:t>Approval and Kickoff</a:t>
            </a:r>
            <a:r>
              <a:rPr lang="en-US" sz="1600" dirty="0">
                <a:solidFill>
                  <a:schemeClr val="tx1">
                    <a:lumMod val="65000"/>
                    <a:lumOff val="35000"/>
                  </a:schemeClr>
                </a:solidFill>
                <a:latin typeface="Century Gothic"/>
                <a:sym typeface="Century Gothic"/>
              </a:rPr>
              <a:t>: Description</a:t>
            </a:r>
          </a:p>
          <a:p>
            <a:pPr marL="285750" marR="0" lvl="0" indent="-194310" rtl="0">
              <a:spcBef>
                <a:spcPts val="600"/>
              </a:spcBef>
              <a:spcAft>
                <a:spcPts val="0"/>
              </a:spcAft>
              <a:buFont typeface="Arial" panose="020B0604020202020204" pitchFamily="34" charset="0"/>
              <a:buChar char="•"/>
            </a:pPr>
            <a:r>
              <a:rPr lang="en-US" sz="1600" b="1" dirty="0">
                <a:solidFill>
                  <a:schemeClr val="tx1">
                    <a:lumMod val="65000"/>
                    <a:lumOff val="35000"/>
                  </a:schemeClr>
                </a:solidFill>
                <a:latin typeface="Century Gothic"/>
                <a:sym typeface="Century Gothic"/>
              </a:rPr>
              <a:t>Campaign Launch</a:t>
            </a:r>
            <a:r>
              <a:rPr lang="en-US" sz="1600" dirty="0">
                <a:solidFill>
                  <a:schemeClr val="tx1">
                    <a:lumMod val="65000"/>
                    <a:lumOff val="35000"/>
                  </a:schemeClr>
                </a:solidFill>
                <a:latin typeface="Century Gothic"/>
                <a:sym typeface="Century Gothic"/>
              </a:rPr>
              <a:t>: Execution of the digital marketing strategy will begin in [Month].</a:t>
            </a:r>
          </a:p>
        </p:txBody>
      </p:sp>
      <p:pic>
        <p:nvPicPr>
          <p:cNvPr id="2" name="Picture 1" descr="Wooden brown maze">
            <a:extLst>
              <a:ext uri="{FF2B5EF4-FFF2-40B4-BE49-F238E27FC236}">
                <a16:creationId xmlns:a16="http://schemas.microsoft.com/office/drawing/2014/main" id="{1A286204-C502-32CF-4F78-078432B2FD8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824720" y="0"/>
            <a:ext cx="2367280" cy="6874985"/>
          </a:xfrm>
          <a:prstGeom prst="rect">
            <a:avLst/>
          </a:prstGeom>
        </p:spPr>
      </p:pic>
      <p:pic>
        <p:nvPicPr>
          <p:cNvPr id="9" name="Picture 8" descr="A cluster of yellow houses">
            <a:extLst>
              <a:ext uri="{FF2B5EF4-FFF2-40B4-BE49-F238E27FC236}">
                <a16:creationId xmlns:a16="http://schemas.microsoft.com/office/drawing/2014/main" id="{B9E3175C-34E9-71B5-792A-C97AC1100372}"/>
              </a:ext>
            </a:extLst>
          </p:cNvPr>
          <p:cNvPicPr>
            <a:picLocks noChangeAspect="1"/>
          </p:cNvPicPr>
          <p:nvPr/>
        </p:nvPicPr>
        <p:blipFill>
          <a:blip r:embed="rId4" cstate="email">
            <a:duotone>
              <a:prstClr val="black"/>
              <a:schemeClr val="accent2">
                <a:tint val="45000"/>
                <a:satMod val="400000"/>
              </a:schemeClr>
            </a:duotone>
            <a:extLst>
              <a:ext uri="{28A0092B-C50C-407E-A947-70E740481C1C}">
                <a14:useLocalDpi xmlns:a14="http://schemas.microsoft.com/office/drawing/2010/main"/>
              </a:ext>
            </a:extLst>
          </a:blip>
          <a:srcRect/>
          <a:stretch/>
        </p:blipFill>
        <p:spPr>
          <a:xfrm>
            <a:off x="9824720" y="0"/>
            <a:ext cx="2367280" cy="6874984"/>
          </a:xfrm>
          <a:prstGeom prst="rect">
            <a:avLst/>
          </a:prstGeom>
        </p:spPr>
      </p:pic>
    </p:spTree>
    <p:extLst>
      <p:ext uri="{BB962C8B-B14F-4D97-AF65-F5344CB8AC3E}">
        <p14:creationId xmlns:p14="http://schemas.microsoft.com/office/powerpoint/2010/main" val="2633814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F54AB7-6C83-3D63-72E0-61186710D4C8}"/>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BD110E54-34E1-1B8D-0836-052FBED4A165}"/>
              </a:ext>
            </a:extLst>
          </p:cNvPr>
          <p:cNvSpPr txBox="1"/>
          <p:nvPr/>
        </p:nvSpPr>
        <p:spPr>
          <a:xfrm>
            <a:off x="723900" y="3105855"/>
            <a:ext cx="6134100"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Questions?</a:t>
            </a:r>
          </a:p>
        </p:txBody>
      </p:sp>
      <p:pic>
        <p:nvPicPr>
          <p:cNvPr id="6" name="Picture 5" descr="Infinite question marks in 3D rendering">
            <a:extLst>
              <a:ext uri="{FF2B5EF4-FFF2-40B4-BE49-F238E27FC236}">
                <a16:creationId xmlns:a16="http://schemas.microsoft.com/office/drawing/2014/main" id="{7C0DBF22-0C23-7091-2872-7EB0BF7AD54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7731760" y="-1"/>
            <a:ext cx="4460240" cy="6859181"/>
          </a:xfrm>
          <a:prstGeom prst="rect">
            <a:avLst/>
          </a:prstGeom>
        </p:spPr>
      </p:pic>
    </p:spTree>
    <p:extLst>
      <p:ext uri="{BB962C8B-B14F-4D97-AF65-F5344CB8AC3E}">
        <p14:creationId xmlns:p14="http://schemas.microsoft.com/office/powerpoint/2010/main" val="2581118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op view of a circular maze">
            <a:extLst>
              <a:ext uri="{FF2B5EF4-FFF2-40B4-BE49-F238E27FC236}">
                <a16:creationId xmlns:a16="http://schemas.microsoft.com/office/drawing/2014/main" id="{528A955A-1C9A-4C80-049B-E37CAC135D67}"/>
              </a:ext>
            </a:extLst>
          </p:cNvPr>
          <p:cNvPicPr>
            <a:picLocks noGrp="1" noRot="1" noChangeAspect="1" noMove="1" noResize="1" noEditPoints="1" noAdjustHandles="1" noChangeArrowheads="1" noChangeShapeType="1" noCrop="1"/>
          </p:cNvPicPr>
          <p:nvPr/>
        </p:nvPicPr>
        <p:blipFill rotWithShape="1">
          <a:blip r:embed="rId3" cstate="email">
            <a:alphaModFix amt="10000"/>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11" name="Google Shape;106;p2">
            <a:extLst>
              <a:ext uri="{FF2B5EF4-FFF2-40B4-BE49-F238E27FC236}">
                <a16:creationId xmlns:a16="http://schemas.microsoft.com/office/drawing/2014/main" id="{5B2483EC-A73C-70CE-A75C-EF1568E4E8B5}"/>
              </a:ext>
            </a:extLst>
          </p:cNvPr>
          <p:cNvSpPr txBox="1"/>
          <p:nvPr/>
        </p:nvSpPr>
        <p:spPr>
          <a:xfrm>
            <a:off x="5819335" y="6388178"/>
            <a:ext cx="6372665" cy="424728"/>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800" dirty="0">
                <a:solidFill>
                  <a:schemeClr val="tx1">
                    <a:lumMod val="65000"/>
                    <a:lumOff val="35000"/>
                  </a:schemeClr>
                </a:solidFill>
                <a:latin typeface="Century Gothic"/>
                <a:ea typeface="Century Gothic"/>
                <a:cs typeface="Century Gothic"/>
                <a:sym typeface="Century Gothic"/>
              </a:rPr>
              <a:t>EXAMPLE: Marketing Strategy Proposal Presentation</a:t>
            </a:r>
          </a:p>
        </p:txBody>
      </p:sp>
      <p:sp>
        <p:nvSpPr>
          <p:cNvPr id="12" name="Google Shape;90;p1">
            <a:extLst>
              <a:ext uri="{FF2B5EF4-FFF2-40B4-BE49-F238E27FC236}">
                <a16:creationId xmlns:a16="http://schemas.microsoft.com/office/drawing/2014/main" id="{ABDB3768-D7D2-857A-E2E0-08B5927425ED}"/>
              </a:ext>
            </a:extLst>
          </p:cNvPr>
          <p:cNvSpPr txBox="1"/>
          <p:nvPr/>
        </p:nvSpPr>
        <p:spPr>
          <a:xfrm>
            <a:off x="988239" y="928202"/>
            <a:ext cx="5951041" cy="3139281"/>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6600" b="1" i="0" u="none" strike="noStrike" cap="none" dirty="0">
                <a:solidFill>
                  <a:schemeClr val="tx1">
                    <a:lumMod val="65000"/>
                    <a:lumOff val="35000"/>
                  </a:schemeClr>
                </a:solidFill>
                <a:latin typeface="Century Gothic"/>
                <a:ea typeface="Century Gothic"/>
                <a:cs typeface="Century Gothic"/>
                <a:sym typeface="Century Gothic"/>
              </a:rPr>
              <a:t>Marketing Strategy Proposal</a:t>
            </a:r>
          </a:p>
        </p:txBody>
      </p:sp>
      <p:sp>
        <p:nvSpPr>
          <p:cNvPr id="7" name="Rounded Rectangle 6">
            <a:extLst>
              <a:ext uri="{FF2B5EF4-FFF2-40B4-BE49-F238E27FC236}">
                <a16:creationId xmlns:a16="http://schemas.microsoft.com/office/drawing/2014/main" id="{DAAF9ACD-4DD0-E42A-5BD4-A2CBFF540CA8}"/>
              </a:ext>
            </a:extLst>
          </p:cNvPr>
          <p:cNvSpPr/>
          <p:nvPr/>
        </p:nvSpPr>
        <p:spPr>
          <a:xfrm>
            <a:off x="7386320" y="4711475"/>
            <a:ext cx="4805680" cy="781810"/>
          </a:xfrm>
          <a:prstGeom prst="roundRect">
            <a:avLst>
              <a:gd name="adj" fmla="val 0"/>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Google Shape;90;p1">
            <a:extLst>
              <a:ext uri="{FF2B5EF4-FFF2-40B4-BE49-F238E27FC236}">
                <a16:creationId xmlns:a16="http://schemas.microsoft.com/office/drawing/2014/main" id="{09ED9C1E-169D-06A2-CC5C-FBDE614207B2}"/>
              </a:ext>
            </a:extLst>
          </p:cNvPr>
          <p:cNvSpPr txBox="1"/>
          <p:nvPr/>
        </p:nvSpPr>
        <p:spPr>
          <a:xfrm>
            <a:off x="3284367" y="4840790"/>
            <a:ext cx="7688400" cy="52318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800" i="0" u="none" strike="noStrike" cap="none" dirty="0">
                <a:solidFill>
                  <a:schemeClr val="bg1"/>
                </a:solidFill>
                <a:latin typeface="Century Gothic"/>
                <a:ea typeface="Century Gothic"/>
                <a:cs typeface="Century Gothic"/>
                <a:sym typeface="Century Gothic"/>
              </a:rPr>
              <a:t>Company Name</a:t>
            </a:r>
          </a:p>
        </p:txBody>
      </p:sp>
    </p:spTree>
    <p:extLst>
      <p:ext uri="{BB962C8B-B14F-4D97-AF65-F5344CB8AC3E}">
        <p14:creationId xmlns:p14="http://schemas.microsoft.com/office/powerpoint/2010/main" val="3611836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C91B7F-E57A-54E7-EE4D-748A827963E7}"/>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25ED470D-B1C6-2960-5A47-E3DAE06EE20B}"/>
              </a:ext>
            </a:extLst>
          </p:cNvPr>
          <p:cNvSpPr txBox="1"/>
          <p:nvPr/>
        </p:nvSpPr>
        <p:spPr>
          <a:xfrm>
            <a:off x="723900" y="362918"/>
            <a:ext cx="6134100"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Executive Summary</a:t>
            </a:r>
          </a:p>
        </p:txBody>
      </p:sp>
      <p:sp>
        <p:nvSpPr>
          <p:cNvPr id="5" name="Google Shape;90;p1">
            <a:extLst>
              <a:ext uri="{FF2B5EF4-FFF2-40B4-BE49-F238E27FC236}">
                <a16:creationId xmlns:a16="http://schemas.microsoft.com/office/drawing/2014/main" id="{4E7542B5-E526-DFEA-03B7-1B9F6B7EC92B}"/>
              </a:ext>
            </a:extLst>
          </p:cNvPr>
          <p:cNvSpPr txBox="1"/>
          <p:nvPr/>
        </p:nvSpPr>
        <p:spPr>
          <a:xfrm>
            <a:off x="723900" y="1364279"/>
            <a:ext cx="6134100" cy="2923837"/>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Overview</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The purpose of this proposal is to outline the marketing strategy for [Product/Service Name] over the next 12 months. Our primary goal is to increase brand awareness and market share in [Industry] by leveraging a combination of digital and traditional marketing channels.</a:t>
            </a:r>
          </a:p>
          <a:p>
            <a:pPr marL="0" marR="0" lvl="0" indent="0" rtl="0">
              <a:spcBef>
                <a:spcPts val="0"/>
              </a:spcBef>
              <a:spcAft>
                <a:spcPts val="0"/>
              </a:spcAft>
              <a:buNone/>
            </a:pPr>
            <a:endParaRPr lang="en-US" sz="1600" b="1"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Strategic Focus</a:t>
            </a:r>
          </a:p>
          <a:p>
            <a:pPr marL="0" marR="0" lvl="0" indent="0" rtl="0">
              <a:spcBef>
                <a:spcPts val="0"/>
              </a:spcBef>
              <a:spcAft>
                <a:spcPts val="0"/>
              </a:spcAft>
              <a:buNone/>
            </a:pPr>
            <a:r>
              <a:rPr lang="en-US" sz="1600" dirty="0">
                <a:solidFill>
                  <a:schemeClr val="tx1">
                    <a:lumMod val="65000"/>
                    <a:lumOff val="35000"/>
                  </a:schemeClr>
                </a:solidFill>
                <a:latin typeface="Century Gothic"/>
                <a:sym typeface="Century Gothic"/>
              </a:rPr>
              <a:t>The marketing strategy will focus on digital expansion (SEO, PPC, social media) and customer retention through email marketing and loyalty programs.</a:t>
            </a:r>
          </a:p>
        </p:txBody>
      </p:sp>
      <p:pic>
        <p:nvPicPr>
          <p:cNvPr id="14" name="Picture 13" descr="Close-up of chess pieces on a chessboard">
            <a:extLst>
              <a:ext uri="{FF2B5EF4-FFF2-40B4-BE49-F238E27FC236}">
                <a16:creationId xmlns:a16="http://schemas.microsoft.com/office/drawing/2014/main" id="{2352B2C3-17FB-2CC3-03EC-7B7D42E50D1F}"/>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p:blipFill>
        <p:spPr>
          <a:xfrm>
            <a:off x="7731760" y="0"/>
            <a:ext cx="4460240" cy="6858000"/>
          </a:xfrm>
          <a:prstGeom prst="rect">
            <a:avLst/>
          </a:prstGeom>
        </p:spPr>
      </p:pic>
    </p:spTree>
    <p:extLst>
      <p:ext uri="{BB962C8B-B14F-4D97-AF65-F5344CB8AC3E}">
        <p14:creationId xmlns:p14="http://schemas.microsoft.com/office/powerpoint/2010/main" val="740236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9D2217-FED1-0E2A-CDF2-26D196FCF166}"/>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1F9C3D7F-9CE0-8C95-50E7-E85E423A4CCA}"/>
              </a:ext>
            </a:extLst>
          </p:cNvPr>
          <p:cNvSpPr txBox="1"/>
          <p:nvPr/>
        </p:nvSpPr>
        <p:spPr>
          <a:xfrm>
            <a:off x="723900" y="362918"/>
            <a:ext cx="8501380"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Marketing Opportunity &amp; Competition</a:t>
            </a:r>
          </a:p>
        </p:txBody>
      </p:sp>
      <p:sp>
        <p:nvSpPr>
          <p:cNvPr id="5" name="Google Shape;90;p1">
            <a:extLst>
              <a:ext uri="{FF2B5EF4-FFF2-40B4-BE49-F238E27FC236}">
                <a16:creationId xmlns:a16="http://schemas.microsoft.com/office/drawing/2014/main" id="{D5577E29-2BA7-55E4-4370-DC8426905E8D}"/>
              </a:ext>
            </a:extLst>
          </p:cNvPr>
          <p:cNvSpPr txBox="1"/>
          <p:nvPr/>
        </p:nvSpPr>
        <p:spPr>
          <a:xfrm>
            <a:off x="723900" y="1369528"/>
            <a:ext cx="8430260" cy="1446509"/>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Market Share</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Currently, our market share is approximately </a:t>
            </a:r>
            <a:r>
              <a:rPr lang="en-US" sz="1600" b="1" dirty="0">
                <a:solidFill>
                  <a:schemeClr val="tx1">
                    <a:lumMod val="65000"/>
                    <a:lumOff val="35000"/>
                  </a:schemeClr>
                </a:solidFill>
                <a:latin typeface="Century Gothic"/>
                <a:ea typeface="Century Gothic"/>
                <a:cs typeface="Century Gothic"/>
                <a:sym typeface="Century Gothic"/>
              </a:rPr>
              <a:t>8%</a:t>
            </a:r>
            <a:r>
              <a:rPr lang="en-US" sz="1600" dirty="0">
                <a:solidFill>
                  <a:schemeClr val="tx1">
                    <a:lumMod val="65000"/>
                    <a:lumOff val="35000"/>
                  </a:schemeClr>
                </a:solidFill>
                <a:latin typeface="Century Gothic"/>
                <a:ea typeface="Century Gothic"/>
                <a:cs typeface="Century Gothic"/>
                <a:sym typeface="Century Gothic"/>
              </a:rPr>
              <a:t>. The goal is to increase this to </a:t>
            </a:r>
            <a:r>
              <a:rPr lang="en-US" sz="1600" b="1" dirty="0">
                <a:solidFill>
                  <a:schemeClr val="tx1">
                    <a:lumMod val="65000"/>
                    <a:lumOff val="35000"/>
                  </a:schemeClr>
                </a:solidFill>
                <a:latin typeface="Century Gothic"/>
                <a:ea typeface="Century Gothic"/>
                <a:cs typeface="Century Gothic"/>
                <a:sym typeface="Century Gothic"/>
              </a:rPr>
              <a:t>12%</a:t>
            </a:r>
            <a:r>
              <a:rPr lang="en-US" sz="1600" dirty="0">
                <a:solidFill>
                  <a:schemeClr val="tx1">
                    <a:lumMod val="65000"/>
                    <a:lumOff val="35000"/>
                  </a:schemeClr>
                </a:solidFill>
                <a:latin typeface="Century Gothic"/>
                <a:ea typeface="Century Gothic"/>
                <a:cs typeface="Century Gothic"/>
                <a:sym typeface="Century Gothic"/>
              </a:rPr>
              <a:t> by the end of the year. Market growth in this sector is projected at </a:t>
            </a:r>
            <a:r>
              <a:rPr lang="en-US" sz="1600" b="1" dirty="0">
                <a:solidFill>
                  <a:schemeClr val="tx1">
                    <a:lumMod val="65000"/>
                    <a:lumOff val="35000"/>
                  </a:schemeClr>
                </a:solidFill>
                <a:latin typeface="Century Gothic"/>
                <a:ea typeface="Century Gothic"/>
                <a:cs typeface="Century Gothic"/>
                <a:sym typeface="Century Gothic"/>
              </a:rPr>
              <a:t>10%</a:t>
            </a:r>
            <a:r>
              <a:rPr lang="en-US" sz="1600" dirty="0">
                <a:solidFill>
                  <a:schemeClr val="tx1">
                    <a:lumMod val="65000"/>
                    <a:lumOff val="35000"/>
                  </a:schemeClr>
                </a:solidFill>
                <a:latin typeface="Century Gothic"/>
                <a:ea typeface="Century Gothic"/>
                <a:cs typeface="Century Gothic"/>
                <a:sym typeface="Century Gothic"/>
              </a:rPr>
              <a:t> annually.</a:t>
            </a:r>
          </a:p>
          <a:p>
            <a:pPr marL="0" marR="0" lvl="0" indent="0" rtl="0">
              <a:spcBef>
                <a:spcPts val="0"/>
              </a:spcBef>
              <a:spcAft>
                <a:spcPts val="0"/>
              </a:spcAft>
              <a:buNone/>
            </a:pPr>
            <a:endParaRPr lang="en-US" sz="1600" b="1"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Competitor Analysis</a:t>
            </a:r>
          </a:p>
        </p:txBody>
      </p:sp>
      <p:pic>
        <p:nvPicPr>
          <p:cNvPr id="7" name="Picture 6" descr="Wooden brown maze">
            <a:extLst>
              <a:ext uri="{FF2B5EF4-FFF2-40B4-BE49-F238E27FC236}">
                <a16:creationId xmlns:a16="http://schemas.microsoft.com/office/drawing/2014/main" id="{93E2BF55-C144-8D31-05E2-A16C6A26891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824720" y="0"/>
            <a:ext cx="2367280" cy="6874985"/>
          </a:xfrm>
          <a:prstGeom prst="rect">
            <a:avLst/>
          </a:prstGeom>
        </p:spPr>
      </p:pic>
      <p:sp>
        <p:nvSpPr>
          <p:cNvPr id="9" name="Rounded Rectangle 8">
            <a:extLst>
              <a:ext uri="{FF2B5EF4-FFF2-40B4-BE49-F238E27FC236}">
                <a16:creationId xmlns:a16="http://schemas.microsoft.com/office/drawing/2014/main" id="{D1333160-7B9F-DF3A-4D39-8712C2C60138}"/>
              </a:ext>
            </a:extLst>
          </p:cNvPr>
          <p:cNvSpPr/>
          <p:nvPr/>
        </p:nvSpPr>
        <p:spPr>
          <a:xfrm>
            <a:off x="723900" y="2856677"/>
            <a:ext cx="4104642" cy="1954252"/>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C1EBBE13-24C5-EDF2-2095-475DE86AE51C}"/>
              </a:ext>
            </a:extLst>
          </p:cNvPr>
          <p:cNvSpPr/>
          <p:nvPr/>
        </p:nvSpPr>
        <p:spPr>
          <a:xfrm>
            <a:off x="5049518" y="2856677"/>
            <a:ext cx="4104642" cy="1954252"/>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Google Shape;90;p1">
            <a:extLst>
              <a:ext uri="{FF2B5EF4-FFF2-40B4-BE49-F238E27FC236}">
                <a16:creationId xmlns:a16="http://schemas.microsoft.com/office/drawing/2014/main" id="{49607537-6101-558D-06C7-3B396DD8A98D}"/>
              </a:ext>
            </a:extLst>
          </p:cNvPr>
          <p:cNvSpPr txBox="1"/>
          <p:nvPr/>
        </p:nvSpPr>
        <p:spPr>
          <a:xfrm>
            <a:off x="906140" y="2908961"/>
            <a:ext cx="3757299" cy="1469593"/>
          </a:xfrm>
          <a:prstGeom prst="rect">
            <a:avLst/>
          </a:prstGeom>
          <a:noFill/>
          <a:ln>
            <a:noFill/>
          </a:ln>
        </p:spPr>
        <p:txBody>
          <a:bodyPr spcFirstLastPara="1" wrap="square" lIns="91425" tIns="45700" rIns="91425" bIns="45700" anchor="t" anchorCtr="0">
            <a:spAutoFit/>
          </a:bodyPr>
          <a:lstStyle/>
          <a:p>
            <a:pPr marL="0" marR="0" lvl="0" indent="0" rtl="0">
              <a:spcBef>
                <a:spcPts val="900"/>
              </a:spcBef>
              <a:spcAft>
                <a:spcPts val="0"/>
              </a:spcAft>
              <a:buNone/>
            </a:pPr>
            <a:r>
              <a:rPr lang="en-US" sz="1600" b="1" dirty="0">
                <a:solidFill>
                  <a:schemeClr val="bg1"/>
                </a:solidFill>
                <a:latin typeface="Century Gothic"/>
                <a:sym typeface="Century Gothic"/>
              </a:rPr>
              <a:t>Competitor A</a:t>
            </a:r>
          </a:p>
          <a:p>
            <a:pPr marL="0" marR="0" lvl="0" indent="0" rtl="0">
              <a:spcBef>
                <a:spcPts val="600"/>
              </a:spcBef>
              <a:spcAft>
                <a:spcPts val="0"/>
              </a:spcAft>
              <a:buNone/>
            </a:pPr>
            <a:r>
              <a:rPr lang="en-US" sz="1400" b="1" dirty="0">
                <a:solidFill>
                  <a:schemeClr val="bg1"/>
                </a:solidFill>
                <a:latin typeface="Century Gothic"/>
                <a:sym typeface="Century Gothic"/>
              </a:rPr>
              <a:t>Strength: </a:t>
            </a:r>
            <a:r>
              <a:rPr lang="en-US" sz="1400" dirty="0">
                <a:solidFill>
                  <a:schemeClr val="bg1"/>
                </a:solidFill>
                <a:latin typeface="Century Gothic"/>
                <a:sym typeface="Century Gothic"/>
              </a:rPr>
              <a:t>Dominant in digital advertising with a strong social media presence.</a:t>
            </a:r>
          </a:p>
          <a:p>
            <a:pPr marL="0" marR="0" lvl="0" indent="0" rtl="0">
              <a:spcBef>
                <a:spcPts val="600"/>
              </a:spcBef>
              <a:spcAft>
                <a:spcPts val="0"/>
              </a:spcAft>
              <a:buNone/>
            </a:pPr>
            <a:r>
              <a:rPr lang="en-US" sz="1400" b="1" dirty="0">
                <a:solidFill>
                  <a:schemeClr val="bg1"/>
                </a:solidFill>
                <a:latin typeface="Century Gothic"/>
                <a:sym typeface="Century Gothic"/>
              </a:rPr>
              <a:t>Weakness: </a:t>
            </a:r>
            <a:r>
              <a:rPr lang="en-US" sz="1400" dirty="0">
                <a:solidFill>
                  <a:schemeClr val="bg1"/>
                </a:solidFill>
                <a:latin typeface="Century Gothic"/>
                <a:sym typeface="Century Gothic"/>
              </a:rPr>
              <a:t>Limited focus on customer service and loyalty.</a:t>
            </a:r>
          </a:p>
        </p:txBody>
      </p:sp>
      <p:sp>
        <p:nvSpPr>
          <p:cNvPr id="12" name="Google Shape;90;p1">
            <a:extLst>
              <a:ext uri="{FF2B5EF4-FFF2-40B4-BE49-F238E27FC236}">
                <a16:creationId xmlns:a16="http://schemas.microsoft.com/office/drawing/2014/main" id="{2C5951AF-6EE1-28FD-3FDC-A46007019F8E}"/>
              </a:ext>
            </a:extLst>
          </p:cNvPr>
          <p:cNvSpPr txBox="1"/>
          <p:nvPr/>
        </p:nvSpPr>
        <p:spPr>
          <a:xfrm>
            <a:off x="5228586" y="2894745"/>
            <a:ext cx="3763014" cy="1723508"/>
          </a:xfrm>
          <a:prstGeom prst="rect">
            <a:avLst/>
          </a:prstGeom>
          <a:noFill/>
          <a:ln>
            <a:noFill/>
          </a:ln>
        </p:spPr>
        <p:txBody>
          <a:bodyPr spcFirstLastPara="1" wrap="square" lIns="91425" tIns="45700" rIns="91425" bIns="45700" anchor="t" anchorCtr="0">
            <a:spAutoFit/>
          </a:bodyPr>
          <a:lstStyle/>
          <a:p>
            <a:pPr marL="0" marR="0" lvl="0" indent="0" rtl="0">
              <a:spcBef>
                <a:spcPts val="900"/>
              </a:spcBef>
              <a:spcAft>
                <a:spcPts val="0"/>
              </a:spcAft>
              <a:buNone/>
            </a:pPr>
            <a:r>
              <a:rPr lang="en-US" sz="1600" b="1" dirty="0">
                <a:solidFill>
                  <a:schemeClr val="bg1"/>
                </a:solidFill>
                <a:latin typeface="Century Gothic"/>
                <a:sym typeface="Century Gothic"/>
              </a:rPr>
              <a:t>Competitor B</a:t>
            </a:r>
          </a:p>
          <a:p>
            <a:pPr marL="0" marR="0" lvl="0" indent="0" rtl="0">
              <a:spcBef>
                <a:spcPts val="900"/>
              </a:spcBef>
              <a:spcAft>
                <a:spcPts val="0"/>
              </a:spcAft>
              <a:buNone/>
            </a:pPr>
            <a:r>
              <a:rPr lang="en-US" sz="1400" b="1" dirty="0">
                <a:solidFill>
                  <a:schemeClr val="bg1"/>
                </a:solidFill>
                <a:latin typeface="Century Gothic"/>
                <a:sym typeface="Century Gothic"/>
              </a:rPr>
              <a:t>Strength: </a:t>
            </a:r>
            <a:r>
              <a:rPr lang="en-US" sz="1400" dirty="0">
                <a:solidFill>
                  <a:schemeClr val="bg1"/>
                </a:solidFill>
                <a:latin typeface="Century Gothic"/>
                <a:sym typeface="Century Gothic"/>
              </a:rPr>
              <a:t>Well-established brand with high customer retention.</a:t>
            </a:r>
          </a:p>
          <a:p>
            <a:pPr marL="0" marR="0" lvl="0" indent="0" rtl="0">
              <a:spcBef>
                <a:spcPts val="600"/>
              </a:spcBef>
              <a:spcAft>
                <a:spcPts val="0"/>
              </a:spcAft>
              <a:buNone/>
            </a:pPr>
            <a:r>
              <a:rPr lang="en-US" sz="1400" b="1" dirty="0">
                <a:solidFill>
                  <a:schemeClr val="bg1"/>
                </a:solidFill>
                <a:latin typeface="Century Gothic"/>
                <a:sym typeface="Century Gothic"/>
              </a:rPr>
              <a:t>Weakness: </a:t>
            </a:r>
            <a:r>
              <a:rPr lang="en-US" sz="1400" dirty="0">
                <a:solidFill>
                  <a:schemeClr val="bg1"/>
                </a:solidFill>
                <a:latin typeface="Century Gothic"/>
                <a:sym typeface="Century Gothic"/>
              </a:rPr>
              <a:t>Lack of innovation in digital channels and limited content marketing efforts.</a:t>
            </a:r>
          </a:p>
        </p:txBody>
      </p:sp>
      <p:sp>
        <p:nvSpPr>
          <p:cNvPr id="13" name="Google Shape;90;p1">
            <a:extLst>
              <a:ext uri="{FF2B5EF4-FFF2-40B4-BE49-F238E27FC236}">
                <a16:creationId xmlns:a16="http://schemas.microsoft.com/office/drawing/2014/main" id="{86133FF7-9C61-0C79-FCD8-30E7BF72AACB}"/>
              </a:ext>
            </a:extLst>
          </p:cNvPr>
          <p:cNvSpPr txBox="1"/>
          <p:nvPr/>
        </p:nvSpPr>
        <p:spPr>
          <a:xfrm>
            <a:off x="723900" y="5017165"/>
            <a:ext cx="8430260" cy="1292621"/>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Opportunities</a:t>
            </a:r>
          </a:p>
          <a:p>
            <a:pPr marL="28575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Increasing demand for [Product Category] in untapped regional markets.</a:t>
            </a:r>
          </a:p>
          <a:p>
            <a:pPr marL="28575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Competitors’ slow adoption of newer marketing technologies presents an opportunity for us to lead in digital innovation.</a:t>
            </a:r>
          </a:p>
        </p:txBody>
      </p:sp>
    </p:spTree>
    <p:extLst>
      <p:ext uri="{BB962C8B-B14F-4D97-AF65-F5344CB8AC3E}">
        <p14:creationId xmlns:p14="http://schemas.microsoft.com/office/powerpoint/2010/main" val="2027779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460F4E-90D2-E7F1-E004-313F49E0A620}"/>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F63296CE-A41B-9706-3906-2A746AD09C74}"/>
              </a:ext>
            </a:extLst>
          </p:cNvPr>
          <p:cNvSpPr txBox="1"/>
          <p:nvPr/>
        </p:nvSpPr>
        <p:spPr>
          <a:xfrm>
            <a:off x="723900" y="362918"/>
            <a:ext cx="8501380"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Target Audience</a:t>
            </a:r>
          </a:p>
        </p:txBody>
      </p:sp>
      <p:sp>
        <p:nvSpPr>
          <p:cNvPr id="2" name="Rounded Rectangle 1">
            <a:extLst>
              <a:ext uri="{FF2B5EF4-FFF2-40B4-BE49-F238E27FC236}">
                <a16:creationId xmlns:a16="http://schemas.microsoft.com/office/drawing/2014/main" id="{7D36F3C5-0630-1BDB-83CB-64EEDDED03C6}"/>
              </a:ext>
            </a:extLst>
          </p:cNvPr>
          <p:cNvSpPr/>
          <p:nvPr/>
        </p:nvSpPr>
        <p:spPr>
          <a:xfrm>
            <a:off x="723900" y="1464756"/>
            <a:ext cx="4104642" cy="2883723"/>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a:extLst>
              <a:ext uri="{FF2B5EF4-FFF2-40B4-BE49-F238E27FC236}">
                <a16:creationId xmlns:a16="http://schemas.microsoft.com/office/drawing/2014/main" id="{A311037B-A820-63FB-D4F7-C5C355DF5975}"/>
              </a:ext>
            </a:extLst>
          </p:cNvPr>
          <p:cNvSpPr/>
          <p:nvPr/>
        </p:nvSpPr>
        <p:spPr>
          <a:xfrm>
            <a:off x="5049518" y="1464756"/>
            <a:ext cx="4104642" cy="2883723"/>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90;p1">
            <a:extLst>
              <a:ext uri="{FF2B5EF4-FFF2-40B4-BE49-F238E27FC236}">
                <a16:creationId xmlns:a16="http://schemas.microsoft.com/office/drawing/2014/main" id="{DCED9872-D3A3-E68A-1D00-2963E0C1C765}"/>
              </a:ext>
            </a:extLst>
          </p:cNvPr>
          <p:cNvSpPr txBox="1"/>
          <p:nvPr/>
        </p:nvSpPr>
        <p:spPr>
          <a:xfrm>
            <a:off x="906140" y="1517041"/>
            <a:ext cx="3757299" cy="2269812"/>
          </a:xfrm>
          <a:prstGeom prst="rect">
            <a:avLst/>
          </a:prstGeom>
          <a:noFill/>
          <a:ln>
            <a:noFill/>
          </a:ln>
        </p:spPr>
        <p:txBody>
          <a:bodyPr spcFirstLastPara="1" wrap="square" lIns="91425" tIns="45700" rIns="91425" bIns="45700" anchor="t" anchorCtr="0">
            <a:spAutoFit/>
          </a:bodyPr>
          <a:lstStyle/>
          <a:p>
            <a:pPr marL="0" marR="0" lvl="0" indent="0" rtl="0">
              <a:spcBef>
                <a:spcPts val="900"/>
              </a:spcBef>
              <a:spcAft>
                <a:spcPts val="0"/>
              </a:spcAft>
              <a:buNone/>
            </a:pPr>
            <a:r>
              <a:rPr lang="en-US" sz="2400" b="1" dirty="0">
                <a:solidFill>
                  <a:schemeClr val="bg1"/>
                </a:solidFill>
                <a:latin typeface="Century Gothic"/>
                <a:sym typeface="Century Gothic"/>
              </a:rPr>
              <a:t>Demographics</a:t>
            </a:r>
          </a:p>
          <a:p>
            <a:pPr marL="0" marR="0" lvl="0" indent="0" rtl="0">
              <a:spcBef>
                <a:spcPts val="900"/>
              </a:spcBef>
              <a:spcAft>
                <a:spcPts val="0"/>
              </a:spcAft>
              <a:buNone/>
            </a:pPr>
            <a:r>
              <a:rPr lang="en-US" sz="1600" b="1" dirty="0">
                <a:solidFill>
                  <a:schemeClr val="bg1"/>
                </a:solidFill>
                <a:latin typeface="Century Gothic"/>
                <a:sym typeface="Century Gothic"/>
              </a:rPr>
              <a:t>Age:</a:t>
            </a:r>
            <a:r>
              <a:rPr lang="en-US" sz="1600" dirty="0">
                <a:solidFill>
                  <a:schemeClr val="bg1"/>
                </a:solidFill>
                <a:latin typeface="Century Gothic"/>
                <a:sym typeface="Century Gothic"/>
              </a:rPr>
              <a:t> 25-45</a:t>
            </a:r>
          </a:p>
          <a:p>
            <a:pPr marL="0" marR="0" lvl="0" indent="0" rtl="0">
              <a:spcBef>
                <a:spcPts val="900"/>
              </a:spcBef>
              <a:spcAft>
                <a:spcPts val="0"/>
              </a:spcAft>
              <a:buNone/>
            </a:pPr>
            <a:r>
              <a:rPr lang="en-US" sz="1600" b="1" dirty="0">
                <a:solidFill>
                  <a:schemeClr val="bg1"/>
                </a:solidFill>
                <a:latin typeface="Century Gothic"/>
                <a:sym typeface="Century Gothic"/>
              </a:rPr>
              <a:t>Gender:</a:t>
            </a:r>
            <a:r>
              <a:rPr lang="en-US" sz="1600" dirty="0">
                <a:solidFill>
                  <a:schemeClr val="bg1"/>
                </a:solidFill>
                <a:latin typeface="Century Gothic"/>
                <a:sym typeface="Century Gothic"/>
              </a:rPr>
              <a:t> 55% male, 45% female</a:t>
            </a:r>
          </a:p>
          <a:p>
            <a:pPr marL="0" marR="0" lvl="0" indent="0" rtl="0">
              <a:spcBef>
                <a:spcPts val="900"/>
              </a:spcBef>
              <a:spcAft>
                <a:spcPts val="0"/>
              </a:spcAft>
              <a:buNone/>
            </a:pPr>
            <a:r>
              <a:rPr lang="en-US" sz="1600" b="1" dirty="0">
                <a:solidFill>
                  <a:schemeClr val="bg1"/>
                </a:solidFill>
                <a:latin typeface="Century Gothic"/>
                <a:sym typeface="Century Gothic"/>
              </a:rPr>
              <a:t>Location:</a:t>
            </a:r>
            <a:r>
              <a:rPr lang="en-US" sz="1600" dirty="0">
                <a:solidFill>
                  <a:schemeClr val="bg1"/>
                </a:solidFill>
                <a:latin typeface="Century Gothic"/>
                <a:sym typeface="Century Gothic"/>
              </a:rPr>
              <a:t> Primarily urban areas in the US and UK</a:t>
            </a:r>
          </a:p>
          <a:p>
            <a:pPr marL="0" marR="0" lvl="0" indent="0" rtl="0">
              <a:spcBef>
                <a:spcPts val="900"/>
              </a:spcBef>
              <a:spcAft>
                <a:spcPts val="0"/>
              </a:spcAft>
              <a:buNone/>
            </a:pPr>
            <a:r>
              <a:rPr lang="en-US" sz="1600" b="1" dirty="0">
                <a:solidFill>
                  <a:schemeClr val="bg1"/>
                </a:solidFill>
                <a:latin typeface="Century Gothic"/>
                <a:sym typeface="Century Gothic"/>
              </a:rPr>
              <a:t>Income: </a:t>
            </a:r>
            <a:r>
              <a:rPr lang="en-US" sz="1600" dirty="0">
                <a:solidFill>
                  <a:schemeClr val="bg1"/>
                </a:solidFill>
                <a:latin typeface="Century Gothic"/>
                <a:sym typeface="Century Gothic"/>
              </a:rPr>
              <a:t>$50,000-$100,000 annually</a:t>
            </a:r>
          </a:p>
        </p:txBody>
      </p:sp>
      <p:sp>
        <p:nvSpPr>
          <p:cNvPr id="11" name="Google Shape;90;p1">
            <a:extLst>
              <a:ext uri="{FF2B5EF4-FFF2-40B4-BE49-F238E27FC236}">
                <a16:creationId xmlns:a16="http://schemas.microsoft.com/office/drawing/2014/main" id="{26E94F9D-E6E5-E384-78EA-BD0AE9494CA0}"/>
              </a:ext>
            </a:extLst>
          </p:cNvPr>
          <p:cNvSpPr txBox="1"/>
          <p:nvPr/>
        </p:nvSpPr>
        <p:spPr>
          <a:xfrm>
            <a:off x="5228586" y="1502825"/>
            <a:ext cx="3763014" cy="2646838"/>
          </a:xfrm>
          <a:prstGeom prst="rect">
            <a:avLst/>
          </a:prstGeom>
          <a:noFill/>
          <a:ln>
            <a:noFill/>
          </a:ln>
        </p:spPr>
        <p:txBody>
          <a:bodyPr spcFirstLastPara="1" wrap="square" lIns="91425" tIns="45700" rIns="91425" bIns="45700" anchor="t" anchorCtr="0">
            <a:spAutoFit/>
          </a:bodyPr>
          <a:lstStyle/>
          <a:p>
            <a:pPr marL="0" marR="0" lvl="0" indent="0" rtl="0">
              <a:spcBef>
                <a:spcPts val="900"/>
              </a:spcBef>
              <a:spcAft>
                <a:spcPts val="0"/>
              </a:spcAft>
              <a:buNone/>
            </a:pPr>
            <a:r>
              <a:rPr lang="en-US" sz="2400" b="1" dirty="0">
                <a:solidFill>
                  <a:schemeClr val="bg1"/>
                </a:solidFill>
                <a:latin typeface="Century Gothic"/>
                <a:sym typeface="Century Gothic"/>
              </a:rPr>
              <a:t>Psychographics</a:t>
            </a:r>
          </a:p>
          <a:p>
            <a:pPr marL="0" marR="0" lvl="0" indent="0" rtl="0">
              <a:spcBef>
                <a:spcPts val="900"/>
              </a:spcBef>
              <a:spcAft>
                <a:spcPts val="0"/>
              </a:spcAft>
              <a:buNone/>
            </a:pPr>
            <a:r>
              <a:rPr lang="en-US" sz="1600" b="1" dirty="0">
                <a:solidFill>
                  <a:schemeClr val="bg1"/>
                </a:solidFill>
                <a:latin typeface="Century Gothic"/>
                <a:sym typeface="Century Gothic"/>
              </a:rPr>
              <a:t>Values:</a:t>
            </a:r>
            <a:r>
              <a:rPr lang="en-US" sz="1600" dirty="0">
                <a:solidFill>
                  <a:schemeClr val="bg1"/>
                </a:solidFill>
                <a:latin typeface="Century Gothic"/>
                <a:sym typeface="Century Gothic"/>
              </a:rPr>
              <a:t> Convenience, innovation, sustainability</a:t>
            </a:r>
          </a:p>
          <a:p>
            <a:pPr marL="0" marR="0" lvl="0" indent="0" rtl="0">
              <a:spcBef>
                <a:spcPts val="900"/>
              </a:spcBef>
              <a:spcAft>
                <a:spcPts val="0"/>
              </a:spcAft>
              <a:buNone/>
            </a:pPr>
            <a:r>
              <a:rPr lang="en-US" sz="1600" b="1" dirty="0">
                <a:solidFill>
                  <a:schemeClr val="bg1"/>
                </a:solidFill>
                <a:latin typeface="Century Gothic"/>
                <a:sym typeface="Century Gothic"/>
              </a:rPr>
              <a:t>Interests: </a:t>
            </a:r>
            <a:r>
              <a:rPr lang="en-US" sz="1600" dirty="0">
                <a:solidFill>
                  <a:schemeClr val="bg1"/>
                </a:solidFill>
                <a:latin typeface="Century Gothic"/>
                <a:sym typeface="Century Gothic"/>
              </a:rPr>
              <a:t>Tech gadgets, fitness, travel</a:t>
            </a:r>
          </a:p>
          <a:p>
            <a:pPr marL="0" marR="0" lvl="0" indent="0" rtl="0">
              <a:spcBef>
                <a:spcPts val="900"/>
              </a:spcBef>
              <a:spcAft>
                <a:spcPts val="0"/>
              </a:spcAft>
              <a:buNone/>
            </a:pPr>
            <a:r>
              <a:rPr lang="en-US" sz="1600" b="1" dirty="0">
                <a:solidFill>
                  <a:schemeClr val="bg1"/>
                </a:solidFill>
                <a:latin typeface="Century Gothic"/>
                <a:sym typeface="Century Gothic"/>
              </a:rPr>
              <a:t>Behavior:</a:t>
            </a:r>
            <a:r>
              <a:rPr lang="en-US" sz="1600" dirty="0">
                <a:solidFill>
                  <a:schemeClr val="bg1"/>
                </a:solidFill>
                <a:latin typeface="Century Gothic"/>
                <a:sym typeface="Century Gothic"/>
              </a:rPr>
              <a:t> Frequent online shoppers, active on social media (especially Instagram and YouTube)</a:t>
            </a:r>
          </a:p>
        </p:txBody>
      </p:sp>
      <p:pic>
        <p:nvPicPr>
          <p:cNvPr id="16" name="Picture 15" descr="Maze">
            <a:extLst>
              <a:ext uri="{FF2B5EF4-FFF2-40B4-BE49-F238E27FC236}">
                <a16:creationId xmlns:a16="http://schemas.microsoft.com/office/drawing/2014/main" id="{DC0FDC26-441B-1691-5434-D88C0307E645}"/>
              </a:ext>
            </a:extLst>
          </p:cNvPr>
          <p:cNvPicPr>
            <a:picLocks noChangeAspect="1"/>
          </p:cNvPicPr>
          <p:nvPr/>
        </p:nvPicPr>
        <p:blipFill>
          <a:blip r:embed="rId3" cstate="email">
            <a:duotone>
              <a:prstClr val="black"/>
              <a:schemeClr val="accent2">
                <a:tint val="45000"/>
                <a:satMod val="400000"/>
              </a:schemeClr>
            </a:duotone>
            <a:extLst>
              <a:ext uri="{BEBA8EAE-BF5A-486C-A8C5-ECC9F3942E4B}">
                <a14:imgProps xmlns:a14="http://schemas.microsoft.com/office/drawing/2010/main">
                  <a14:imgLayer r:embed="rId4">
                    <a14:imgEffect>
                      <a14:colorTemperature colorTemp="11194"/>
                    </a14:imgEffect>
                    <a14:imgEffect>
                      <a14:saturation sat="95000"/>
                    </a14:imgEffect>
                  </a14:imgLayer>
                </a14:imgProps>
              </a:ext>
              <a:ext uri="{28A0092B-C50C-407E-A947-70E740481C1C}">
                <a14:useLocalDpi xmlns:a14="http://schemas.microsoft.com/office/drawing/2010/main"/>
              </a:ext>
            </a:extLst>
          </a:blip>
          <a:srcRect/>
          <a:stretch/>
        </p:blipFill>
        <p:spPr>
          <a:xfrm>
            <a:off x="9824720" y="0"/>
            <a:ext cx="2367280" cy="6858000"/>
          </a:xfrm>
          <a:prstGeom prst="rect">
            <a:avLst/>
          </a:prstGeom>
        </p:spPr>
      </p:pic>
    </p:spTree>
    <p:extLst>
      <p:ext uri="{BB962C8B-B14F-4D97-AF65-F5344CB8AC3E}">
        <p14:creationId xmlns:p14="http://schemas.microsoft.com/office/powerpoint/2010/main" val="3989633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ED6D22-43FC-9F10-29A8-95DC723173F1}"/>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F18ABC18-E99B-771D-D35F-B0ECE173FE10}"/>
              </a:ext>
            </a:extLst>
          </p:cNvPr>
          <p:cNvSpPr txBox="1"/>
          <p:nvPr/>
        </p:nvSpPr>
        <p:spPr>
          <a:xfrm>
            <a:off x="723900" y="362918"/>
            <a:ext cx="8501380"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Objectives</a:t>
            </a:r>
          </a:p>
        </p:txBody>
      </p:sp>
      <p:sp>
        <p:nvSpPr>
          <p:cNvPr id="24" name="Rounded Rectangle 23">
            <a:extLst>
              <a:ext uri="{FF2B5EF4-FFF2-40B4-BE49-F238E27FC236}">
                <a16:creationId xmlns:a16="http://schemas.microsoft.com/office/drawing/2014/main" id="{3B5D2787-2B9F-9D87-FA13-803542ED2859}"/>
              </a:ext>
            </a:extLst>
          </p:cNvPr>
          <p:cNvSpPr/>
          <p:nvPr/>
        </p:nvSpPr>
        <p:spPr>
          <a:xfrm>
            <a:off x="723900" y="1180276"/>
            <a:ext cx="5252720" cy="2531719"/>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a:extLst>
              <a:ext uri="{FF2B5EF4-FFF2-40B4-BE49-F238E27FC236}">
                <a16:creationId xmlns:a16="http://schemas.microsoft.com/office/drawing/2014/main" id="{2192AE57-2810-1238-59A3-CA53ED79B001}"/>
              </a:ext>
            </a:extLst>
          </p:cNvPr>
          <p:cNvSpPr/>
          <p:nvPr/>
        </p:nvSpPr>
        <p:spPr>
          <a:xfrm>
            <a:off x="6215382" y="1180276"/>
            <a:ext cx="5252720" cy="2531719"/>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Google Shape;90;p1">
            <a:extLst>
              <a:ext uri="{FF2B5EF4-FFF2-40B4-BE49-F238E27FC236}">
                <a16:creationId xmlns:a16="http://schemas.microsoft.com/office/drawing/2014/main" id="{9818B60E-260C-5AE9-AEFE-2C6F99EB9295}"/>
              </a:ext>
            </a:extLst>
          </p:cNvPr>
          <p:cNvSpPr txBox="1"/>
          <p:nvPr/>
        </p:nvSpPr>
        <p:spPr>
          <a:xfrm>
            <a:off x="905510" y="1180276"/>
            <a:ext cx="4889499" cy="24237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900"/>
              </a:spcBef>
              <a:spcAft>
                <a:spcPts val="90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entury Gothic"/>
                <a:ea typeface="+mn-ea"/>
                <a:cs typeface="+mn-cs"/>
                <a:sym typeface="Century Gothic"/>
              </a:rPr>
              <a:t>Brand Awareness</a:t>
            </a:r>
            <a:endParaRPr lang="en-US" sz="2800" b="1" dirty="0">
              <a:solidFill>
                <a:schemeClr val="bg1"/>
              </a:solidFill>
              <a:latin typeface="Century Gothic"/>
              <a:sym typeface="Century Gothic"/>
            </a:endParaRPr>
          </a:p>
          <a:p>
            <a:pPr marL="0" marR="0" lvl="0" indent="0" algn="ctr" rtl="0">
              <a:spcBef>
                <a:spcPts val="300"/>
              </a:spcBef>
              <a:spcAft>
                <a:spcPts val="0"/>
              </a:spcAft>
              <a:buNone/>
            </a:pPr>
            <a:r>
              <a:rPr lang="en-US" sz="2000" b="1" dirty="0">
                <a:solidFill>
                  <a:schemeClr val="bg1"/>
                </a:solidFill>
                <a:latin typeface="Century Gothic"/>
                <a:sym typeface="Century Gothic"/>
              </a:rPr>
              <a:t>Increase </a:t>
            </a:r>
            <a:r>
              <a:rPr lang="en-US" sz="2000" dirty="0">
                <a:solidFill>
                  <a:schemeClr val="bg1"/>
                </a:solidFill>
                <a:latin typeface="Century Gothic"/>
                <a:sym typeface="Century Gothic"/>
              </a:rPr>
              <a:t>overall brand awareness by</a:t>
            </a:r>
            <a:endParaRPr lang="en-US" sz="1600" dirty="0">
              <a:solidFill>
                <a:schemeClr val="bg1"/>
              </a:solidFill>
              <a:latin typeface="Century Gothic"/>
              <a:sym typeface="Century Gothic"/>
            </a:endParaRPr>
          </a:p>
          <a:p>
            <a:pPr marL="0" marR="0" lvl="0" indent="0" algn="ctr" rtl="0">
              <a:spcBef>
                <a:spcPts val="0"/>
              </a:spcBef>
              <a:spcAft>
                <a:spcPts val="0"/>
              </a:spcAft>
              <a:buNone/>
            </a:pPr>
            <a:r>
              <a:rPr lang="en-US" sz="5400" b="1" dirty="0">
                <a:solidFill>
                  <a:schemeClr val="bg1"/>
                </a:solidFill>
                <a:latin typeface="Century Gothic"/>
                <a:sym typeface="Century Gothic"/>
              </a:rPr>
              <a:t>25% </a:t>
            </a:r>
          </a:p>
          <a:p>
            <a:pPr marL="0" marR="0" lvl="0" indent="0" algn="ctr" rtl="0">
              <a:spcBef>
                <a:spcPts val="0"/>
              </a:spcBef>
              <a:spcAft>
                <a:spcPts val="0"/>
              </a:spcAft>
              <a:buNone/>
            </a:pPr>
            <a:r>
              <a:rPr lang="en-US" sz="1600" dirty="0">
                <a:solidFill>
                  <a:schemeClr val="bg1"/>
                </a:solidFill>
                <a:latin typeface="Century Gothic"/>
                <a:sym typeface="Century Gothic"/>
              </a:rPr>
              <a:t>through content marketing and </a:t>
            </a:r>
            <a:br>
              <a:rPr lang="en-US" sz="1600" dirty="0">
                <a:solidFill>
                  <a:schemeClr val="bg1"/>
                </a:solidFill>
                <a:latin typeface="Century Gothic"/>
                <a:sym typeface="Century Gothic"/>
              </a:rPr>
            </a:br>
            <a:r>
              <a:rPr lang="en-US" sz="1600" dirty="0">
                <a:solidFill>
                  <a:schemeClr val="bg1"/>
                </a:solidFill>
                <a:latin typeface="Century Gothic"/>
                <a:sym typeface="Century Gothic"/>
              </a:rPr>
              <a:t>influencer partnerships.</a:t>
            </a:r>
          </a:p>
        </p:txBody>
      </p:sp>
      <p:sp>
        <p:nvSpPr>
          <p:cNvPr id="30" name="Google Shape;90;p1">
            <a:extLst>
              <a:ext uri="{FF2B5EF4-FFF2-40B4-BE49-F238E27FC236}">
                <a16:creationId xmlns:a16="http://schemas.microsoft.com/office/drawing/2014/main" id="{6A15F917-5B95-6382-7D11-0C35C4E95DA6}"/>
              </a:ext>
            </a:extLst>
          </p:cNvPr>
          <p:cNvSpPr txBox="1"/>
          <p:nvPr/>
        </p:nvSpPr>
        <p:spPr>
          <a:xfrm>
            <a:off x="6396993" y="1264914"/>
            <a:ext cx="4889497" cy="2254423"/>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900"/>
              </a:spcBef>
              <a:spcAft>
                <a:spcPts val="90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entury Gothic"/>
                <a:ea typeface="+mn-ea"/>
                <a:cs typeface="+mn-cs"/>
                <a:sym typeface="Century Gothic"/>
              </a:rPr>
              <a:t>Customer Acquisition</a:t>
            </a:r>
          </a:p>
          <a:p>
            <a:pPr marL="0" marR="0" lvl="0" indent="0" algn="ctr" defTabSz="914400" rtl="0" eaLnBrk="1" fontAlgn="auto" latinLnBrk="0" hangingPunct="1">
              <a:lnSpc>
                <a:spcPct val="100000"/>
              </a:lnSpc>
              <a:spcBef>
                <a:spcPts val="300"/>
              </a:spcBef>
              <a:buClrTx/>
              <a:buSzTx/>
              <a:buFontTx/>
              <a:buNone/>
              <a:tabLst/>
              <a:defRPr/>
            </a:pPr>
            <a:r>
              <a:rPr lang="en-US" sz="2000" b="1" dirty="0">
                <a:solidFill>
                  <a:schemeClr val="bg1"/>
                </a:solidFill>
                <a:latin typeface="Century Gothic"/>
                <a:sym typeface="Century Gothic"/>
              </a:rPr>
              <a:t>Grow </a:t>
            </a:r>
            <a:r>
              <a:rPr lang="en-US" sz="2000" dirty="0">
                <a:solidFill>
                  <a:schemeClr val="bg1"/>
                </a:solidFill>
                <a:latin typeface="Century Gothic"/>
                <a:sym typeface="Century Gothic"/>
              </a:rPr>
              <a:t>the customer base by</a:t>
            </a:r>
            <a:endParaRPr lang="en-US" sz="1600" dirty="0">
              <a:solidFill>
                <a:schemeClr val="bg1"/>
              </a:solidFill>
              <a:latin typeface="Century Gothic"/>
              <a:sym typeface="Century Gothic"/>
            </a:endParaRPr>
          </a:p>
          <a:p>
            <a:pPr marL="0" marR="0" lvl="0" indent="0" algn="ctr" rtl="0">
              <a:spcBef>
                <a:spcPts val="0"/>
              </a:spcBef>
              <a:spcAft>
                <a:spcPts val="0"/>
              </a:spcAft>
              <a:buNone/>
            </a:pPr>
            <a:r>
              <a:rPr lang="en-US" sz="5400" b="1" dirty="0">
                <a:solidFill>
                  <a:schemeClr val="bg1"/>
                </a:solidFill>
                <a:latin typeface="Century Gothic"/>
                <a:sym typeface="Century Gothic"/>
              </a:rPr>
              <a:t>15% </a:t>
            </a:r>
          </a:p>
          <a:p>
            <a:pPr marL="0" marR="0" lvl="0" indent="0" algn="ctr" rtl="0">
              <a:spcBef>
                <a:spcPts val="0"/>
              </a:spcBef>
              <a:spcAft>
                <a:spcPts val="0"/>
              </a:spcAft>
              <a:buNone/>
            </a:pPr>
            <a:r>
              <a:rPr lang="en-US" sz="1600" dirty="0">
                <a:solidFill>
                  <a:schemeClr val="bg1"/>
                </a:solidFill>
                <a:latin typeface="Century Gothic"/>
                <a:sym typeface="Century Gothic"/>
              </a:rPr>
              <a:t>via targeted digital advertising.</a:t>
            </a:r>
          </a:p>
        </p:txBody>
      </p:sp>
      <p:sp>
        <p:nvSpPr>
          <p:cNvPr id="31" name="Rounded Rectangle 30">
            <a:extLst>
              <a:ext uri="{FF2B5EF4-FFF2-40B4-BE49-F238E27FC236}">
                <a16:creationId xmlns:a16="http://schemas.microsoft.com/office/drawing/2014/main" id="{648D4135-923B-EA96-E633-EF59865052D6}"/>
              </a:ext>
            </a:extLst>
          </p:cNvPr>
          <p:cNvSpPr/>
          <p:nvPr/>
        </p:nvSpPr>
        <p:spPr>
          <a:xfrm>
            <a:off x="723900" y="3916386"/>
            <a:ext cx="5252720" cy="2531719"/>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a:extLst>
              <a:ext uri="{FF2B5EF4-FFF2-40B4-BE49-F238E27FC236}">
                <a16:creationId xmlns:a16="http://schemas.microsoft.com/office/drawing/2014/main" id="{C7852E58-68FA-A48B-18B5-87BA2C276E47}"/>
              </a:ext>
            </a:extLst>
          </p:cNvPr>
          <p:cNvSpPr/>
          <p:nvPr/>
        </p:nvSpPr>
        <p:spPr>
          <a:xfrm>
            <a:off x="6215382" y="3916386"/>
            <a:ext cx="5252720" cy="2531719"/>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Google Shape;90;p1">
            <a:extLst>
              <a:ext uri="{FF2B5EF4-FFF2-40B4-BE49-F238E27FC236}">
                <a16:creationId xmlns:a16="http://schemas.microsoft.com/office/drawing/2014/main" id="{543FC241-1B96-2762-0E62-1D8B4918CACA}"/>
              </a:ext>
            </a:extLst>
          </p:cNvPr>
          <p:cNvSpPr txBox="1"/>
          <p:nvPr/>
        </p:nvSpPr>
        <p:spPr>
          <a:xfrm>
            <a:off x="905509" y="3855426"/>
            <a:ext cx="4889499" cy="256219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900"/>
              </a:spcBef>
              <a:spcAft>
                <a:spcPts val="90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entury Gothic"/>
                <a:ea typeface="+mn-ea"/>
                <a:cs typeface="+mn-cs"/>
                <a:sym typeface="Century Gothic"/>
              </a:rPr>
              <a:t>Engagement</a:t>
            </a:r>
          </a:p>
          <a:p>
            <a:pPr marL="0" marR="0" lvl="0" indent="0" algn="ctr" defTabSz="914400" rtl="0" eaLnBrk="1" fontAlgn="auto" latinLnBrk="0" hangingPunct="1">
              <a:lnSpc>
                <a:spcPct val="100000"/>
              </a:lnSpc>
              <a:spcBef>
                <a:spcPts val="300"/>
              </a:spcBef>
              <a:buClrTx/>
              <a:buSzTx/>
              <a:buFontTx/>
              <a:buNone/>
              <a:tabLst/>
              <a:defRPr/>
            </a:pPr>
            <a:r>
              <a:rPr lang="en-US" sz="2000" b="1" dirty="0">
                <a:solidFill>
                  <a:schemeClr val="bg1"/>
                </a:solidFill>
                <a:latin typeface="Century Gothic"/>
                <a:sym typeface="Century Gothic"/>
              </a:rPr>
              <a:t>Boost </a:t>
            </a:r>
            <a:r>
              <a:rPr lang="en-US" sz="2000" dirty="0">
                <a:solidFill>
                  <a:schemeClr val="bg1"/>
                </a:solidFill>
                <a:latin typeface="Century Gothic"/>
                <a:sym typeface="Century Gothic"/>
              </a:rPr>
              <a:t>social media engagement </a:t>
            </a:r>
            <a:br>
              <a:rPr lang="en-US" sz="2000" dirty="0">
                <a:solidFill>
                  <a:schemeClr val="bg1"/>
                </a:solidFill>
                <a:latin typeface="Century Gothic"/>
                <a:sym typeface="Century Gothic"/>
              </a:rPr>
            </a:br>
            <a:r>
              <a:rPr lang="en-US" sz="2000" dirty="0">
                <a:solidFill>
                  <a:schemeClr val="bg1"/>
                </a:solidFill>
                <a:latin typeface="Century Gothic"/>
                <a:sym typeface="Century Gothic"/>
              </a:rPr>
              <a:t>rates by</a:t>
            </a:r>
            <a:endParaRPr lang="en-US" sz="1600" dirty="0">
              <a:solidFill>
                <a:schemeClr val="bg1"/>
              </a:solidFill>
              <a:latin typeface="Century Gothic"/>
              <a:sym typeface="Century Gothic"/>
            </a:endParaRPr>
          </a:p>
          <a:p>
            <a:pPr marL="0" marR="0" lvl="0" indent="0" algn="ctr" rtl="0">
              <a:spcBef>
                <a:spcPts val="0"/>
              </a:spcBef>
              <a:spcAft>
                <a:spcPts val="0"/>
              </a:spcAft>
              <a:buNone/>
            </a:pPr>
            <a:r>
              <a:rPr lang="en-US" sz="5400" b="1" dirty="0">
                <a:solidFill>
                  <a:schemeClr val="bg1"/>
                </a:solidFill>
                <a:latin typeface="Century Gothic"/>
                <a:sym typeface="Century Gothic"/>
              </a:rPr>
              <a:t>20% </a:t>
            </a:r>
          </a:p>
          <a:p>
            <a:pPr marL="0" marR="0" lvl="0" indent="0" algn="ctr" rtl="0">
              <a:spcBef>
                <a:spcPts val="0"/>
              </a:spcBef>
              <a:spcAft>
                <a:spcPts val="0"/>
              </a:spcAft>
              <a:buNone/>
            </a:pPr>
            <a:r>
              <a:rPr lang="en-US" sz="1600" dirty="0">
                <a:solidFill>
                  <a:schemeClr val="bg1"/>
                </a:solidFill>
                <a:latin typeface="Century Gothic"/>
                <a:sym typeface="Century Gothic"/>
              </a:rPr>
              <a:t>(likes, comments, shares).</a:t>
            </a:r>
          </a:p>
        </p:txBody>
      </p:sp>
      <p:sp>
        <p:nvSpPr>
          <p:cNvPr id="34" name="Google Shape;90;p1">
            <a:extLst>
              <a:ext uri="{FF2B5EF4-FFF2-40B4-BE49-F238E27FC236}">
                <a16:creationId xmlns:a16="http://schemas.microsoft.com/office/drawing/2014/main" id="{80318832-7587-21D5-CDDA-1CB2ED6B3EEB}"/>
              </a:ext>
            </a:extLst>
          </p:cNvPr>
          <p:cNvSpPr txBox="1"/>
          <p:nvPr/>
        </p:nvSpPr>
        <p:spPr>
          <a:xfrm>
            <a:off x="6396993" y="4009313"/>
            <a:ext cx="4889497" cy="2254423"/>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900"/>
              </a:spcBef>
              <a:spcAft>
                <a:spcPts val="90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entury Gothic"/>
                <a:ea typeface="+mn-ea"/>
                <a:cs typeface="+mn-cs"/>
                <a:sym typeface="Century Gothic"/>
              </a:rPr>
              <a:t>Revenue Growth</a:t>
            </a:r>
          </a:p>
          <a:p>
            <a:pPr marL="0" marR="0" lvl="0" indent="0" algn="ctr" defTabSz="914400" rtl="0" eaLnBrk="1" fontAlgn="auto" latinLnBrk="0" hangingPunct="1">
              <a:lnSpc>
                <a:spcPct val="100000"/>
              </a:lnSpc>
              <a:spcBef>
                <a:spcPts val="300"/>
              </a:spcBef>
              <a:buClrTx/>
              <a:buSzTx/>
              <a:buFontTx/>
              <a:buNone/>
              <a:tabLst/>
              <a:defRPr/>
            </a:pPr>
            <a:r>
              <a:rPr lang="en-US" sz="2000" b="1" dirty="0">
                <a:solidFill>
                  <a:schemeClr val="bg1"/>
                </a:solidFill>
                <a:latin typeface="Century Gothic"/>
                <a:sym typeface="Century Gothic"/>
              </a:rPr>
              <a:t>Increase </a:t>
            </a:r>
            <a:r>
              <a:rPr lang="en-US" sz="2000" dirty="0">
                <a:solidFill>
                  <a:schemeClr val="bg1"/>
                </a:solidFill>
                <a:latin typeface="Century Gothic"/>
                <a:sym typeface="Century Gothic"/>
              </a:rPr>
              <a:t>overall revenue by</a:t>
            </a:r>
            <a:endParaRPr lang="en-US" sz="1600" dirty="0">
              <a:solidFill>
                <a:schemeClr val="bg1"/>
              </a:solidFill>
              <a:latin typeface="Century Gothic"/>
              <a:sym typeface="Century Gothic"/>
            </a:endParaRPr>
          </a:p>
          <a:p>
            <a:pPr marL="0" marR="0" lvl="0" indent="0" algn="ctr" rtl="0">
              <a:spcBef>
                <a:spcPts val="0"/>
              </a:spcBef>
              <a:spcAft>
                <a:spcPts val="0"/>
              </a:spcAft>
              <a:buNone/>
            </a:pPr>
            <a:r>
              <a:rPr lang="en-US" sz="5400" b="1" dirty="0">
                <a:solidFill>
                  <a:schemeClr val="bg1"/>
                </a:solidFill>
                <a:latin typeface="Century Gothic"/>
                <a:sym typeface="Century Gothic"/>
              </a:rPr>
              <a:t>$500,000 </a:t>
            </a:r>
          </a:p>
          <a:p>
            <a:pPr marL="0" marR="0" lvl="0" indent="0" algn="ctr" rtl="0">
              <a:spcBef>
                <a:spcPts val="0"/>
              </a:spcBef>
              <a:spcAft>
                <a:spcPts val="0"/>
              </a:spcAft>
              <a:buNone/>
            </a:pPr>
            <a:r>
              <a:rPr lang="en-US" sz="1600" dirty="0">
                <a:solidFill>
                  <a:schemeClr val="bg1"/>
                </a:solidFill>
                <a:latin typeface="Century Gothic"/>
                <a:sym typeface="Century Gothic"/>
              </a:rPr>
              <a:t>by the end of the fiscal year.</a:t>
            </a:r>
          </a:p>
        </p:txBody>
      </p:sp>
    </p:spTree>
    <p:extLst>
      <p:ext uri="{BB962C8B-B14F-4D97-AF65-F5344CB8AC3E}">
        <p14:creationId xmlns:p14="http://schemas.microsoft.com/office/powerpoint/2010/main" val="35122114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3E6A38-3C51-8297-37B6-BE6F3987D4A6}"/>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082BD709-5390-7B55-8134-AFE6E8A079FA}"/>
              </a:ext>
            </a:extLst>
          </p:cNvPr>
          <p:cNvSpPr txBox="1"/>
          <p:nvPr/>
        </p:nvSpPr>
        <p:spPr>
          <a:xfrm>
            <a:off x="723900" y="362918"/>
            <a:ext cx="8501380"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Action Plan</a:t>
            </a:r>
          </a:p>
        </p:txBody>
      </p:sp>
      <p:cxnSp>
        <p:nvCxnSpPr>
          <p:cNvPr id="3" name="Straight Connector 2">
            <a:extLst>
              <a:ext uri="{FF2B5EF4-FFF2-40B4-BE49-F238E27FC236}">
                <a16:creationId xmlns:a16="http://schemas.microsoft.com/office/drawing/2014/main" id="{DFC0AEE6-C34D-E9EA-E242-793EFFD7D402}"/>
              </a:ext>
            </a:extLst>
          </p:cNvPr>
          <p:cNvCxnSpPr>
            <a:cxnSpLocks/>
          </p:cNvCxnSpPr>
          <p:nvPr/>
        </p:nvCxnSpPr>
        <p:spPr>
          <a:xfrm flipV="1">
            <a:off x="599190" y="1280160"/>
            <a:ext cx="0" cy="463376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BA1F4A9A-2D04-725F-AAE2-532B7A1CDDEF}"/>
              </a:ext>
            </a:extLst>
          </p:cNvPr>
          <p:cNvCxnSpPr>
            <a:cxnSpLocks/>
          </p:cNvCxnSpPr>
          <p:nvPr/>
        </p:nvCxnSpPr>
        <p:spPr>
          <a:xfrm flipV="1">
            <a:off x="3349071" y="1280160"/>
            <a:ext cx="0" cy="463376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F173BE3C-3E94-04AD-7E16-405AD25EF283}"/>
              </a:ext>
            </a:extLst>
          </p:cNvPr>
          <p:cNvCxnSpPr>
            <a:cxnSpLocks/>
          </p:cNvCxnSpPr>
          <p:nvPr/>
        </p:nvCxnSpPr>
        <p:spPr>
          <a:xfrm flipV="1">
            <a:off x="6098952" y="1280160"/>
            <a:ext cx="5885" cy="463376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AEDCEAB-6423-9983-136A-8EF0FC890FD0}"/>
              </a:ext>
            </a:extLst>
          </p:cNvPr>
          <p:cNvCxnSpPr>
            <a:cxnSpLocks/>
          </p:cNvCxnSpPr>
          <p:nvPr/>
        </p:nvCxnSpPr>
        <p:spPr>
          <a:xfrm flipV="1">
            <a:off x="8848833" y="1280160"/>
            <a:ext cx="0" cy="463376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F1142A6-4994-48FB-95BB-837049C2AD28}"/>
              </a:ext>
            </a:extLst>
          </p:cNvPr>
          <p:cNvSpPr txBox="1"/>
          <p:nvPr/>
        </p:nvSpPr>
        <p:spPr>
          <a:xfrm>
            <a:off x="1339027" y="6021826"/>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Quarter 1</a:t>
            </a:r>
          </a:p>
        </p:txBody>
      </p:sp>
      <p:sp>
        <p:nvSpPr>
          <p:cNvPr id="12" name="TextBox 11">
            <a:extLst>
              <a:ext uri="{FF2B5EF4-FFF2-40B4-BE49-F238E27FC236}">
                <a16:creationId xmlns:a16="http://schemas.microsoft.com/office/drawing/2014/main" id="{D20F5259-3218-AE9B-1E0F-BA093C1CBDCE}"/>
              </a:ext>
            </a:extLst>
          </p:cNvPr>
          <p:cNvSpPr txBox="1"/>
          <p:nvPr/>
        </p:nvSpPr>
        <p:spPr>
          <a:xfrm>
            <a:off x="4094792" y="6021826"/>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Quarter 2</a:t>
            </a:r>
          </a:p>
        </p:txBody>
      </p:sp>
      <p:sp>
        <p:nvSpPr>
          <p:cNvPr id="13" name="TextBox 12">
            <a:extLst>
              <a:ext uri="{FF2B5EF4-FFF2-40B4-BE49-F238E27FC236}">
                <a16:creationId xmlns:a16="http://schemas.microsoft.com/office/drawing/2014/main" id="{AC4B4B73-2117-C9EF-63B5-0B05BBB7A651}"/>
              </a:ext>
            </a:extLst>
          </p:cNvPr>
          <p:cNvSpPr txBox="1"/>
          <p:nvPr/>
        </p:nvSpPr>
        <p:spPr>
          <a:xfrm>
            <a:off x="6832871" y="6021826"/>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Quarter 3</a:t>
            </a:r>
          </a:p>
        </p:txBody>
      </p:sp>
      <p:sp>
        <p:nvSpPr>
          <p:cNvPr id="14" name="TextBox 13">
            <a:extLst>
              <a:ext uri="{FF2B5EF4-FFF2-40B4-BE49-F238E27FC236}">
                <a16:creationId xmlns:a16="http://schemas.microsoft.com/office/drawing/2014/main" id="{6B2182FB-4D9B-A46A-D12D-0556259CDC2D}"/>
              </a:ext>
            </a:extLst>
          </p:cNvPr>
          <p:cNvSpPr txBox="1"/>
          <p:nvPr/>
        </p:nvSpPr>
        <p:spPr>
          <a:xfrm>
            <a:off x="9588636" y="6021826"/>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Quarter 4</a:t>
            </a:r>
          </a:p>
        </p:txBody>
      </p:sp>
      <p:sp>
        <p:nvSpPr>
          <p:cNvPr id="16" name="Rectangle 15">
            <a:extLst>
              <a:ext uri="{FF2B5EF4-FFF2-40B4-BE49-F238E27FC236}">
                <a16:creationId xmlns:a16="http://schemas.microsoft.com/office/drawing/2014/main" id="{060A6D8C-7E63-ABAC-B695-9E9F998A21E7}"/>
              </a:ext>
            </a:extLst>
          </p:cNvPr>
          <p:cNvSpPr/>
          <p:nvPr/>
        </p:nvSpPr>
        <p:spPr>
          <a:xfrm>
            <a:off x="599190" y="1365003"/>
            <a:ext cx="2749869" cy="786520"/>
          </a:xfrm>
          <a:prstGeom prst="rect">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Launch updated website with enhanced user experience.</a:t>
            </a:r>
          </a:p>
        </p:txBody>
      </p:sp>
      <p:sp>
        <p:nvSpPr>
          <p:cNvPr id="18" name="Rectangle 17">
            <a:extLst>
              <a:ext uri="{FF2B5EF4-FFF2-40B4-BE49-F238E27FC236}">
                <a16:creationId xmlns:a16="http://schemas.microsoft.com/office/drawing/2014/main" id="{6709D894-D1F5-A64F-8442-8C1EA06F949B}"/>
              </a:ext>
            </a:extLst>
          </p:cNvPr>
          <p:cNvSpPr/>
          <p:nvPr/>
        </p:nvSpPr>
        <p:spPr>
          <a:xfrm>
            <a:off x="599190" y="2237258"/>
            <a:ext cx="2749869" cy="786520"/>
          </a:xfrm>
          <a:prstGeom prst="rect">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Initiate SEO campaigns and content marketing (weekly blogs).</a:t>
            </a:r>
          </a:p>
        </p:txBody>
      </p:sp>
      <p:sp>
        <p:nvSpPr>
          <p:cNvPr id="19" name="Rectangle 18">
            <a:extLst>
              <a:ext uri="{FF2B5EF4-FFF2-40B4-BE49-F238E27FC236}">
                <a16:creationId xmlns:a16="http://schemas.microsoft.com/office/drawing/2014/main" id="{6F473BE7-1786-29DF-E719-0C6EEC510C4B}"/>
              </a:ext>
            </a:extLst>
          </p:cNvPr>
          <p:cNvSpPr/>
          <p:nvPr/>
        </p:nvSpPr>
        <p:spPr>
          <a:xfrm>
            <a:off x="3349070" y="2236366"/>
            <a:ext cx="2749867" cy="788382"/>
          </a:xfrm>
          <a:prstGeom prst="rect">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Kick off paid social media ads on Facebook and Instagram.</a:t>
            </a:r>
          </a:p>
        </p:txBody>
      </p:sp>
      <p:sp>
        <p:nvSpPr>
          <p:cNvPr id="20" name="Rectangle 19">
            <a:extLst>
              <a:ext uri="{FF2B5EF4-FFF2-40B4-BE49-F238E27FC236}">
                <a16:creationId xmlns:a16="http://schemas.microsoft.com/office/drawing/2014/main" id="{7B2748E3-5ACC-297A-4C77-F6B800B81020}"/>
              </a:ext>
            </a:extLst>
          </p:cNvPr>
          <p:cNvSpPr/>
          <p:nvPr/>
        </p:nvSpPr>
        <p:spPr>
          <a:xfrm>
            <a:off x="3349070" y="3117683"/>
            <a:ext cx="2749867" cy="756201"/>
          </a:xfrm>
          <a:prstGeom prst="rect">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Launch email marketing campaigns targeting existing customers.</a:t>
            </a:r>
          </a:p>
        </p:txBody>
      </p:sp>
      <p:cxnSp>
        <p:nvCxnSpPr>
          <p:cNvPr id="21" name="Straight Connector 20">
            <a:extLst>
              <a:ext uri="{FF2B5EF4-FFF2-40B4-BE49-F238E27FC236}">
                <a16:creationId xmlns:a16="http://schemas.microsoft.com/office/drawing/2014/main" id="{1A3687BA-D8CB-1781-DC2D-5556CFD55EBE}"/>
              </a:ext>
            </a:extLst>
          </p:cNvPr>
          <p:cNvCxnSpPr>
            <a:cxnSpLocks/>
          </p:cNvCxnSpPr>
          <p:nvPr/>
        </p:nvCxnSpPr>
        <p:spPr>
          <a:xfrm flipV="1">
            <a:off x="11598715" y="1280160"/>
            <a:ext cx="0" cy="463376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C2865DCC-6668-F897-39C4-100DD84535DB}"/>
              </a:ext>
            </a:extLst>
          </p:cNvPr>
          <p:cNvSpPr/>
          <p:nvPr/>
        </p:nvSpPr>
        <p:spPr>
          <a:xfrm>
            <a:off x="6104851" y="3117683"/>
            <a:ext cx="2749866" cy="751464"/>
          </a:xfrm>
          <a:prstGeom prst="rect">
            <a:avLst/>
          </a:prstGeom>
          <a:solidFill>
            <a:srgbClr val="9E3A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Implement a customer loyalty program.</a:t>
            </a:r>
          </a:p>
        </p:txBody>
      </p:sp>
      <p:sp>
        <p:nvSpPr>
          <p:cNvPr id="23" name="Rectangle 22">
            <a:extLst>
              <a:ext uri="{FF2B5EF4-FFF2-40B4-BE49-F238E27FC236}">
                <a16:creationId xmlns:a16="http://schemas.microsoft.com/office/drawing/2014/main" id="{45F77913-C2A6-79AD-85BB-717CAE56912A}"/>
              </a:ext>
            </a:extLst>
          </p:cNvPr>
          <p:cNvSpPr/>
          <p:nvPr/>
        </p:nvSpPr>
        <p:spPr>
          <a:xfrm>
            <a:off x="6104851" y="3954820"/>
            <a:ext cx="2749866" cy="751464"/>
          </a:xfrm>
          <a:prstGeom prst="rect">
            <a:avLst/>
          </a:prstGeom>
          <a:solidFill>
            <a:srgbClr val="9E3A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Expand paid ad campaigns to include LinkedIn and Google Ads.</a:t>
            </a:r>
          </a:p>
        </p:txBody>
      </p:sp>
      <p:sp>
        <p:nvSpPr>
          <p:cNvPr id="40" name="Rectangle 39">
            <a:extLst>
              <a:ext uri="{FF2B5EF4-FFF2-40B4-BE49-F238E27FC236}">
                <a16:creationId xmlns:a16="http://schemas.microsoft.com/office/drawing/2014/main" id="{D10592F0-A90F-DC5B-8C1C-EF0ACF0A6951}"/>
              </a:ext>
            </a:extLst>
          </p:cNvPr>
          <p:cNvSpPr/>
          <p:nvPr/>
        </p:nvSpPr>
        <p:spPr>
          <a:xfrm>
            <a:off x="593284" y="3111375"/>
            <a:ext cx="2761671" cy="756201"/>
          </a:xfrm>
          <a:prstGeom prst="rect">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Begin influencer outreach for brand collaboration.</a:t>
            </a:r>
          </a:p>
        </p:txBody>
      </p:sp>
      <p:sp>
        <p:nvSpPr>
          <p:cNvPr id="41" name="Rectangle 40">
            <a:extLst>
              <a:ext uri="{FF2B5EF4-FFF2-40B4-BE49-F238E27FC236}">
                <a16:creationId xmlns:a16="http://schemas.microsoft.com/office/drawing/2014/main" id="{87D20DC7-F39C-9B7A-B508-DDE4BE292B89}"/>
              </a:ext>
            </a:extLst>
          </p:cNvPr>
          <p:cNvSpPr/>
          <p:nvPr/>
        </p:nvSpPr>
        <p:spPr>
          <a:xfrm>
            <a:off x="3349070" y="3954203"/>
            <a:ext cx="2743963" cy="756201"/>
          </a:xfrm>
          <a:prstGeom prst="rect">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Launch email marketing campaigns targeting new customers.</a:t>
            </a:r>
          </a:p>
        </p:txBody>
      </p:sp>
      <p:sp>
        <p:nvSpPr>
          <p:cNvPr id="42" name="Rectangle 41">
            <a:extLst>
              <a:ext uri="{FF2B5EF4-FFF2-40B4-BE49-F238E27FC236}">
                <a16:creationId xmlns:a16="http://schemas.microsoft.com/office/drawing/2014/main" id="{E3B10A1D-8C87-176B-6F4D-7DFBB32CE19D}"/>
              </a:ext>
            </a:extLst>
          </p:cNvPr>
          <p:cNvSpPr/>
          <p:nvPr/>
        </p:nvSpPr>
        <p:spPr>
          <a:xfrm>
            <a:off x="8848819" y="3954203"/>
            <a:ext cx="2749867" cy="751464"/>
          </a:xfrm>
          <a:prstGeom prst="rect">
            <a:avLst/>
          </a:prstGeom>
          <a:solidFill>
            <a:srgbClr val="45191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Review performance, adjust campaigns as needed.</a:t>
            </a:r>
          </a:p>
        </p:txBody>
      </p:sp>
      <p:sp>
        <p:nvSpPr>
          <p:cNvPr id="43" name="Rectangle 42">
            <a:extLst>
              <a:ext uri="{FF2B5EF4-FFF2-40B4-BE49-F238E27FC236}">
                <a16:creationId xmlns:a16="http://schemas.microsoft.com/office/drawing/2014/main" id="{5CB2D0E4-5BA8-CB46-1F8D-AF7F58B7E574}"/>
              </a:ext>
            </a:extLst>
          </p:cNvPr>
          <p:cNvSpPr/>
          <p:nvPr/>
        </p:nvSpPr>
        <p:spPr>
          <a:xfrm>
            <a:off x="8848819" y="4787388"/>
            <a:ext cx="2749867" cy="756201"/>
          </a:xfrm>
          <a:prstGeom prst="rect">
            <a:avLst/>
          </a:prstGeom>
          <a:solidFill>
            <a:srgbClr val="45191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Launch end-of-year promotional campaigns for customer retention.</a:t>
            </a:r>
          </a:p>
        </p:txBody>
      </p:sp>
    </p:spTree>
    <p:extLst>
      <p:ext uri="{BB962C8B-B14F-4D97-AF65-F5344CB8AC3E}">
        <p14:creationId xmlns:p14="http://schemas.microsoft.com/office/powerpoint/2010/main" val="11900217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AF9523-3A81-FD58-B776-B9BBF7D6584C}"/>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6AB9139C-1021-1E0E-BA8A-58B0F59F439A}"/>
              </a:ext>
            </a:extLst>
          </p:cNvPr>
          <p:cNvSpPr txBox="1"/>
          <p:nvPr/>
        </p:nvSpPr>
        <p:spPr>
          <a:xfrm>
            <a:off x="723900" y="362918"/>
            <a:ext cx="8501380"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Milestones</a:t>
            </a:r>
          </a:p>
        </p:txBody>
      </p:sp>
      <p:cxnSp>
        <p:nvCxnSpPr>
          <p:cNvPr id="3" name="Straight Connector 2">
            <a:extLst>
              <a:ext uri="{FF2B5EF4-FFF2-40B4-BE49-F238E27FC236}">
                <a16:creationId xmlns:a16="http://schemas.microsoft.com/office/drawing/2014/main" id="{2B3691F6-0112-846C-92CA-E2C1C61EFE47}"/>
              </a:ext>
            </a:extLst>
          </p:cNvPr>
          <p:cNvCxnSpPr>
            <a:cxnSpLocks/>
          </p:cNvCxnSpPr>
          <p:nvPr/>
        </p:nvCxnSpPr>
        <p:spPr>
          <a:xfrm>
            <a:off x="905510" y="3864861"/>
            <a:ext cx="1034351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720DA48B-7F80-9618-DA9F-50059BD7C40B}"/>
              </a:ext>
            </a:extLst>
          </p:cNvPr>
          <p:cNvSpPr/>
          <p:nvPr/>
        </p:nvSpPr>
        <p:spPr>
          <a:xfrm>
            <a:off x="723900" y="1464757"/>
            <a:ext cx="3075940" cy="1732994"/>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90;p1">
            <a:extLst>
              <a:ext uri="{FF2B5EF4-FFF2-40B4-BE49-F238E27FC236}">
                <a16:creationId xmlns:a16="http://schemas.microsoft.com/office/drawing/2014/main" id="{33D123AD-C0F0-DAF3-8E42-18C54E2314B6}"/>
              </a:ext>
            </a:extLst>
          </p:cNvPr>
          <p:cNvSpPr txBox="1"/>
          <p:nvPr/>
        </p:nvSpPr>
        <p:spPr>
          <a:xfrm>
            <a:off x="905510" y="1464756"/>
            <a:ext cx="2680969" cy="114642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900"/>
              </a:spcBef>
              <a:spcAft>
                <a:spcPts val="60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entury Gothic"/>
                <a:ea typeface="+mn-ea"/>
                <a:cs typeface="+mn-cs"/>
                <a:sym typeface="Century Gothic"/>
              </a:rPr>
              <a:t>Month 1</a:t>
            </a:r>
            <a:endParaRPr lang="en-US" sz="2400" b="1" dirty="0">
              <a:solidFill>
                <a:schemeClr val="bg1"/>
              </a:solidFill>
              <a:latin typeface="Century Gothic"/>
              <a:sym typeface="Century Gothic"/>
            </a:endParaRPr>
          </a:p>
          <a:p>
            <a:pPr algn="ctr"/>
            <a:r>
              <a:rPr lang="en-US" sz="1600" dirty="0">
                <a:solidFill>
                  <a:schemeClr val="bg1"/>
                </a:solidFill>
                <a:latin typeface="Century Gothic"/>
                <a:sym typeface="Century Gothic"/>
              </a:rPr>
              <a:t>Complete website redesign and SEO audit.</a:t>
            </a:r>
          </a:p>
        </p:txBody>
      </p:sp>
      <p:sp>
        <p:nvSpPr>
          <p:cNvPr id="17" name="Oval 16">
            <a:extLst>
              <a:ext uri="{FF2B5EF4-FFF2-40B4-BE49-F238E27FC236}">
                <a16:creationId xmlns:a16="http://schemas.microsoft.com/office/drawing/2014/main" id="{2461BA72-4E29-9AF3-05F3-23034766A307}"/>
              </a:ext>
            </a:extLst>
          </p:cNvPr>
          <p:cNvSpPr/>
          <p:nvPr/>
        </p:nvSpPr>
        <p:spPr>
          <a:xfrm>
            <a:off x="723900" y="3666897"/>
            <a:ext cx="395928" cy="395928"/>
          </a:xfrm>
          <a:prstGeom prst="ellipse">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a:extLst>
              <a:ext uri="{FF2B5EF4-FFF2-40B4-BE49-F238E27FC236}">
                <a16:creationId xmlns:a16="http://schemas.microsoft.com/office/drawing/2014/main" id="{05EC4DC7-A61C-908D-952E-B7CB279642AB}"/>
              </a:ext>
            </a:extLst>
          </p:cNvPr>
          <p:cNvSpPr/>
          <p:nvPr/>
        </p:nvSpPr>
        <p:spPr>
          <a:xfrm>
            <a:off x="2623341" y="4526746"/>
            <a:ext cx="3075940" cy="1732994"/>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Google Shape;90;p1">
            <a:extLst>
              <a:ext uri="{FF2B5EF4-FFF2-40B4-BE49-F238E27FC236}">
                <a16:creationId xmlns:a16="http://schemas.microsoft.com/office/drawing/2014/main" id="{74988644-169C-AA76-1B27-0BA33E10CF7D}"/>
              </a:ext>
            </a:extLst>
          </p:cNvPr>
          <p:cNvSpPr txBox="1"/>
          <p:nvPr/>
        </p:nvSpPr>
        <p:spPr>
          <a:xfrm>
            <a:off x="2804951" y="4526745"/>
            <a:ext cx="2680969" cy="139264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900"/>
              </a:spcBef>
              <a:spcAft>
                <a:spcPts val="60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entury Gothic"/>
                <a:ea typeface="+mn-ea"/>
                <a:cs typeface="+mn-cs"/>
                <a:sym typeface="Century Gothic"/>
              </a:rPr>
              <a:t>Month 3</a:t>
            </a:r>
            <a:endParaRPr lang="en-US" sz="2400" b="1" dirty="0">
              <a:solidFill>
                <a:schemeClr val="bg1"/>
              </a:solidFill>
              <a:latin typeface="Century Gothic"/>
              <a:sym typeface="Century Gothic"/>
            </a:endParaRPr>
          </a:p>
          <a:p>
            <a:pPr marR="0" lvl="0" indent="0" algn="ctr">
              <a:spcAft>
                <a:spcPts val="0"/>
              </a:spcAft>
              <a:buNone/>
            </a:pPr>
            <a:r>
              <a:rPr lang="en-US" sz="1600" dirty="0">
                <a:solidFill>
                  <a:schemeClr val="bg1"/>
                </a:solidFill>
                <a:latin typeface="Century Gothic"/>
                <a:sym typeface="Century Gothic"/>
              </a:rPr>
              <a:t>Launch of influencer partnerships with </a:t>
            </a:r>
            <a:br>
              <a:rPr lang="en-US" sz="1600" dirty="0">
                <a:solidFill>
                  <a:schemeClr val="bg1"/>
                </a:solidFill>
                <a:latin typeface="Century Gothic"/>
                <a:sym typeface="Century Gothic"/>
              </a:rPr>
            </a:br>
            <a:r>
              <a:rPr lang="en-US" sz="1600" dirty="0">
                <a:solidFill>
                  <a:schemeClr val="bg1"/>
                </a:solidFill>
                <a:latin typeface="Century Gothic"/>
                <a:sym typeface="Century Gothic"/>
              </a:rPr>
              <a:t>[# of influencers].</a:t>
            </a:r>
          </a:p>
        </p:txBody>
      </p:sp>
      <p:sp>
        <p:nvSpPr>
          <p:cNvPr id="26" name="Oval 25">
            <a:extLst>
              <a:ext uri="{FF2B5EF4-FFF2-40B4-BE49-F238E27FC236}">
                <a16:creationId xmlns:a16="http://schemas.microsoft.com/office/drawing/2014/main" id="{6E0C2AE0-870D-5EEB-32EC-930610B04020}"/>
              </a:ext>
            </a:extLst>
          </p:cNvPr>
          <p:cNvSpPr/>
          <p:nvPr/>
        </p:nvSpPr>
        <p:spPr>
          <a:xfrm>
            <a:off x="2669620" y="3666897"/>
            <a:ext cx="395928" cy="395928"/>
          </a:xfrm>
          <a:prstGeom prst="ellipse">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a:extLst>
              <a:ext uri="{FF2B5EF4-FFF2-40B4-BE49-F238E27FC236}">
                <a16:creationId xmlns:a16="http://schemas.microsoft.com/office/drawing/2014/main" id="{102DADC5-DEF9-4722-6CDB-0338D1F29DF9}"/>
              </a:ext>
            </a:extLst>
          </p:cNvPr>
          <p:cNvSpPr/>
          <p:nvPr/>
        </p:nvSpPr>
        <p:spPr>
          <a:xfrm>
            <a:off x="4558030" y="1474879"/>
            <a:ext cx="3075940" cy="1732994"/>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Google Shape;90;p1">
            <a:extLst>
              <a:ext uri="{FF2B5EF4-FFF2-40B4-BE49-F238E27FC236}">
                <a16:creationId xmlns:a16="http://schemas.microsoft.com/office/drawing/2014/main" id="{1CBDD1D2-726D-1151-9DF1-CCE67F7BDB56}"/>
              </a:ext>
            </a:extLst>
          </p:cNvPr>
          <p:cNvSpPr txBox="1"/>
          <p:nvPr/>
        </p:nvSpPr>
        <p:spPr>
          <a:xfrm>
            <a:off x="4710416" y="1474878"/>
            <a:ext cx="2765450" cy="139264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900"/>
              </a:spcBef>
              <a:spcAft>
                <a:spcPts val="600"/>
              </a:spcAft>
              <a:buClrTx/>
              <a:buSzTx/>
              <a:buFontTx/>
              <a:buNone/>
              <a:tabLst/>
              <a:defRPr/>
            </a:pPr>
            <a:r>
              <a:rPr lang="en-US" sz="2400" b="1" dirty="0">
                <a:solidFill>
                  <a:prstClr val="white"/>
                </a:solidFill>
                <a:latin typeface="Century Gothic"/>
                <a:sym typeface="Century Gothic"/>
              </a:rPr>
              <a:t>Month 6</a:t>
            </a:r>
          </a:p>
          <a:p>
            <a:pPr marL="0" marR="0" lvl="0" indent="0" algn="ctr" rtl="0">
              <a:spcAft>
                <a:spcPts val="0"/>
              </a:spcAft>
              <a:buNone/>
            </a:pPr>
            <a:r>
              <a:rPr lang="en-US" sz="1600" dirty="0">
                <a:solidFill>
                  <a:schemeClr val="bg1"/>
                </a:solidFill>
                <a:latin typeface="Century Gothic"/>
                <a:sym typeface="Century Gothic"/>
              </a:rPr>
              <a:t>Achieve a 15% increase in website traffic and begin loyalty program.</a:t>
            </a:r>
          </a:p>
        </p:txBody>
      </p:sp>
      <p:sp>
        <p:nvSpPr>
          <p:cNvPr id="29" name="Oval 28">
            <a:extLst>
              <a:ext uri="{FF2B5EF4-FFF2-40B4-BE49-F238E27FC236}">
                <a16:creationId xmlns:a16="http://schemas.microsoft.com/office/drawing/2014/main" id="{EE9CEA0F-3796-821C-2CBD-C333BBBCCBAD}"/>
              </a:ext>
            </a:extLst>
          </p:cNvPr>
          <p:cNvSpPr/>
          <p:nvPr/>
        </p:nvSpPr>
        <p:spPr>
          <a:xfrm>
            <a:off x="5468565" y="3666897"/>
            <a:ext cx="395928" cy="395928"/>
          </a:xfrm>
          <a:prstGeom prst="ellipse">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a:extLst>
              <a:ext uri="{FF2B5EF4-FFF2-40B4-BE49-F238E27FC236}">
                <a16:creationId xmlns:a16="http://schemas.microsoft.com/office/drawing/2014/main" id="{8466E05C-6ACD-4A47-CA3D-B7336FB190F2}"/>
              </a:ext>
            </a:extLst>
          </p:cNvPr>
          <p:cNvSpPr/>
          <p:nvPr/>
        </p:nvSpPr>
        <p:spPr>
          <a:xfrm>
            <a:off x="6452716" y="4526746"/>
            <a:ext cx="3075940" cy="1732994"/>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Google Shape;90;p1">
            <a:extLst>
              <a:ext uri="{FF2B5EF4-FFF2-40B4-BE49-F238E27FC236}">
                <a16:creationId xmlns:a16="http://schemas.microsoft.com/office/drawing/2014/main" id="{3EE0A673-42C0-8717-4A4E-D0CB675B9194}"/>
              </a:ext>
            </a:extLst>
          </p:cNvPr>
          <p:cNvSpPr txBox="1"/>
          <p:nvPr/>
        </p:nvSpPr>
        <p:spPr>
          <a:xfrm>
            <a:off x="6634326" y="4526745"/>
            <a:ext cx="2680969" cy="114642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900"/>
              </a:spcBef>
              <a:spcAft>
                <a:spcPts val="60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entury Gothic"/>
                <a:ea typeface="+mn-ea"/>
                <a:cs typeface="+mn-cs"/>
                <a:sym typeface="Century Gothic"/>
              </a:rPr>
              <a:t>Month 9</a:t>
            </a:r>
            <a:endParaRPr lang="en-US" sz="2400" b="1" dirty="0">
              <a:solidFill>
                <a:schemeClr val="bg1"/>
              </a:solidFill>
              <a:latin typeface="Century Gothic"/>
              <a:sym typeface="Century Gothic"/>
            </a:endParaRPr>
          </a:p>
          <a:p>
            <a:pPr algn="ctr"/>
            <a:r>
              <a:rPr lang="en-US" sz="1600" dirty="0">
                <a:solidFill>
                  <a:schemeClr val="bg1"/>
                </a:solidFill>
                <a:latin typeface="Century Gothic"/>
                <a:sym typeface="Century Gothic"/>
              </a:rPr>
              <a:t>Expand advertising to international markets.</a:t>
            </a:r>
          </a:p>
        </p:txBody>
      </p:sp>
      <p:sp>
        <p:nvSpPr>
          <p:cNvPr id="32" name="Rounded Rectangle 31">
            <a:extLst>
              <a:ext uri="{FF2B5EF4-FFF2-40B4-BE49-F238E27FC236}">
                <a16:creationId xmlns:a16="http://schemas.microsoft.com/office/drawing/2014/main" id="{C7B7CD7B-EB31-55CE-D4DA-3069C9678054}"/>
              </a:ext>
            </a:extLst>
          </p:cNvPr>
          <p:cNvSpPr/>
          <p:nvPr/>
        </p:nvSpPr>
        <p:spPr>
          <a:xfrm>
            <a:off x="8386443" y="1464757"/>
            <a:ext cx="3075940" cy="1732994"/>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Google Shape;90;p1">
            <a:extLst>
              <a:ext uri="{FF2B5EF4-FFF2-40B4-BE49-F238E27FC236}">
                <a16:creationId xmlns:a16="http://schemas.microsoft.com/office/drawing/2014/main" id="{6942E7CD-190A-C628-5E8E-CD0EB99D5C1C}"/>
              </a:ext>
            </a:extLst>
          </p:cNvPr>
          <p:cNvSpPr txBox="1"/>
          <p:nvPr/>
        </p:nvSpPr>
        <p:spPr>
          <a:xfrm>
            <a:off x="8482965" y="1464756"/>
            <a:ext cx="2877458" cy="166964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900"/>
              </a:spcBef>
              <a:spcAft>
                <a:spcPts val="60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entury Gothic"/>
                <a:ea typeface="+mn-ea"/>
                <a:cs typeface="+mn-cs"/>
                <a:sym typeface="Century Gothic"/>
              </a:rPr>
              <a:t>Month 12</a:t>
            </a:r>
            <a:endParaRPr lang="en-US" sz="2400" b="1" dirty="0">
              <a:solidFill>
                <a:schemeClr val="bg1"/>
              </a:solidFill>
              <a:latin typeface="Century Gothic"/>
              <a:sym typeface="Century Gothic"/>
            </a:endParaRPr>
          </a:p>
          <a:p>
            <a:pPr marL="0" marR="0" lvl="0" indent="0" algn="ctr" rtl="0">
              <a:spcAft>
                <a:spcPts val="0"/>
              </a:spcAft>
              <a:buNone/>
            </a:pPr>
            <a:r>
              <a:rPr lang="en-US" dirty="0">
                <a:solidFill>
                  <a:schemeClr val="bg1"/>
                </a:solidFill>
                <a:latin typeface="Century Gothic"/>
                <a:sym typeface="Century Gothic"/>
              </a:rPr>
              <a:t> </a:t>
            </a:r>
            <a:r>
              <a:rPr lang="en-US" sz="1600" dirty="0">
                <a:solidFill>
                  <a:schemeClr val="bg1"/>
                </a:solidFill>
                <a:latin typeface="Century Gothic"/>
                <a:sym typeface="Century Gothic"/>
              </a:rPr>
              <a:t>Reach target market share of 12% and review overall campaign performance.</a:t>
            </a:r>
          </a:p>
        </p:txBody>
      </p:sp>
      <p:sp>
        <p:nvSpPr>
          <p:cNvPr id="34" name="Oval 33">
            <a:extLst>
              <a:ext uri="{FF2B5EF4-FFF2-40B4-BE49-F238E27FC236}">
                <a16:creationId xmlns:a16="http://schemas.microsoft.com/office/drawing/2014/main" id="{FCE0DCB0-7C28-11B5-B776-66A7A3657112}"/>
              </a:ext>
            </a:extLst>
          </p:cNvPr>
          <p:cNvSpPr/>
          <p:nvPr/>
        </p:nvSpPr>
        <p:spPr>
          <a:xfrm>
            <a:off x="8267510" y="3666897"/>
            <a:ext cx="395928" cy="395928"/>
          </a:xfrm>
          <a:prstGeom prst="ellipse">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79CA84E1-758E-FDCB-0B85-DEF76F99DD71}"/>
              </a:ext>
            </a:extLst>
          </p:cNvPr>
          <p:cNvSpPr/>
          <p:nvPr/>
        </p:nvSpPr>
        <p:spPr>
          <a:xfrm>
            <a:off x="11066455" y="3666897"/>
            <a:ext cx="395928" cy="395928"/>
          </a:xfrm>
          <a:prstGeom prst="ellipse">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F1545D5A-62E9-BCB8-033C-C5A1BE80FC85}"/>
              </a:ext>
            </a:extLst>
          </p:cNvPr>
          <p:cNvSpPr/>
          <p:nvPr/>
        </p:nvSpPr>
        <p:spPr>
          <a:xfrm flipH="1">
            <a:off x="1816395" y="3786532"/>
            <a:ext cx="156658" cy="156658"/>
          </a:xfrm>
          <a:prstGeom prst="ellipse">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A244F244-3126-4ABB-C55C-B9F388E4CAAD}"/>
              </a:ext>
            </a:extLst>
          </p:cNvPr>
          <p:cNvSpPr/>
          <p:nvPr/>
        </p:nvSpPr>
        <p:spPr>
          <a:xfrm flipH="1">
            <a:off x="3762115" y="3786532"/>
            <a:ext cx="156658" cy="156658"/>
          </a:xfrm>
          <a:prstGeom prst="ellipse">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17C2C32-DA0B-8B48-9E40-25982E2B5369}"/>
              </a:ext>
            </a:extLst>
          </p:cNvPr>
          <p:cNvSpPr/>
          <p:nvPr/>
        </p:nvSpPr>
        <p:spPr>
          <a:xfrm flipH="1">
            <a:off x="4615340" y="3786532"/>
            <a:ext cx="156658" cy="156658"/>
          </a:xfrm>
          <a:prstGeom prst="ellipse">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72334202-2738-4FF8-6550-7047F29CB77C}"/>
              </a:ext>
            </a:extLst>
          </p:cNvPr>
          <p:cNvSpPr/>
          <p:nvPr/>
        </p:nvSpPr>
        <p:spPr>
          <a:xfrm flipH="1">
            <a:off x="6561060" y="3786532"/>
            <a:ext cx="156658" cy="156658"/>
          </a:xfrm>
          <a:prstGeom prst="ellipse">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89C8B537-67BB-F207-BE23-B7D13C777AB0}"/>
              </a:ext>
            </a:extLst>
          </p:cNvPr>
          <p:cNvSpPr/>
          <p:nvPr/>
        </p:nvSpPr>
        <p:spPr>
          <a:xfrm flipH="1">
            <a:off x="7414285" y="3786532"/>
            <a:ext cx="156658" cy="156658"/>
          </a:xfrm>
          <a:prstGeom prst="ellipse">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5FDA428A-B03D-2611-612D-EC9F41B26FCA}"/>
              </a:ext>
            </a:extLst>
          </p:cNvPr>
          <p:cNvSpPr/>
          <p:nvPr/>
        </p:nvSpPr>
        <p:spPr>
          <a:xfrm flipH="1">
            <a:off x="9360005" y="3786532"/>
            <a:ext cx="156658" cy="156658"/>
          </a:xfrm>
          <a:prstGeom prst="ellipse">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C1BCF0A7-2503-F826-A4E2-363238AA407F}"/>
              </a:ext>
            </a:extLst>
          </p:cNvPr>
          <p:cNvSpPr/>
          <p:nvPr/>
        </p:nvSpPr>
        <p:spPr>
          <a:xfrm flipH="1">
            <a:off x="10213230" y="3786532"/>
            <a:ext cx="156658" cy="156658"/>
          </a:xfrm>
          <a:prstGeom prst="ellipse">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ED27C652-A70D-6A53-CA45-CC3EA94AB100}"/>
              </a:ext>
            </a:extLst>
          </p:cNvPr>
          <p:cNvCxnSpPr>
            <a:cxnSpLocks/>
          </p:cNvCxnSpPr>
          <p:nvPr/>
        </p:nvCxnSpPr>
        <p:spPr>
          <a:xfrm flipV="1">
            <a:off x="905510" y="3286760"/>
            <a:ext cx="0" cy="315761"/>
          </a:xfrm>
          <a:prstGeom prst="line">
            <a:avLst/>
          </a:prstGeom>
          <a:ln w="12700">
            <a:solidFill>
              <a:srgbClr val="E35336"/>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0414F55-D31A-7935-94BE-E1221DD6C7F3}"/>
              </a:ext>
            </a:extLst>
          </p:cNvPr>
          <p:cNvCxnSpPr>
            <a:cxnSpLocks/>
          </p:cNvCxnSpPr>
          <p:nvPr/>
        </p:nvCxnSpPr>
        <p:spPr>
          <a:xfrm flipV="1">
            <a:off x="2875968" y="4136965"/>
            <a:ext cx="0" cy="315761"/>
          </a:xfrm>
          <a:prstGeom prst="line">
            <a:avLst/>
          </a:prstGeom>
          <a:ln w="12700">
            <a:solidFill>
              <a:srgbClr val="E35336"/>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5B049DD4-0E72-7606-C1BE-52E7F815EE0D}"/>
              </a:ext>
            </a:extLst>
          </p:cNvPr>
          <p:cNvCxnSpPr>
            <a:cxnSpLocks/>
          </p:cNvCxnSpPr>
          <p:nvPr/>
        </p:nvCxnSpPr>
        <p:spPr>
          <a:xfrm flipV="1">
            <a:off x="8474651" y="4136965"/>
            <a:ext cx="0" cy="315761"/>
          </a:xfrm>
          <a:prstGeom prst="line">
            <a:avLst/>
          </a:prstGeom>
          <a:ln w="12700">
            <a:solidFill>
              <a:srgbClr val="E35336"/>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CE06450F-A074-2E8B-4C83-C6032CD72CC5}"/>
              </a:ext>
            </a:extLst>
          </p:cNvPr>
          <p:cNvCxnSpPr>
            <a:cxnSpLocks/>
          </p:cNvCxnSpPr>
          <p:nvPr/>
        </p:nvCxnSpPr>
        <p:spPr>
          <a:xfrm flipV="1">
            <a:off x="5674568" y="3292938"/>
            <a:ext cx="0" cy="315761"/>
          </a:xfrm>
          <a:prstGeom prst="line">
            <a:avLst/>
          </a:prstGeom>
          <a:ln w="12700">
            <a:solidFill>
              <a:srgbClr val="E35336"/>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10A57D7-9C8B-2773-5763-4CBC9FA8C78A}"/>
              </a:ext>
            </a:extLst>
          </p:cNvPr>
          <p:cNvCxnSpPr>
            <a:cxnSpLocks/>
          </p:cNvCxnSpPr>
          <p:nvPr/>
        </p:nvCxnSpPr>
        <p:spPr>
          <a:xfrm flipV="1">
            <a:off x="11249022" y="3290879"/>
            <a:ext cx="0" cy="315761"/>
          </a:xfrm>
          <a:prstGeom prst="line">
            <a:avLst/>
          </a:prstGeom>
          <a:ln w="12700">
            <a:solidFill>
              <a:srgbClr val="E3533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7521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0105AD-72F7-1868-8C8F-B2F6C74508C3}"/>
            </a:ext>
          </a:extLst>
        </p:cNvPr>
        <p:cNvGrpSpPr/>
        <p:nvPr/>
      </p:nvGrpSpPr>
      <p:grpSpPr>
        <a:xfrm>
          <a:off x="0" y="0"/>
          <a:ext cx="0" cy="0"/>
          <a:chOff x="0" y="0"/>
          <a:chExt cx="0" cy="0"/>
        </a:xfrm>
      </p:grpSpPr>
      <p:pic>
        <p:nvPicPr>
          <p:cNvPr id="6" name="Picture 5" descr="Top view of a circular maze">
            <a:extLst>
              <a:ext uri="{FF2B5EF4-FFF2-40B4-BE49-F238E27FC236}">
                <a16:creationId xmlns:a16="http://schemas.microsoft.com/office/drawing/2014/main" id="{F8852F93-C764-B8C6-3FE9-F2E16E35E30C}"/>
              </a:ext>
            </a:extLst>
          </p:cNvPr>
          <p:cNvPicPr>
            <a:picLocks noGrp="1" noRot="1" noChangeAspect="1" noMove="1" noResize="1" noEditPoints="1" noAdjustHandles="1" noChangeArrowheads="1" noChangeShapeType="1" noCrop="1"/>
          </p:cNvPicPr>
          <p:nvPr/>
        </p:nvPicPr>
        <p:blipFill rotWithShape="1">
          <a:blip r:embed="rId3" cstate="email">
            <a:alphaModFix amt="10000"/>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11" name="Google Shape;106;p2">
            <a:extLst>
              <a:ext uri="{FF2B5EF4-FFF2-40B4-BE49-F238E27FC236}">
                <a16:creationId xmlns:a16="http://schemas.microsoft.com/office/drawing/2014/main" id="{90067E7D-5AA4-9752-67C4-7F4629F563E3}"/>
              </a:ext>
            </a:extLst>
          </p:cNvPr>
          <p:cNvSpPr txBox="1"/>
          <p:nvPr/>
        </p:nvSpPr>
        <p:spPr>
          <a:xfrm>
            <a:off x="5819335" y="6388178"/>
            <a:ext cx="6372665" cy="424728"/>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800" dirty="0">
                <a:solidFill>
                  <a:schemeClr val="tx1">
                    <a:lumMod val="65000"/>
                    <a:lumOff val="35000"/>
                  </a:schemeClr>
                </a:solidFill>
                <a:latin typeface="Century Gothic"/>
                <a:ea typeface="Century Gothic"/>
                <a:cs typeface="Century Gothic"/>
                <a:sym typeface="Century Gothic"/>
              </a:rPr>
              <a:t>Marketing Strategy Proposal Presentation</a:t>
            </a:r>
          </a:p>
        </p:txBody>
      </p:sp>
      <p:sp>
        <p:nvSpPr>
          <p:cNvPr id="12" name="Google Shape;90;p1">
            <a:extLst>
              <a:ext uri="{FF2B5EF4-FFF2-40B4-BE49-F238E27FC236}">
                <a16:creationId xmlns:a16="http://schemas.microsoft.com/office/drawing/2014/main" id="{0B128025-835C-2CBE-CC1C-978D0E68EBBF}"/>
              </a:ext>
            </a:extLst>
          </p:cNvPr>
          <p:cNvSpPr txBox="1"/>
          <p:nvPr/>
        </p:nvSpPr>
        <p:spPr>
          <a:xfrm>
            <a:off x="988239" y="928202"/>
            <a:ext cx="5951041" cy="3139281"/>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6600" b="1" i="0" u="none" strike="noStrike" cap="none" dirty="0">
                <a:solidFill>
                  <a:schemeClr val="tx1">
                    <a:lumMod val="65000"/>
                    <a:lumOff val="35000"/>
                  </a:schemeClr>
                </a:solidFill>
                <a:latin typeface="Century Gothic"/>
                <a:ea typeface="Century Gothic"/>
                <a:cs typeface="Century Gothic"/>
                <a:sym typeface="Century Gothic"/>
              </a:rPr>
              <a:t>Marketing Strategy Proposal</a:t>
            </a:r>
          </a:p>
        </p:txBody>
      </p:sp>
      <p:sp>
        <p:nvSpPr>
          <p:cNvPr id="7" name="Rounded Rectangle 6">
            <a:extLst>
              <a:ext uri="{FF2B5EF4-FFF2-40B4-BE49-F238E27FC236}">
                <a16:creationId xmlns:a16="http://schemas.microsoft.com/office/drawing/2014/main" id="{0028C6F8-5EEC-B9C8-94C5-16BDC60EB860}"/>
              </a:ext>
            </a:extLst>
          </p:cNvPr>
          <p:cNvSpPr/>
          <p:nvPr/>
        </p:nvSpPr>
        <p:spPr>
          <a:xfrm>
            <a:off x="7386320" y="4711475"/>
            <a:ext cx="4805680" cy="781810"/>
          </a:xfrm>
          <a:prstGeom prst="roundRect">
            <a:avLst>
              <a:gd name="adj" fmla="val 0"/>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Google Shape;90;p1">
            <a:extLst>
              <a:ext uri="{FF2B5EF4-FFF2-40B4-BE49-F238E27FC236}">
                <a16:creationId xmlns:a16="http://schemas.microsoft.com/office/drawing/2014/main" id="{9B87548D-101F-4C6C-4BBD-3A7586B837C2}"/>
              </a:ext>
            </a:extLst>
          </p:cNvPr>
          <p:cNvSpPr txBox="1"/>
          <p:nvPr/>
        </p:nvSpPr>
        <p:spPr>
          <a:xfrm>
            <a:off x="3284367" y="4840790"/>
            <a:ext cx="7688400" cy="52318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800" i="0" u="none" strike="noStrike" cap="none" dirty="0">
                <a:solidFill>
                  <a:schemeClr val="bg1"/>
                </a:solidFill>
                <a:latin typeface="Century Gothic"/>
                <a:ea typeface="Century Gothic"/>
                <a:cs typeface="Century Gothic"/>
                <a:sym typeface="Century Gothic"/>
              </a:rPr>
              <a:t>Company Name</a:t>
            </a:r>
          </a:p>
        </p:txBody>
      </p:sp>
    </p:spTree>
    <p:extLst>
      <p:ext uri="{BB962C8B-B14F-4D97-AF65-F5344CB8AC3E}">
        <p14:creationId xmlns:p14="http://schemas.microsoft.com/office/powerpoint/2010/main" val="6678190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D10079-FCCA-5821-DF93-79A45FBA3C40}"/>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3939FB8E-0849-A32A-1489-479BD4CC3BCB}"/>
              </a:ext>
            </a:extLst>
          </p:cNvPr>
          <p:cNvSpPr txBox="1"/>
          <p:nvPr/>
        </p:nvSpPr>
        <p:spPr>
          <a:xfrm>
            <a:off x="723900" y="362918"/>
            <a:ext cx="8501380"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Performance Measures</a:t>
            </a:r>
          </a:p>
        </p:txBody>
      </p:sp>
      <p:sp>
        <p:nvSpPr>
          <p:cNvPr id="2" name="Google Shape;90;p1">
            <a:extLst>
              <a:ext uri="{FF2B5EF4-FFF2-40B4-BE49-F238E27FC236}">
                <a16:creationId xmlns:a16="http://schemas.microsoft.com/office/drawing/2014/main" id="{856B0383-B1DF-7B9F-11A5-7F1BA367033C}"/>
              </a:ext>
            </a:extLst>
          </p:cNvPr>
          <p:cNvSpPr txBox="1"/>
          <p:nvPr/>
        </p:nvSpPr>
        <p:spPr>
          <a:xfrm>
            <a:off x="393304" y="2754113"/>
            <a:ext cx="3542154" cy="84634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a:solidFill>
                  <a:schemeClr val="tx1">
                    <a:lumMod val="65000"/>
                    <a:lumOff val="35000"/>
                  </a:schemeClr>
                </a:solidFill>
                <a:latin typeface="Century Gothic"/>
                <a:ea typeface="Century Gothic"/>
                <a:cs typeface="Century Gothic"/>
                <a:sym typeface="Century Gothic"/>
              </a:rPr>
              <a:t>Website Traffic </a:t>
            </a:r>
          </a:p>
          <a:p>
            <a:pPr marR="0" lvl="0" indent="0" algn="ctr">
              <a:spcBef>
                <a:spcPts val="600"/>
              </a:spcBef>
              <a:spcAft>
                <a:spcPts val="0"/>
              </a:spcAft>
              <a:buNone/>
            </a:pPr>
            <a:r>
              <a:rPr lang="en-US" sz="1400" dirty="0">
                <a:solidFill>
                  <a:schemeClr val="tx1">
                    <a:lumMod val="65000"/>
                    <a:lumOff val="35000"/>
                  </a:schemeClr>
                </a:solidFill>
                <a:latin typeface="Century Gothic"/>
                <a:sym typeface="Century Gothic"/>
              </a:rPr>
              <a:t>Track via Google Analytics for traffic increases.</a:t>
            </a:r>
          </a:p>
        </p:txBody>
      </p:sp>
      <p:sp>
        <p:nvSpPr>
          <p:cNvPr id="5" name="Google Shape;90;p1">
            <a:extLst>
              <a:ext uri="{FF2B5EF4-FFF2-40B4-BE49-F238E27FC236}">
                <a16:creationId xmlns:a16="http://schemas.microsoft.com/office/drawing/2014/main" id="{87D5DB92-ADA0-21D7-3022-480ACCDCEA46}"/>
              </a:ext>
            </a:extLst>
          </p:cNvPr>
          <p:cNvSpPr txBox="1"/>
          <p:nvPr/>
        </p:nvSpPr>
        <p:spPr>
          <a:xfrm>
            <a:off x="4308433" y="2754113"/>
            <a:ext cx="3542154" cy="84634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a:solidFill>
                  <a:schemeClr val="tx1">
                    <a:lumMod val="65000"/>
                    <a:lumOff val="35000"/>
                  </a:schemeClr>
                </a:solidFill>
                <a:latin typeface="Century Gothic"/>
                <a:ea typeface="Century Gothic"/>
                <a:cs typeface="Century Gothic"/>
                <a:sym typeface="Century Gothic"/>
              </a:rPr>
              <a:t>Conversion Rates </a:t>
            </a:r>
          </a:p>
          <a:p>
            <a:pPr algn="ctr">
              <a:spcBef>
                <a:spcPts val="600"/>
              </a:spcBef>
            </a:pPr>
            <a:r>
              <a:rPr lang="en-US" sz="1400" dirty="0">
                <a:solidFill>
                  <a:schemeClr val="tx1">
                    <a:lumMod val="65000"/>
                    <a:lumOff val="35000"/>
                  </a:schemeClr>
                </a:solidFill>
                <a:latin typeface="Century Gothic"/>
                <a:sym typeface="Century Gothic"/>
              </a:rPr>
              <a:t>Measure the percentage of website visitors that convert to leads.</a:t>
            </a:r>
          </a:p>
        </p:txBody>
      </p:sp>
      <p:sp>
        <p:nvSpPr>
          <p:cNvPr id="6" name="Google Shape;90;p1">
            <a:extLst>
              <a:ext uri="{FF2B5EF4-FFF2-40B4-BE49-F238E27FC236}">
                <a16:creationId xmlns:a16="http://schemas.microsoft.com/office/drawing/2014/main" id="{45C20A9A-B872-16F5-2AF0-17A27C25859D}"/>
              </a:ext>
            </a:extLst>
          </p:cNvPr>
          <p:cNvSpPr txBox="1"/>
          <p:nvPr/>
        </p:nvSpPr>
        <p:spPr>
          <a:xfrm>
            <a:off x="8243540" y="2754113"/>
            <a:ext cx="3542154" cy="84634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a:solidFill>
                  <a:schemeClr val="tx1">
                    <a:lumMod val="65000"/>
                    <a:lumOff val="35000"/>
                  </a:schemeClr>
                </a:solidFill>
                <a:latin typeface="Century Gothic"/>
                <a:ea typeface="Century Gothic"/>
                <a:cs typeface="Century Gothic"/>
                <a:sym typeface="Century Gothic"/>
              </a:rPr>
              <a:t>Customer Acquisition Cost (CAC) </a:t>
            </a:r>
          </a:p>
          <a:p>
            <a:pPr marL="0" marR="0" lvl="0" indent="0" algn="ctr" rtl="0">
              <a:spcBef>
                <a:spcPts val="600"/>
              </a:spcBef>
              <a:spcAft>
                <a:spcPts val="0"/>
              </a:spcAft>
              <a:buNone/>
            </a:pPr>
            <a:r>
              <a:rPr lang="en-US" sz="1400" dirty="0">
                <a:solidFill>
                  <a:schemeClr val="tx1">
                    <a:lumMod val="65000"/>
                    <a:lumOff val="35000"/>
                  </a:schemeClr>
                </a:solidFill>
                <a:latin typeface="Century Gothic"/>
                <a:ea typeface="Century Gothic"/>
                <a:cs typeface="Century Gothic"/>
                <a:sym typeface="Century Gothic"/>
              </a:rPr>
              <a:t>Monitor the cost of acquiring new customers through digital channels.</a:t>
            </a:r>
            <a:endParaRPr lang="en-US" sz="1400" dirty="0">
              <a:solidFill>
                <a:schemeClr val="tx1">
                  <a:lumMod val="65000"/>
                  <a:lumOff val="35000"/>
                </a:schemeClr>
              </a:solidFill>
              <a:latin typeface="Century Gothic"/>
              <a:sym typeface="Century Gothic"/>
            </a:endParaRPr>
          </a:p>
        </p:txBody>
      </p:sp>
      <p:sp>
        <p:nvSpPr>
          <p:cNvPr id="7" name="Oval 6">
            <a:extLst>
              <a:ext uri="{FF2B5EF4-FFF2-40B4-BE49-F238E27FC236}">
                <a16:creationId xmlns:a16="http://schemas.microsoft.com/office/drawing/2014/main" id="{3071E9EF-2434-866B-DA1A-81E14B87008E}"/>
              </a:ext>
            </a:extLst>
          </p:cNvPr>
          <p:cNvSpPr/>
          <p:nvPr/>
        </p:nvSpPr>
        <p:spPr>
          <a:xfrm>
            <a:off x="9443025" y="1464755"/>
            <a:ext cx="1143185" cy="1144401"/>
          </a:xfrm>
          <a:prstGeom prst="ellipse">
            <a:avLst/>
          </a:prstGeom>
          <a:solidFill>
            <a:srgbClr val="9E3A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D5C6A39-BF88-5CF4-0393-155EACB28CE9}"/>
              </a:ext>
            </a:extLst>
          </p:cNvPr>
          <p:cNvSpPr/>
          <p:nvPr/>
        </p:nvSpPr>
        <p:spPr>
          <a:xfrm>
            <a:off x="5507918" y="1464755"/>
            <a:ext cx="1143185" cy="1144401"/>
          </a:xfrm>
          <a:prstGeom prst="ellipse">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E640658-ECBD-92DA-BBB5-E52B7A33FC72}"/>
              </a:ext>
            </a:extLst>
          </p:cNvPr>
          <p:cNvSpPr/>
          <p:nvPr/>
        </p:nvSpPr>
        <p:spPr>
          <a:xfrm>
            <a:off x="1605790" y="1464755"/>
            <a:ext cx="1143185" cy="1144401"/>
          </a:xfrm>
          <a:prstGeom prst="ellipse">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Google Shape;90;p1">
            <a:extLst>
              <a:ext uri="{FF2B5EF4-FFF2-40B4-BE49-F238E27FC236}">
                <a16:creationId xmlns:a16="http://schemas.microsoft.com/office/drawing/2014/main" id="{FAAB3470-64C2-3452-CC44-0EA18D99F2D4}"/>
              </a:ext>
            </a:extLst>
          </p:cNvPr>
          <p:cNvSpPr txBox="1"/>
          <p:nvPr/>
        </p:nvSpPr>
        <p:spPr>
          <a:xfrm>
            <a:off x="2209162" y="5298023"/>
            <a:ext cx="3542154" cy="84634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a:solidFill>
                  <a:schemeClr val="tx1">
                    <a:lumMod val="65000"/>
                    <a:lumOff val="35000"/>
                  </a:schemeClr>
                </a:solidFill>
                <a:latin typeface="Century Gothic"/>
                <a:ea typeface="Century Gothic"/>
                <a:cs typeface="Century Gothic"/>
                <a:sym typeface="Century Gothic"/>
              </a:rPr>
              <a:t>Social Media Engagement </a:t>
            </a:r>
          </a:p>
          <a:p>
            <a:pPr marR="0" lvl="0" indent="0" algn="ctr">
              <a:spcBef>
                <a:spcPts val="600"/>
              </a:spcBef>
              <a:spcAft>
                <a:spcPts val="0"/>
              </a:spcAft>
              <a:buNone/>
            </a:pPr>
            <a:r>
              <a:rPr lang="en-US" sz="1400" dirty="0">
                <a:solidFill>
                  <a:schemeClr val="tx1">
                    <a:lumMod val="65000"/>
                    <a:lumOff val="35000"/>
                  </a:schemeClr>
                </a:solidFill>
                <a:latin typeface="Century Gothic"/>
                <a:sym typeface="Century Gothic"/>
              </a:rPr>
              <a:t>Track likes, comments, shares, and follower growth on social platforms.</a:t>
            </a:r>
          </a:p>
        </p:txBody>
      </p:sp>
      <p:sp>
        <p:nvSpPr>
          <p:cNvPr id="16" name="Google Shape;90;p1">
            <a:extLst>
              <a:ext uri="{FF2B5EF4-FFF2-40B4-BE49-F238E27FC236}">
                <a16:creationId xmlns:a16="http://schemas.microsoft.com/office/drawing/2014/main" id="{41346269-5C11-51B6-21E7-D23D37CF4283}"/>
              </a:ext>
            </a:extLst>
          </p:cNvPr>
          <p:cNvSpPr txBox="1"/>
          <p:nvPr/>
        </p:nvSpPr>
        <p:spPr>
          <a:xfrm>
            <a:off x="6123619" y="5298023"/>
            <a:ext cx="3542154" cy="109256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a:solidFill>
                  <a:schemeClr val="tx1">
                    <a:lumMod val="65000"/>
                    <a:lumOff val="35000"/>
                  </a:schemeClr>
                </a:solidFill>
                <a:latin typeface="Century Gothic"/>
                <a:ea typeface="Century Gothic"/>
                <a:cs typeface="Century Gothic"/>
                <a:sym typeface="Century Gothic"/>
              </a:rPr>
              <a:t>Return on Marketing Investment (ROMI) </a:t>
            </a:r>
          </a:p>
          <a:p>
            <a:pPr algn="ctr">
              <a:spcBef>
                <a:spcPts val="600"/>
              </a:spcBef>
            </a:pPr>
            <a:r>
              <a:rPr lang="en-US" sz="1400" dirty="0">
                <a:solidFill>
                  <a:schemeClr val="tx1">
                    <a:lumMod val="65000"/>
                    <a:lumOff val="35000"/>
                  </a:schemeClr>
                </a:solidFill>
                <a:latin typeface="Century Gothic"/>
                <a:sym typeface="Century Gothic"/>
              </a:rPr>
              <a:t>Calculate revenue generated from each dollar spent on marketing.</a:t>
            </a:r>
          </a:p>
        </p:txBody>
      </p:sp>
      <p:sp>
        <p:nvSpPr>
          <p:cNvPr id="18" name="Oval 17">
            <a:extLst>
              <a:ext uri="{FF2B5EF4-FFF2-40B4-BE49-F238E27FC236}">
                <a16:creationId xmlns:a16="http://schemas.microsoft.com/office/drawing/2014/main" id="{C716780C-1F88-0CB4-778F-D385FD37C439}"/>
              </a:ext>
            </a:extLst>
          </p:cNvPr>
          <p:cNvSpPr/>
          <p:nvPr/>
        </p:nvSpPr>
        <p:spPr>
          <a:xfrm>
            <a:off x="7314581" y="4008665"/>
            <a:ext cx="1143185" cy="1144401"/>
          </a:xfrm>
          <a:prstGeom prst="ellipse">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318F2E2D-E8E9-06C5-2614-6FC56AF68B64}"/>
              </a:ext>
            </a:extLst>
          </p:cNvPr>
          <p:cNvSpPr/>
          <p:nvPr/>
        </p:nvSpPr>
        <p:spPr>
          <a:xfrm>
            <a:off x="3412453" y="4008665"/>
            <a:ext cx="1143185" cy="1144401"/>
          </a:xfrm>
          <a:prstGeom prst="ellipse">
            <a:avLst/>
          </a:prstGeom>
          <a:solidFill>
            <a:srgbClr val="45191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41" descr="A graph of progress bar&#10;&#10;Description automatically generated with medium confidence">
            <a:extLst>
              <a:ext uri="{FF2B5EF4-FFF2-40B4-BE49-F238E27FC236}">
                <a16:creationId xmlns:a16="http://schemas.microsoft.com/office/drawing/2014/main" id="{B3C8DEB1-A939-171D-190B-1DB78A0B024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77164" y="1737929"/>
            <a:ext cx="600435" cy="600435"/>
          </a:xfrm>
          <a:prstGeom prst="rect">
            <a:avLst/>
          </a:prstGeom>
        </p:spPr>
      </p:pic>
      <p:pic>
        <p:nvPicPr>
          <p:cNvPr id="50" name="Graphic 49">
            <a:extLst>
              <a:ext uri="{FF2B5EF4-FFF2-40B4-BE49-F238E27FC236}">
                <a16:creationId xmlns:a16="http://schemas.microsoft.com/office/drawing/2014/main" id="{B54AB2DD-F2CE-A1E4-1C46-F8AE69BCE82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68975" y="1686082"/>
            <a:ext cx="691283" cy="691283"/>
          </a:xfrm>
          <a:prstGeom prst="rect">
            <a:avLst/>
          </a:prstGeom>
        </p:spPr>
      </p:pic>
      <p:pic>
        <p:nvPicPr>
          <p:cNvPr id="8" name="Graphic 7">
            <a:extLst>
              <a:ext uri="{FF2B5EF4-FFF2-40B4-BE49-F238E27FC236}">
                <a16:creationId xmlns:a16="http://schemas.microsoft.com/office/drawing/2014/main" id="{669D018E-C8E7-4D6D-9CC5-513A50136F2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21499" y="1618625"/>
            <a:ext cx="839042" cy="839042"/>
          </a:xfrm>
          <a:prstGeom prst="rect">
            <a:avLst/>
          </a:prstGeom>
        </p:spPr>
      </p:pic>
      <p:pic>
        <p:nvPicPr>
          <p:cNvPr id="56" name="Graphic 55">
            <a:extLst>
              <a:ext uri="{FF2B5EF4-FFF2-40B4-BE49-F238E27FC236}">
                <a16:creationId xmlns:a16="http://schemas.microsoft.com/office/drawing/2014/main" id="{B5472F8C-E383-773A-FA97-FD04D05C143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551801" y="4228998"/>
            <a:ext cx="685898" cy="685898"/>
          </a:xfrm>
          <a:prstGeom prst="rect">
            <a:avLst/>
          </a:prstGeom>
        </p:spPr>
      </p:pic>
      <p:pic>
        <p:nvPicPr>
          <p:cNvPr id="58" name="Graphic 57">
            <a:extLst>
              <a:ext uri="{FF2B5EF4-FFF2-40B4-BE49-F238E27FC236}">
                <a16:creationId xmlns:a16="http://schemas.microsoft.com/office/drawing/2014/main" id="{8615339D-5924-9CA4-3657-8B477BF1DF2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627332" y="4259144"/>
            <a:ext cx="697005" cy="697005"/>
          </a:xfrm>
          <a:prstGeom prst="rect">
            <a:avLst/>
          </a:prstGeom>
        </p:spPr>
      </p:pic>
    </p:spTree>
    <p:extLst>
      <p:ext uri="{BB962C8B-B14F-4D97-AF65-F5344CB8AC3E}">
        <p14:creationId xmlns:p14="http://schemas.microsoft.com/office/powerpoint/2010/main" val="36707924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2133C-9F2B-1FCD-685F-6CAE70887561}"/>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75F4D017-2899-B5E6-5F19-6A8307E43B89}"/>
              </a:ext>
            </a:extLst>
          </p:cNvPr>
          <p:cNvSpPr txBox="1"/>
          <p:nvPr/>
        </p:nvSpPr>
        <p:spPr>
          <a:xfrm>
            <a:off x="723900" y="362918"/>
            <a:ext cx="8501380"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Marketing Budget</a:t>
            </a:r>
          </a:p>
        </p:txBody>
      </p:sp>
      <p:sp>
        <p:nvSpPr>
          <p:cNvPr id="3" name="Rounded Rectangle 2">
            <a:extLst>
              <a:ext uri="{FF2B5EF4-FFF2-40B4-BE49-F238E27FC236}">
                <a16:creationId xmlns:a16="http://schemas.microsoft.com/office/drawing/2014/main" id="{E7B78963-F8FD-4BAA-A1F5-522A4195E103}"/>
              </a:ext>
            </a:extLst>
          </p:cNvPr>
          <p:cNvSpPr/>
          <p:nvPr/>
        </p:nvSpPr>
        <p:spPr>
          <a:xfrm>
            <a:off x="567890" y="2782445"/>
            <a:ext cx="3466078" cy="1897661"/>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90;p1">
            <a:extLst>
              <a:ext uri="{FF2B5EF4-FFF2-40B4-BE49-F238E27FC236}">
                <a16:creationId xmlns:a16="http://schemas.microsoft.com/office/drawing/2014/main" id="{302A504B-4CA9-B8E7-6211-07F3EE265A9B}"/>
              </a:ext>
            </a:extLst>
          </p:cNvPr>
          <p:cNvSpPr txBox="1"/>
          <p:nvPr/>
        </p:nvSpPr>
        <p:spPr>
          <a:xfrm>
            <a:off x="723900" y="2880982"/>
            <a:ext cx="3104892" cy="16927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bg1"/>
                </a:solidFill>
                <a:latin typeface="Century Gothic"/>
                <a:sym typeface="Century Gothic"/>
              </a:rPr>
              <a:t>SEO and Content Marketing</a:t>
            </a:r>
          </a:p>
          <a:p>
            <a:pPr marL="0" marR="0" lvl="0" indent="0" algn="ctr" rtl="0">
              <a:spcBef>
                <a:spcPts val="0"/>
              </a:spcBef>
              <a:spcAft>
                <a:spcPts val="0"/>
              </a:spcAft>
              <a:buNone/>
            </a:pPr>
            <a:r>
              <a:rPr lang="en-US" sz="4800" b="1" dirty="0">
                <a:solidFill>
                  <a:schemeClr val="bg1"/>
                </a:solidFill>
                <a:latin typeface="Century Gothic"/>
                <a:sym typeface="Century Gothic"/>
              </a:rPr>
              <a:t>$40,000 </a:t>
            </a:r>
          </a:p>
          <a:p>
            <a:pPr marL="0" marR="0" lvl="0" indent="0" algn="ctr" rtl="0">
              <a:spcBef>
                <a:spcPts val="0"/>
              </a:spcBef>
              <a:spcAft>
                <a:spcPts val="0"/>
              </a:spcAft>
              <a:buNone/>
            </a:pPr>
            <a:r>
              <a:rPr lang="en-US" sz="1600" dirty="0">
                <a:solidFill>
                  <a:schemeClr val="bg1"/>
                </a:solidFill>
                <a:latin typeface="Century Gothic"/>
                <a:sym typeface="Century Gothic"/>
              </a:rPr>
              <a:t>(16%)</a:t>
            </a:r>
          </a:p>
        </p:txBody>
      </p:sp>
      <p:sp>
        <p:nvSpPr>
          <p:cNvPr id="11" name="Rounded Rectangle 10">
            <a:extLst>
              <a:ext uri="{FF2B5EF4-FFF2-40B4-BE49-F238E27FC236}">
                <a16:creationId xmlns:a16="http://schemas.microsoft.com/office/drawing/2014/main" id="{C16CE1BF-632F-A3D5-46A5-29B3A4397F12}"/>
              </a:ext>
            </a:extLst>
          </p:cNvPr>
          <p:cNvSpPr/>
          <p:nvPr/>
        </p:nvSpPr>
        <p:spPr>
          <a:xfrm>
            <a:off x="4350000" y="2782445"/>
            <a:ext cx="3466078" cy="1897661"/>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833FE121-9834-3AF3-D64E-64DF63670C72}"/>
              </a:ext>
            </a:extLst>
          </p:cNvPr>
          <p:cNvSpPr/>
          <p:nvPr/>
        </p:nvSpPr>
        <p:spPr>
          <a:xfrm>
            <a:off x="8122746" y="2782445"/>
            <a:ext cx="3466078" cy="1897661"/>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60D6BA"/>
              </a:solidFill>
            </a:endParaRPr>
          </a:p>
        </p:txBody>
      </p:sp>
      <p:sp>
        <p:nvSpPr>
          <p:cNvPr id="14" name="Rounded Rectangle 13">
            <a:extLst>
              <a:ext uri="{FF2B5EF4-FFF2-40B4-BE49-F238E27FC236}">
                <a16:creationId xmlns:a16="http://schemas.microsoft.com/office/drawing/2014/main" id="{0DF3526A-3015-C0C7-4DB5-90749FDE2403}"/>
              </a:ext>
            </a:extLst>
          </p:cNvPr>
          <p:cNvSpPr/>
          <p:nvPr/>
        </p:nvSpPr>
        <p:spPr>
          <a:xfrm>
            <a:off x="4350000" y="4859712"/>
            <a:ext cx="3466078" cy="1587309"/>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17" name="Rounded Rectangle 16">
            <a:extLst>
              <a:ext uri="{FF2B5EF4-FFF2-40B4-BE49-F238E27FC236}">
                <a16:creationId xmlns:a16="http://schemas.microsoft.com/office/drawing/2014/main" id="{CB023332-3089-BF81-FB92-5365870BC294}"/>
              </a:ext>
            </a:extLst>
          </p:cNvPr>
          <p:cNvSpPr/>
          <p:nvPr/>
        </p:nvSpPr>
        <p:spPr>
          <a:xfrm>
            <a:off x="8122746" y="4859711"/>
            <a:ext cx="3466078" cy="1586735"/>
          </a:xfrm>
          <a:prstGeom prst="roundRect">
            <a:avLst>
              <a:gd name="adj" fmla="val 6266"/>
            </a:avLst>
          </a:prstGeom>
          <a:solidFill>
            <a:srgbClr val="E35336"/>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20" name="Google Shape;90;p1">
            <a:extLst>
              <a:ext uri="{FF2B5EF4-FFF2-40B4-BE49-F238E27FC236}">
                <a16:creationId xmlns:a16="http://schemas.microsoft.com/office/drawing/2014/main" id="{E10A3AF0-5B2D-147F-B162-E0F1BD64A181}"/>
              </a:ext>
            </a:extLst>
          </p:cNvPr>
          <p:cNvSpPr txBox="1"/>
          <p:nvPr/>
        </p:nvSpPr>
        <p:spPr>
          <a:xfrm>
            <a:off x="4522304" y="2880982"/>
            <a:ext cx="3071192" cy="16927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bg1"/>
                </a:solidFill>
                <a:latin typeface="Century Gothic"/>
                <a:sym typeface="Century Gothic"/>
              </a:rPr>
              <a:t>PPC and Social </a:t>
            </a:r>
            <a:br>
              <a:rPr lang="en-US" sz="2000" b="1" dirty="0">
                <a:solidFill>
                  <a:schemeClr val="bg1"/>
                </a:solidFill>
                <a:latin typeface="Century Gothic"/>
                <a:sym typeface="Century Gothic"/>
              </a:rPr>
            </a:br>
            <a:r>
              <a:rPr lang="en-US" sz="2000" b="1" dirty="0">
                <a:solidFill>
                  <a:schemeClr val="bg1"/>
                </a:solidFill>
                <a:latin typeface="Century Gothic"/>
                <a:sym typeface="Century Gothic"/>
              </a:rPr>
              <a:t>Media Ads</a:t>
            </a:r>
          </a:p>
          <a:p>
            <a:pPr marL="0" marR="0" lvl="0" indent="0" algn="ctr" rtl="0">
              <a:spcBef>
                <a:spcPts val="0"/>
              </a:spcBef>
              <a:spcAft>
                <a:spcPts val="0"/>
              </a:spcAft>
              <a:buNone/>
            </a:pPr>
            <a:r>
              <a:rPr lang="en-US" sz="4800" b="1" dirty="0">
                <a:solidFill>
                  <a:schemeClr val="bg1"/>
                </a:solidFill>
                <a:latin typeface="Century Gothic"/>
                <a:sym typeface="Century Gothic"/>
              </a:rPr>
              <a:t>$80,000</a:t>
            </a:r>
          </a:p>
          <a:p>
            <a:pPr marL="0" marR="0" lvl="0" indent="0" algn="ctr" rtl="0">
              <a:spcBef>
                <a:spcPts val="0"/>
              </a:spcBef>
              <a:spcAft>
                <a:spcPts val="0"/>
              </a:spcAft>
              <a:buNone/>
            </a:pPr>
            <a:r>
              <a:rPr lang="en-US" sz="1600" dirty="0">
                <a:solidFill>
                  <a:schemeClr val="bg1"/>
                </a:solidFill>
                <a:latin typeface="Century Gothic"/>
                <a:sym typeface="Century Gothic"/>
              </a:rPr>
              <a:t>(32%)</a:t>
            </a:r>
          </a:p>
        </p:txBody>
      </p:sp>
      <p:sp>
        <p:nvSpPr>
          <p:cNvPr id="21" name="Google Shape;90;p1">
            <a:extLst>
              <a:ext uri="{FF2B5EF4-FFF2-40B4-BE49-F238E27FC236}">
                <a16:creationId xmlns:a16="http://schemas.microsoft.com/office/drawing/2014/main" id="{F9D69A91-2A94-4AB9-C9AB-0DAA92AEBD08}"/>
              </a:ext>
            </a:extLst>
          </p:cNvPr>
          <p:cNvSpPr txBox="1"/>
          <p:nvPr/>
        </p:nvSpPr>
        <p:spPr>
          <a:xfrm>
            <a:off x="8369508" y="3038093"/>
            <a:ext cx="2980978" cy="13849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bg1"/>
                </a:solidFill>
                <a:latin typeface="Century Gothic"/>
                <a:sym typeface="Century Gothic"/>
              </a:rPr>
              <a:t>Email Marketing</a:t>
            </a:r>
          </a:p>
          <a:p>
            <a:pPr marL="0" marR="0" lvl="0" indent="0" algn="ctr" rtl="0">
              <a:spcBef>
                <a:spcPts val="0"/>
              </a:spcBef>
              <a:spcAft>
                <a:spcPts val="0"/>
              </a:spcAft>
              <a:buNone/>
            </a:pPr>
            <a:r>
              <a:rPr lang="en-US" sz="4800" b="1" dirty="0">
                <a:solidFill>
                  <a:schemeClr val="bg1"/>
                </a:solidFill>
                <a:latin typeface="Century Gothic"/>
                <a:sym typeface="Century Gothic"/>
              </a:rPr>
              <a:t>$20,000 </a:t>
            </a:r>
          </a:p>
          <a:p>
            <a:pPr marL="0" marR="0" lvl="0" indent="0" algn="ctr" rtl="0">
              <a:spcBef>
                <a:spcPts val="0"/>
              </a:spcBef>
              <a:spcAft>
                <a:spcPts val="0"/>
              </a:spcAft>
              <a:buNone/>
            </a:pPr>
            <a:r>
              <a:rPr lang="en-US" sz="1600" dirty="0">
                <a:solidFill>
                  <a:schemeClr val="bg1"/>
                </a:solidFill>
                <a:latin typeface="Century Gothic"/>
                <a:sym typeface="Century Gothic"/>
              </a:rPr>
              <a:t>(8%)</a:t>
            </a:r>
          </a:p>
        </p:txBody>
      </p:sp>
      <p:sp>
        <p:nvSpPr>
          <p:cNvPr id="22" name="Google Shape;90;p1">
            <a:extLst>
              <a:ext uri="{FF2B5EF4-FFF2-40B4-BE49-F238E27FC236}">
                <a16:creationId xmlns:a16="http://schemas.microsoft.com/office/drawing/2014/main" id="{4013B9AD-4859-C5E2-B118-2CFCD3B49F5D}"/>
              </a:ext>
            </a:extLst>
          </p:cNvPr>
          <p:cNvSpPr txBox="1"/>
          <p:nvPr/>
        </p:nvSpPr>
        <p:spPr>
          <a:xfrm>
            <a:off x="4522304" y="4961991"/>
            <a:ext cx="3071192" cy="13849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bg1"/>
                </a:solidFill>
                <a:latin typeface="Century Gothic"/>
                <a:sym typeface="Century Gothic"/>
              </a:rPr>
              <a:t>Traditional Advertising</a:t>
            </a:r>
          </a:p>
          <a:p>
            <a:pPr marL="0" marR="0" lvl="0" indent="0" algn="ctr" rtl="0">
              <a:spcBef>
                <a:spcPts val="0"/>
              </a:spcBef>
              <a:spcAft>
                <a:spcPts val="0"/>
              </a:spcAft>
              <a:buNone/>
            </a:pPr>
            <a:r>
              <a:rPr lang="en-US" sz="4800" b="1" dirty="0">
                <a:solidFill>
                  <a:schemeClr val="bg1"/>
                </a:solidFill>
                <a:latin typeface="Century Gothic"/>
                <a:sym typeface="Century Gothic"/>
              </a:rPr>
              <a:t>$50,000</a:t>
            </a:r>
          </a:p>
          <a:p>
            <a:pPr marL="0" marR="0" lvl="0" indent="0" algn="ctr" rtl="0">
              <a:spcBef>
                <a:spcPts val="0"/>
              </a:spcBef>
              <a:spcAft>
                <a:spcPts val="0"/>
              </a:spcAft>
              <a:buNone/>
            </a:pPr>
            <a:r>
              <a:rPr lang="en-US" sz="1600" dirty="0">
                <a:solidFill>
                  <a:schemeClr val="bg1"/>
                </a:solidFill>
                <a:latin typeface="Century Gothic"/>
                <a:sym typeface="Century Gothic"/>
              </a:rPr>
              <a:t>(20%)</a:t>
            </a:r>
          </a:p>
        </p:txBody>
      </p:sp>
      <p:sp>
        <p:nvSpPr>
          <p:cNvPr id="23" name="Google Shape;90;p1">
            <a:extLst>
              <a:ext uri="{FF2B5EF4-FFF2-40B4-BE49-F238E27FC236}">
                <a16:creationId xmlns:a16="http://schemas.microsoft.com/office/drawing/2014/main" id="{750296B4-8022-37D9-EB6C-3F21189C987B}"/>
              </a:ext>
            </a:extLst>
          </p:cNvPr>
          <p:cNvSpPr txBox="1"/>
          <p:nvPr/>
        </p:nvSpPr>
        <p:spPr>
          <a:xfrm>
            <a:off x="8315220" y="4961991"/>
            <a:ext cx="3081129" cy="13849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bg1"/>
                </a:solidFill>
                <a:latin typeface="Century Gothic"/>
                <a:sym typeface="Century Gothic"/>
              </a:rPr>
              <a:t>Miscellaneous</a:t>
            </a:r>
          </a:p>
          <a:p>
            <a:pPr marL="0" marR="0" lvl="0" indent="0" algn="ctr" rtl="0">
              <a:spcBef>
                <a:spcPts val="0"/>
              </a:spcBef>
              <a:spcAft>
                <a:spcPts val="0"/>
              </a:spcAft>
              <a:buNone/>
            </a:pPr>
            <a:r>
              <a:rPr lang="en-US" sz="4800" b="1" dirty="0">
                <a:solidFill>
                  <a:schemeClr val="bg1"/>
                </a:solidFill>
                <a:latin typeface="Century Gothic"/>
                <a:sym typeface="Century Gothic"/>
              </a:rPr>
              <a:t>$30,000</a:t>
            </a:r>
          </a:p>
          <a:p>
            <a:pPr algn="ctr"/>
            <a:r>
              <a:rPr lang="en-US" sz="1600" dirty="0">
                <a:solidFill>
                  <a:schemeClr val="bg1"/>
                </a:solidFill>
                <a:latin typeface="Century Gothic"/>
                <a:sym typeface="Century Gothic"/>
              </a:rPr>
              <a:t>(12%)</a:t>
            </a:r>
          </a:p>
        </p:txBody>
      </p:sp>
      <p:sp>
        <p:nvSpPr>
          <p:cNvPr id="24" name="Rounded Rectangle 23">
            <a:extLst>
              <a:ext uri="{FF2B5EF4-FFF2-40B4-BE49-F238E27FC236}">
                <a16:creationId xmlns:a16="http://schemas.microsoft.com/office/drawing/2014/main" id="{8E218C77-5882-7B33-A293-25475CC1E236}"/>
              </a:ext>
            </a:extLst>
          </p:cNvPr>
          <p:cNvSpPr/>
          <p:nvPr/>
        </p:nvSpPr>
        <p:spPr>
          <a:xfrm>
            <a:off x="567889" y="4500924"/>
            <a:ext cx="655269" cy="175732"/>
          </a:xfrm>
          <a:prstGeom prst="roundRect">
            <a:avLst>
              <a:gd name="adj" fmla="val 6266"/>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a:extLst>
              <a:ext uri="{FF2B5EF4-FFF2-40B4-BE49-F238E27FC236}">
                <a16:creationId xmlns:a16="http://schemas.microsoft.com/office/drawing/2014/main" id="{6199D4E1-741C-BF84-11CF-42F6DBD9FDEB}"/>
              </a:ext>
            </a:extLst>
          </p:cNvPr>
          <p:cNvSpPr/>
          <p:nvPr/>
        </p:nvSpPr>
        <p:spPr>
          <a:xfrm>
            <a:off x="4349999" y="4503630"/>
            <a:ext cx="1095023" cy="175732"/>
          </a:xfrm>
          <a:prstGeom prst="roundRect">
            <a:avLst>
              <a:gd name="adj" fmla="val 6266"/>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a:extLst>
              <a:ext uri="{FF2B5EF4-FFF2-40B4-BE49-F238E27FC236}">
                <a16:creationId xmlns:a16="http://schemas.microsoft.com/office/drawing/2014/main" id="{D41B7536-055C-E24B-39A1-EA4093017DA7}"/>
              </a:ext>
            </a:extLst>
          </p:cNvPr>
          <p:cNvSpPr/>
          <p:nvPr/>
        </p:nvSpPr>
        <p:spPr>
          <a:xfrm>
            <a:off x="8122747" y="4503630"/>
            <a:ext cx="246762" cy="175732"/>
          </a:xfrm>
          <a:prstGeom prst="roundRect">
            <a:avLst>
              <a:gd name="adj" fmla="val 6266"/>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a:extLst>
              <a:ext uri="{FF2B5EF4-FFF2-40B4-BE49-F238E27FC236}">
                <a16:creationId xmlns:a16="http://schemas.microsoft.com/office/drawing/2014/main" id="{AA0C3265-D44A-9378-E1F6-58CFB1242252}"/>
              </a:ext>
            </a:extLst>
          </p:cNvPr>
          <p:cNvSpPr/>
          <p:nvPr/>
        </p:nvSpPr>
        <p:spPr>
          <a:xfrm>
            <a:off x="4350000" y="6280704"/>
            <a:ext cx="766043" cy="175732"/>
          </a:xfrm>
          <a:prstGeom prst="roundRect">
            <a:avLst>
              <a:gd name="adj" fmla="val 6266"/>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a:extLst>
              <a:ext uri="{FF2B5EF4-FFF2-40B4-BE49-F238E27FC236}">
                <a16:creationId xmlns:a16="http://schemas.microsoft.com/office/drawing/2014/main" id="{1E970AFF-883B-A8A8-A01D-D7D8BC34A7FC}"/>
              </a:ext>
            </a:extLst>
          </p:cNvPr>
          <p:cNvSpPr/>
          <p:nvPr/>
        </p:nvSpPr>
        <p:spPr>
          <a:xfrm>
            <a:off x="565192" y="4859712"/>
            <a:ext cx="3466078" cy="1587309"/>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Google Shape;90;p1">
            <a:extLst>
              <a:ext uri="{FF2B5EF4-FFF2-40B4-BE49-F238E27FC236}">
                <a16:creationId xmlns:a16="http://schemas.microsoft.com/office/drawing/2014/main" id="{9851B81D-A549-B611-DE09-2F0FE492B483}"/>
              </a:ext>
            </a:extLst>
          </p:cNvPr>
          <p:cNvSpPr txBox="1"/>
          <p:nvPr/>
        </p:nvSpPr>
        <p:spPr>
          <a:xfrm>
            <a:off x="769466" y="4961990"/>
            <a:ext cx="3026698" cy="13849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bg1"/>
                </a:solidFill>
                <a:latin typeface="Century Gothic"/>
                <a:sym typeface="Century Gothic"/>
              </a:rPr>
              <a:t>Influencer Partnerships</a:t>
            </a:r>
          </a:p>
          <a:p>
            <a:pPr marL="0" marR="0" lvl="0" indent="0" algn="ctr" rtl="0">
              <a:spcBef>
                <a:spcPts val="0"/>
              </a:spcBef>
              <a:spcAft>
                <a:spcPts val="0"/>
              </a:spcAft>
              <a:buNone/>
            </a:pPr>
            <a:r>
              <a:rPr lang="en-US" sz="4800" b="1" dirty="0">
                <a:solidFill>
                  <a:schemeClr val="bg1"/>
                </a:solidFill>
                <a:latin typeface="Century Gothic"/>
                <a:sym typeface="Century Gothic"/>
              </a:rPr>
              <a:t>$30,000 </a:t>
            </a:r>
          </a:p>
          <a:p>
            <a:pPr marL="0" marR="0" lvl="0" indent="0" algn="ctr" rtl="0">
              <a:spcBef>
                <a:spcPts val="0"/>
              </a:spcBef>
              <a:spcAft>
                <a:spcPts val="0"/>
              </a:spcAft>
              <a:buNone/>
            </a:pPr>
            <a:r>
              <a:rPr lang="en-US" sz="1600" dirty="0">
                <a:solidFill>
                  <a:schemeClr val="bg1"/>
                </a:solidFill>
                <a:latin typeface="Century Gothic"/>
                <a:sym typeface="Century Gothic"/>
              </a:rPr>
              <a:t>(12%)</a:t>
            </a:r>
          </a:p>
        </p:txBody>
      </p:sp>
      <p:sp>
        <p:nvSpPr>
          <p:cNvPr id="32" name="Rounded Rectangle 31">
            <a:extLst>
              <a:ext uri="{FF2B5EF4-FFF2-40B4-BE49-F238E27FC236}">
                <a16:creationId xmlns:a16="http://schemas.microsoft.com/office/drawing/2014/main" id="{0401578D-25C2-5675-1ED3-31C76C580084}"/>
              </a:ext>
            </a:extLst>
          </p:cNvPr>
          <p:cNvSpPr/>
          <p:nvPr/>
        </p:nvSpPr>
        <p:spPr>
          <a:xfrm>
            <a:off x="565192" y="6279959"/>
            <a:ext cx="493588" cy="175732"/>
          </a:xfrm>
          <a:prstGeom prst="roundRect">
            <a:avLst>
              <a:gd name="adj" fmla="val 6266"/>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ounded Rectangle 32">
            <a:extLst>
              <a:ext uri="{FF2B5EF4-FFF2-40B4-BE49-F238E27FC236}">
                <a16:creationId xmlns:a16="http://schemas.microsoft.com/office/drawing/2014/main" id="{5509EDBD-BF32-85D0-1E8A-A2A41F2B68A8}"/>
              </a:ext>
            </a:extLst>
          </p:cNvPr>
          <p:cNvSpPr/>
          <p:nvPr/>
        </p:nvSpPr>
        <p:spPr>
          <a:xfrm>
            <a:off x="4349998" y="1129093"/>
            <a:ext cx="3466080" cy="1409615"/>
          </a:xfrm>
          <a:prstGeom prst="roundRect">
            <a:avLst>
              <a:gd name="adj" fmla="val 6266"/>
            </a:avLst>
          </a:prstGeom>
          <a:solidFill>
            <a:srgbClr val="451911"/>
          </a:solidFill>
          <a:ln w="57150">
            <a:solidFill>
              <a:srgbClr val="FFB0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34" name="Google Shape;90;p1">
            <a:extLst>
              <a:ext uri="{FF2B5EF4-FFF2-40B4-BE49-F238E27FC236}">
                <a16:creationId xmlns:a16="http://schemas.microsoft.com/office/drawing/2014/main" id="{7929A22C-7E04-EAD8-98F6-5F52037E8EDA}"/>
              </a:ext>
            </a:extLst>
          </p:cNvPr>
          <p:cNvSpPr txBox="1"/>
          <p:nvPr/>
        </p:nvSpPr>
        <p:spPr>
          <a:xfrm>
            <a:off x="4555435" y="1199664"/>
            <a:ext cx="3081129" cy="123106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bg1"/>
                </a:solidFill>
                <a:latin typeface="Century Gothic"/>
                <a:sym typeface="Century Gothic"/>
              </a:rPr>
              <a:t>Total Budget</a:t>
            </a:r>
          </a:p>
          <a:p>
            <a:pPr marL="0" marR="0" lvl="0" indent="0" algn="ctr" rtl="0">
              <a:spcBef>
                <a:spcPts val="0"/>
              </a:spcBef>
              <a:spcAft>
                <a:spcPts val="0"/>
              </a:spcAft>
              <a:buNone/>
            </a:pPr>
            <a:r>
              <a:rPr lang="en-US" sz="5400" b="1" dirty="0">
                <a:solidFill>
                  <a:schemeClr val="bg1"/>
                </a:solidFill>
                <a:latin typeface="Century Gothic"/>
                <a:sym typeface="Century Gothic"/>
              </a:rPr>
              <a:t>$250,000</a:t>
            </a:r>
          </a:p>
        </p:txBody>
      </p:sp>
      <p:sp>
        <p:nvSpPr>
          <p:cNvPr id="35" name="Rounded Rectangle 34">
            <a:extLst>
              <a:ext uri="{FF2B5EF4-FFF2-40B4-BE49-F238E27FC236}">
                <a16:creationId xmlns:a16="http://schemas.microsoft.com/office/drawing/2014/main" id="{8269F8AC-E756-E70F-F813-2652AA825B6D}"/>
              </a:ext>
            </a:extLst>
          </p:cNvPr>
          <p:cNvSpPr/>
          <p:nvPr/>
        </p:nvSpPr>
        <p:spPr>
          <a:xfrm>
            <a:off x="4315818" y="2415713"/>
            <a:ext cx="3534439" cy="175732"/>
          </a:xfrm>
          <a:prstGeom prst="roundRect">
            <a:avLst>
              <a:gd name="adj" fmla="val 6266"/>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a:extLst>
              <a:ext uri="{FF2B5EF4-FFF2-40B4-BE49-F238E27FC236}">
                <a16:creationId xmlns:a16="http://schemas.microsoft.com/office/drawing/2014/main" id="{AF7A3D05-C8D2-1CA8-A610-7F6F8704F7A4}"/>
              </a:ext>
            </a:extLst>
          </p:cNvPr>
          <p:cNvSpPr/>
          <p:nvPr/>
        </p:nvSpPr>
        <p:spPr>
          <a:xfrm>
            <a:off x="8122714" y="6279959"/>
            <a:ext cx="493588" cy="175732"/>
          </a:xfrm>
          <a:prstGeom prst="roundRect">
            <a:avLst>
              <a:gd name="adj" fmla="val 6266"/>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7" name="Google Shape;90;p1">
            <a:extLst>
              <a:ext uri="{FF2B5EF4-FFF2-40B4-BE49-F238E27FC236}">
                <a16:creationId xmlns:a16="http://schemas.microsoft.com/office/drawing/2014/main" id="{1A7F17B5-3FFD-DB0E-760C-8DD8D8281E24}"/>
              </a:ext>
            </a:extLst>
          </p:cNvPr>
          <p:cNvSpPr txBox="1"/>
          <p:nvPr/>
        </p:nvSpPr>
        <p:spPr>
          <a:xfrm>
            <a:off x="723900" y="2284262"/>
            <a:ext cx="3307370" cy="400069"/>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Allocation by Channel:</a:t>
            </a:r>
            <a:endParaRPr lang="en-US" sz="2000" b="1" dirty="0">
              <a:solidFill>
                <a:schemeClr val="tx1">
                  <a:lumMod val="65000"/>
                  <a:lumOff val="35000"/>
                </a:schemeClr>
              </a:solidFill>
              <a:latin typeface="Century Gothic"/>
              <a:sym typeface="Century Gothic"/>
            </a:endParaRPr>
          </a:p>
        </p:txBody>
      </p:sp>
    </p:spTree>
    <p:extLst>
      <p:ext uri="{BB962C8B-B14F-4D97-AF65-F5344CB8AC3E}">
        <p14:creationId xmlns:p14="http://schemas.microsoft.com/office/powerpoint/2010/main" val="18109623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4D4734-2BC1-AF14-1E59-4565BCD3CD76}"/>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1CBD7B23-5D99-D07E-ED61-D7A11B2119CB}"/>
              </a:ext>
            </a:extLst>
          </p:cNvPr>
          <p:cNvSpPr txBox="1"/>
          <p:nvPr/>
        </p:nvSpPr>
        <p:spPr>
          <a:xfrm>
            <a:off x="723900" y="362918"/>
            <a:ext cx="6134100"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Conclusion</a:t>
            </a:r>
          </a:p>
        </p:txBody>
      </p:sp>
      <p:sp>
        <p:nvSpPr>
          <p:cNvPr id="5" name="Google Shape;90;p1">
            <a:extLst>
              <a:ext uri="{FF2B5EF4-FFF2-40B4-BE49-F238E27FC236}">
                <a16:creationId xmlns:a16="http://schemas.microsoft.com/office/drawing/2014/main" id="{DA42EE0D-8A57-5BE0-0CAB-F7BF6BA97E9D}"/>
              </a:ext>
            </a:extLst>
          </p:cNvPr>
          <p:cNvSpPr txBox="1"/>
          <p:nvPr/>
        </p:nvSpPr>
        <p:spPr>
          <a:xfrm>
            <a:off x="723899" y="1364279"/>
            <a:ext cx="8398835" cy="4370387"/>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Key Takeaways</a:t>
            </a:r>
          </a:p>
          <a:p>
            <a:pPr marL="28575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A clear opportunity exists to expand our market share from 8% to 12% through targeted marketing efforts.</a:t>
            </a:r>
          </a:p>
          <a:p>
            <a:pPr marL="28575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The timeline outlines a phased approach over the next 12 months with specific milestones to ensure we stay on track.</a:t>
            </a:r>
          </a:p>
          <a:p>
            <a:pPr marL="28575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With a $250,000 marketing budget, we will allocate resources across channels to maximize ROI.</a:t>
            </a:r>
          </a:p>
          <a:p>
            <a:pPr marL="0" marR="0" lvl="0" indent="0" rtl="0">
              <a:spcBef>
                <a:spcPts val="0"/>
              </a:spcBef>
              <a:spcAft>
                <a:spcPts val="0"/>
              </a:spcAft>
              <a:buNone/>
            </a:pPr>
            <a:endParaRPr lang="en-US" sz="1600" b="1"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Next Steps</a:t>
            </a:r>
          </a:p>
          <a:p>
            <a:pPr marL="285750" marR="0" lvl="0" indent="-194310" rtl="0">
              <a:spcBef>
                <a:spcPts val="600"/>
              </a:spcBef>
              <a:spcAft>
                <a:spcPts val="0"/>
              </a:spcAft>
              <a:buFont typeface="Arial" panose="020B0604020202020204" pitchFamily="34" charset="0"/>
              <a:buChar char="•"/>
            </a:pPr>
            <a:r>
              <a:rPr lang="en-US" sz="1600" b="1" dirty="0">
                <a:solidFill>
                  <a:schemeClr val="tx1">
                    <a:lumMod val="65000"/>
                    <a:lumOff val="35000"/>
                  </a:schemeClr>
                </a:solidFill>
                <a:latin typeface="Century Gothic"/>
                <a:sym typeface="Century Gothic"/>
              </a:rPr>
              <a:t>Proposal Review</a:t>
            </a:r>
            <a:r>
              <a:rPr lang="en-US" sz="1600" dirty="0">
                <a:solidFill>
                  <a:schemeClr val="tx1">
                    <a:lumMod val="65000"/>
                    <a:lumOff val="35000"/>
                  </a:schemeClr>
                </a:solidFill>
                <a:latin typeface="Century Gothic"/>
                <a:sym typeface="Century Gothic"/>
              </a:rPr>
              <a:t>: Teams will review the proposal and provide feedback by [specific date].</a:t>
            </a:r>
          </a:p>
          <a:p>
            <a:pPr marL="285750" marR="0" lvl="0" indent="-194310" rtl="0">
              <a:spcBef>
                <a:spcPts val="600"/>
              </a:spcBef>
              <a:spcAft>
                <a:spcPts val="0"/>
              </a:spcAft>
              <a:buFont typeface="Arial" panose="020B0604020202020204" pitchFamily="34" charset="0"/>
              <a:buChar char="•"/>
            </a:pPr>
            <a:r>
              <a:rPr lang="en-US" sz="1600" b="1" dirty="0">
                <a:solidFill>
                  <a:schemeClr val="tx1">
                    <a:lumMod val="65000"/>
                    <a:lumOff val="35000"/>
                  </a:schemeClr>
                </a:solidFill>
                <a:latin typeface="Century Gothic"/>
                <a:sym typeface="Century Gothic"/>
              </a:rPr>
              <a:t>Approval and Kickoff</a:t>
            </a:r>
            <a:r>
              <a:rPr lang="en-US" sz="1600" dirty="0">
                <a:solidFill>
                  <a:schemeClr val="tx1">
                    <a:lumMod val="65000"/>
                    <a:lumOff val="35000"/>
                  </a:schemeClr>
                </a:solidFill>
                <a:latin typeface="Century Gothic"/>
                <a:sym typeface="Century Gothic"/>
              </a:rPr>
              <a:t>: Upon approval, we will schedule the kickoff meeting to finalize details and assign key tasks.</a:t>
            </a:r>
          </a:p>
          <a:p>
            <a:pPr marL="285750" marR="0" lvl="0" indent="-194310" rtl="0">
              <a:spcBef>
                <a:spcPts val="600"/>
              </a:spcBef>
              <a:spcAft>
                <a:spcPts val="0"/>
              </a:spcAft>
              <a:buFont typeface="Arial" panose="020B0604020202020204" pitchFamily="34" charset="0"/>
              <a:buChar char="•"/>
            </a:pPr>
            <a:r>
              <a:rPr lang="en-US" sz="1600" b="1" dirty="0">
                <a:solidFill>
                  <a:schemeClr val="tx1">
                    <a:lumMod val="65000"/>
                    <a:lumOff val="35000"/>
                  </a:schemeClr>
                </a:solidFill>
                <a:latin typeface="Century Gothic"/>
                <a:sym typeface="Century Gothic"/>
              </a:rPr>
              <a:t>Campaign Launch</a:t>
            </a:r>
            <a:r>
              <a:rPr lang="en-US" sz="1600" dirty="0">
                <a:solidFill>
                  <a:schemeClr val="tx1">
                    <a:lumMod val="65000"/>
                    <a:lumOff val="35000"/>
                  </a:schemeClr>
                </a:solidFill>
                <a:latin typeface="Century Gothic"/>
                <a:sym typeface="Century Gothic"/>
              </a:rPr>
              <a:t>: Execution of the digital marketing strategy will begin in [Month].</a:t>
            </a:r>
          </a:p>
        </p:txBody>
      </p:sp>
      <p:pic>
        <p:nvPicPr>
          <p:cNvPr id="2" name="Picture 1" descr="Wooden brown maze">
            <a:extLst>
              <a:ext uri="{FF2B5EF4-FFF2-40B4-BE49-F238E27FC236}">
                <a16:creationId xmlns:a16="http://schemas.microsoft.com/office/drawing/2014/main" id="{43C341B4-1D63-11F6-3920-28A3D34D923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824720" y="0"/>
            <a:ext cx="2367280" cy="6874985"/>
          </a:xfrm>
          <a:prstGeom prst="rect">
            <a:avLst/>
          </a:prstGeom>
        </p:spPr>
      </p:pic>
      <p:pic>
        <p:nvPicPr>
          <p:cNvPr id="9" name="Picture 8" descr="A cluster of yellow houses">
            <a:extLst>
              <a:ext uri="{FF2B5EF4-FFF2-40B4-BE49-F238E27FC236}">
                <a16:creationId xmlns:a16="http://schemas.microsoft.com/office/drawing/2014/main" id="{831723B1-5526-567C-0692-CFF28A6D0B4B}"/>
              </a:ext>
            </a:extLst>
          </p:cNvPr>
          <p:cNvPicPr>
            <a:picLocks noChangeAspect="1"/>
          </p:cNvPicPr>
          <p:nvPr/>
        </p:nvPicPr>
        <p:blipFill>
          <a:blip r:embed="rId4" cstate="email">
            <a:duotone>
              <a:prstClr val="black"/>
              <a:schemeClr val="accent2">
                <a:tint val="45000"/>
                <a:satMod val="400000"/>
              </a:schemeClr>
            </a:duotone>
            <a:extLst>
              <a:ext uri="{28A0092B-C50C-407E-A947-70E740481C1C}">
                <a14:useLocalDpi xmlns:a14="http://schemas.microsoft.com/office/drawing/2010/main"/>
              </a:ext>
            </a:extLst>
          </a:blip>
          <a:srcRect/>
          <a:stretch/>
        </p:blipFill>
        <p:spPr>
          <a:xfrm>
            <a:off x="9824720" y="0"/>
            <a:ext cx="2367280" cy="6874984"/>
          </a:xfrm>
          <a:prstGeom prst="rect">
            <a:avLst/>
          </a:prstGeom>
        </p:spPr>
      </p:pic>
    </p:spTree>
    <p:extLst>
      <p:ext uri="{BB962C8B-B14F-4D97-AF65-F5344CB8AC3E}">
        <p14:creationId xmlns:p14="http://schemas.microsoft.com/office/powerpoint/2010/main" val="14722229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55F90B-D6F5-1823-4A2E-BAED77761F52}"/>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72EF6C30-AA62-AF25-1B1A-4D31BC82617C}"/>
              </a:ext>
            </a:extLst>
          </p:cNvPr>
          <p:cNvSpPr txBox="1"/>
          <p:nvPr/>
        </p:nvSpPr>
        <p:spPr>
          <a:xfrm>
            <a:off x="723900" y="3105855"/>
            <a:ext cx="6134100"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Questions?</a:t>
            </a:r>
          </a:p>
        </p:txBody>
      </p:sp>
      <p:pic>
        <p:nvPicPr>
          <p:cNvPr id="6" name="Picture 5" descr="Infinite question marks in 3D rendering">
            <a:extLst>
              <a:ext uri="{FF2B5EF4-FFF2-40B4-BE49-F238E27FC236}">
                <a16:creationId xmlns:a16="http://schemas.microsoft.com/office/drawing/2014/main" id="{2FDC7190-C471-1481-E945-C5DC825AE5DA}"/>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7731760" y="-1"/>
            <a:ext cx="4460240" cy="6859181"/>
          </a:xfrm>
          <a:prstGeom prst="rect">
            <a:avLst/>
          </a:prstGeom>
        </p:spPr>
      </p:pic>
    </p:spTree>
    <p:extLst>
      <p:ext uri="{BB962C8B-B14F-4D97-AF65-F5344CB8AC3E}">
        <p14:creationId xmlns:p14="http://schemas.microsoft.com/office/powerpoint/2010/main" val="18209354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2794505813"/>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4E76C-FD7A-C007-5EA2-18DABBE1BC51}"/>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98BF8393-95C7-88EE-2F03-DB7204996CF1}"/>
              </a:ext>
            </a:extLst>
          </p:cNvPr>
          <p:cNvSpPr txBox="1"/>
          <p:nvPr/>
        </p:nvSpPr>
        <p:spPr>
          <a:xfrm>
            <a:off x="723900" y="362918"/>
            <a:ext cx="6134100"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Executive Summary</a:t>
            </a:r>
          </a:p>
        </p:txBody>
      </p:sp>
      <p:sp>
        <p:nvSpPr>
          <p:cNvPr id="5" name="Google Shape;90;p1">
            <a:extLst>
              <a:ext uri="{FF2B5EF4-FFF2-40B4-BE49-F238E27FC236}">
                <a16:creationId xmlns:a16="http://schemas.microsoft.com/office/drawing/2014/main" id="{A126408B-0E1E-92AF-D4CE-6126E6996126}"/>
              </a:ext>
            </a:extLst>
          </p:cNvPr>
          <p:cNvSpPr txBox="1"/>
          <p:nvPr/>
        </p:nvSpPr>
        <p:spPr>
          <a:xfrm>
            <a:off x="723900" y="1364279"/>
            <a:ext cx="6134100" cy="1446509"/>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Overview</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Description of overview.</a:t>
            </a:r>
          </a:p>
          <a:p>
            <a:pPr marL="0" marR="0" lvl="0" indent="0" rtl="0">
              <a:spcBef>
                <a:spcPts val="0"/>
              </a:spcBef>
              <a:spcAft>
                <a:spcPts val="0"/>
              </a:spcAft>
              <a:buNone/>
            </a:pPr>
            <a:endParaRPr lang="en-US" sz="1600" b="1"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Strategic Focus</a:t>
            </a:r>
          </a:p>
          <a:p>
            <a:pPr marL="0" marR="0" lvl="0" indent="0" rtl="0">
              <a:spcBef>
                <a:spcPts val="0"/>
              </a:spcBef>
              <a:spcAft>
                <a:spcPts val="0"/>
              </a:spcAft>
              <a:buNone/>
            </a:pPr>
            <a:r>
              <a:rPr lang="en-US" sz="1600" dirty="0">
                <a:solidFill>
                  <a:schemeClr val="tx1">
                    <a:lumMod val="65000"/>
                    <a:lumOff val="35000"/>
                  </a:schemeClr>
                </a:solidFill>
                <a:latin typeface="Century Gothic"/>
                <a:sym typeface="Century Gothic"/>
              </a:rPr>
              <a:t>Description of strategic focus.</a:t>
            </a:r>
          </a:p>
        </p:txBody>
      </p:sp>
      <p:pic>
        <p:nvPicPr>
          <p:cNvPr id="14" name="Picture 13" descr="Close-up of chess pieces on a chessboard">
            <a:extLst>
              <a:ext uri="{FF2B5EF4-FFF2-40B4-BE49-F238E27FC236}">
                <a16:creationId xmlns:a16="http://schemas.microsoft.com/office/drawing/2014/main" id="{54D521AB-E5B3-FB71-315B-572937F8B615}"/>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p:blipFill>
        <p:spPr>
          <a:xfrm>
            <a:off x="7731760" y="0"/>
            <a:ext cx="4460240" cy="6858000"/>
          </a:xfrm>
          <a:prstGeom prst="rect">
            <a:avLst/>
          </a:prstGeom>
        </p:spPr>
      </p:pic>
    </p:spTree>
    <p:extLst>
      <p:ext uri="{BB962C8B-B14F-4D97-AF65-F5344CB8AC3E}">
        <p14:creationId xmlns:p14="http://schemas.microsoft.com/office/powerpoint/2010/main" val="1337239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EA8FE-EC5F-C7D5-1E82-5E4285011364}"/>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65DBB12C-A940-F6DB-E8E7-F456D63A7A2B}"/>
              </a:ext>
            </a:extLst>
          </p:cNvPr>
          <p:cNvSpPr txBox="1"/>
          <p:nvPr/>
        </p:nvSpPr>
        <p:spPr>
          <a:xfrm>
            <a:off x="723900" y="362918"/>
            <a:ext cx="8501380"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Marketing Opportunity &amp; Competition</a:t>
            </a:r>
          </a:p>
        </p:txBody>
      </p:sp>
      <p:sp>
        <p:nvSpPr>
          <p:cNvPr id="5" name="Google Shape;90;p1">
            <a:extLst>
              <a:ext uri="{FF2B5EF4-FFF2-40B4-BE49-F238E27FC236}">
                <a16:creationId xmlns:a16="http://schemas.microsoft.com/office/drawing/2014/main" id="{2D18C25D-4D9C-1F66-91CE-D0C7E5A9BA4A}"/>
              </a:ext>
            </a:extLst>
          </p:cNvPr>
          <p:cNvSpPr txBox="1"/>
          <p:nvPr/>
        </p:nvSpPr>
        <p:spPr>
          <a:xfrm>
            <a:off x="723900" y="1369528"/>
            <a:ext cx="8430260" cy="1200288"/>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Market Share</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Currently, our market share is...</a:t>
            </a:r>
          </a:p>
          <a:p>
            <a:pPr marL="0" marR="0" lvl="0" indent="0" rtl="0">
              <a:spcBef>
                <a:spcPts val="0"/>
              </a:spcBef>
              <a:spcAft>
                <a:spcPts val="0"/>
              </a:spcAft>
              <a:buNone/>
            </a:pPr>
            <a:endParaRPr lang="en-US" sz="1600" b="1"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Competitor Analysis</a:t>
            </a:r>
          </a:p>
        </p:txBody>
      </p:sp>
      <p:pic>
        <p:nvPicPr>
          <p:cNvPr id="7" name="Picture 6" descr="Wooden brown maze">
            <a:extLst>
              <a:ext uri="{FF2B5EF4-FFF2-40B4-BE49-F238E27FC236}">
                <a16:creationId xmlns:a16="http://schemas.microsoft.com/office/drawing/2014/main" id="{7B975D0D-6A90-03C5-5928-248DC59BB83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824720" y="0"/>
            <a:ext cx="2367280" cy="6874985"/>
          </a:xfrm>
          <a:prstGeom prst="rect">
            <a:avLst/>
          </a:prstGeom>
        </p:spPr>
      </p:pic>
      <p:sp>
        <p:nvSpPr>
          <p:cNvPr id="9" name="Rounded Rectangle 8">
            <a:extLst>
              <a:ext uri="{FF2B5EF4-FFF2-40B4-BE49-F238E27FC236}">
                <a16:creationId xmlns:a16="http://schemas.microsoft.com/office/drawing/2014/main" id="{EAC30CF9-8F67-D029-AC55-6220BFCB4545}"/>
              </a:ext>
            </a:extLst>
          </p:cNvPr>
          <p:cNvSpPr/>
          <p:nvPr/>
        </p:nvSpPr>
        <p:spPr>
          <a:xfrm>
            <a:off x="723900" y="2856677"/>
            <a:ext cx="4104642" cy="1954252"/>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B4C991CB-3341-1ED4-0EF6-DF5F59676072}"/>
              </a:ext>
            </a:extLst>
          </p:cNvPr>
          <p:cNvSpPr/>
          <p:nvPr/>
        </p:nvSpPr>
        <p:spPr>
          <a:xfrm>
            <a:off x="5049518" y="2856677"/>
            <a:ext cx="4104642" cy="1954252"/>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Google Shape;90;p1">
            <a:extLst>
              <a:ext uri="{FF2B5EF4-FFF2-40B4-BE49-F238E27FC236}">
                <a16:creationId xmlns:a16="http://schemas.microsoft.com/office/drawing/2014/main" id="{062F52D0-6E11-7253-BE87-07A310AFCC40}"/>
              </a:ext>
            </a:extLst>
          </p:cNvPr>
          <p:cNvSpPr txBox="1"/>
          <p:nvPr/>
        </p:nvSpPr>
        <p:spPr>
          <a:xfrm>
            <a:off x="906140" y="2908961"/>
            <a:ext cx="3757299" cy="1038706"/>
          </a:xfrm>
          <a:prstGeom prst="rect">
            <a:avLst/>
          </a:prstGeom>
          <a:noFill/>
          <a:ln>
            <a:noFill/>
          </a:ln>
        </p:spPr>
        <p:txBody>
          <a:bodyPr spcFirstLastPara="1" wrap="square" lIns="91425" tIns="45700" rIns="91425" bIns="45700" anchor="t" anchorCtr="0">
            <a:spAutoFit/>
          </a:bodyPr>
          <a:lstStyle/>
          <a:p>
            <a:pPr marL="0" marR="0" lvl="0" indent="0" rtl="0">
              <a:spcBef>
                <a:spcPts val="900"/>
              </a:spcBef>
              <a:spcAft>
                <a:spcPts val="0"/>
              </a:spcAft>
              <a:buNone/>
            </a:pPr>
            <a:r>
              <a:rPr lang="en-US" sz="1600" b="1" dirty="0">
                <a:solidFill>
                  <a:schemeClr val="bg1"/>
                </a:solidFill>
                <a:latin typeface="Century Gothic"/>
                <a:sym typeface="Century Gothic"/>
              </a:rPr>
              <a:t>Competitor A</a:t>
            </a:r>
          </a:p>
          <a:p>
            <a:pPr marL="0" marR="0" lvl="0" indent="0" rtl="0">
              <a:spcBef>
                <a:spcPts val="600"/>
              </a:spcBef>
              <a:spcAft>
                <a:spcPts val="0"/>
              </a:spcAft>
              <a:buNone/>
            </a:pPr>
            <a:r>
              <a:rPr lang="en-US" sz="1400" b="1" dirty="0">
                <a:solidFill>
                  <a:schemeClr val="bg1"/>
                </a:solidFill>
                <a:latin typeface="Century Gothic"/>
                <a:sym typeface="Century Gothic"/>
              </a:rPr>
              <a:t>Strength: </a:t>
            </a:r>
            <a:r>
              <a:rPr lang="en-US" sz="1400" dirty="0">
                <a:solidFill>
                  <a:schemeClr val="bg1"/>
                </a:solidFill>
                <a:latin typeface="Century Gothic"/>
                <a:sym typeface="Century Gothic"/>
              </a:rPr>
              <a:t>Describe strengths.</a:t>
            </a:r>
          </a:p>
          <a:p>
            <a:pPr marL="0" marR="0" lvl="0" indent="0" rtl="0">
              <a:spcBef>
                <a:spcPts val="600"/>
              </a:spcBef>
              <a:spcAft>
                <a:spcPts val="0"/>
              </a:spcAft>
              <a:buNone/>
            </a:pPr>
            <a:r>
              <a:rPr lang="en-US" sz="1400" b="1" dirty="0">
                <a:solidFill>
                  <a:schemeClr val="bg1"/>
                </a:solidFill>
                <a:latin typeface="Century Gothic"/>
                <a:sym typeface="Century Gothic"/>
              </a:rPr>
              <a:t>Weakness: </a:t>
            </a:r>
            <a:r>
              <a:rPr lang="en-US" sz="1400" dirty="0">
                <a:solidFill>
                  <a:schemeClr val="bg1"/>
                </a:solidFill>
                <a:latin typeface="Century Gothic"/>
                <a:sym typeface="Century Gothic"/>
              </a:rPr>
              <a:t>Describe weaknesses.</a:t>
            </a:r>
          </a:p>
        </p:txBody>
      </p:sp>
      <p:sp>
        <p:nvSpPr>
          <p:cNvPr id="12" name="Google Shape;90;p1">
            <a:extLst>
              <a:ext uri="{FF2B5EF4-FFF2-40B4-BE49-F238E27FC236}">
                <a16:creationId xmlns:a16="http://schemas.microsoft.com/office/drawing/2014/main" id="{2C8BF7C9-C7E8-73A0-EF9C-9C3DC98FE3DC}"/>
              </a:ext>
            </a:extLst>
          </p:cNvPr>
          <p:cNvSpPr txBox="1"/>
          <p:nvPr/>
        </p:nvSpPr>
        <p:spPr>
          <a:xfrm>
            <a:off x="5228586" y="2894745"/>
            <a:ext cx="3763014" cy="1038706"/>
          </a:xfrm>
          <a:prstGeom prst="rect">
            <a:avLst/>
          </a:prstGeom>
          <a:noFill/>
          <a:ln>
            <a:noFill/>
          </a:ln>
        </p:spPr>
        <p:txBody>
          <a:bodyPr spcFirstLastPara="1" wrap="square" lIns="91425" tIns="45700" rIns="91425" bIns="45700" anchor="t" anchorCtr="0">
            <a:spAutoFit/>
          </a:bodyPr>
          <a:lstStyle/>
          <a:p>
            <a:pPr marL="0" marR="0" lvl="0" indent="0" rtl="0">
              <a:spcBef>
                <a:spcPts val="900"/>
              </a:spcBef>
              <a:spcAft>
                <a:spcPts val="0"/>
              </a:spcAft>
              <a:buNone/>
            </a:pPr>
            <a:r>
              <a:rPr lang="en-US" sz="1600" b="1" dirty="0">
                <a:solidFill>
                  <a:schemeClr val="bg1"/>
                </a:solidFill>
                <a:latin typeface="Century Gothic"/>
                <a:sym typeface="Century Gothic"/>
              </a:rPr>
              <a:t>Competitor B</a:t>
            </a:r>
          </a:p>
          <a:p>
            <a:pPr marL="0" marR="0" lvl="0" indent="0" rtl="0">
              <a:spcBef>
                <a:spcPts val="600"/>
              </a:spcBef>
              <a:spcAft>
                <a:spcPts val="0"/>
              </a:spcAft>
              <a:buNone/>
            </a:pPr>
            <a:r>
              <a:rPr lang="en-US" sz="1400" b="1" dirty="0">
                <a:solidFill>
                  <a:schemeClr val="bg1"/>
                </a:solidFill>
                <a:latin typeface="Century Gothic"/>
                <a:sym typeface="Century Gothic"/>
              </a:rPr>
              <a:t>Strength: </a:t>
            </a:r>
            <a:r>
              <a:rPr lang="en-US" sz="1400" dirty="0">
                <a:solidFill>
                  <a:schemeClr val="bg1"/>
                </a:solidFill>
                <a:latin typeface="Century Gothic"/>
                <a:sym typeface="Century Gothic"/>
              </a:rPr>
              <a:t>Describe strengths.</a:t>
            </a:r>
          </a:p>
          <a:p>
            <a:pPr marL="0" marR="0" lvl="0" indent="0" rtl="0">
              <a:spcBef>
                <a:spcPts val="600"/>
              </a:spcBef>
              <a:spcAft>
                <a:spcPts val="0"/>
              </a:spcAft>
              <a:buNone/>
            </a:pPr>
            <a:r>
              <a:rPr lang="en-US" sz="1400" b="1" dirty="0">
                <a:solidFill>
                  <a:schemeClr val="bg1"/>
                </a:solidFill>
                <a:latin typeface="Century Gothic"/>
                <a:sym typeface="Century Gothic"/>
              </a:rPr>
              <a:t>Weakness: </a:t>
            </a:r>
            <a:r>
              <a:rPr lang="en-US" sz="1400" dirty="0">
                <a:solidFill>
                  <a:schemeClr val="bg1"/>
                </a:solidFill>
                <a:latin typeface="Century Gothic"/>
                <a:sym typeface="Century Gothic"/>
              </a:rPr>
              <a:t>Describe weaknesses.</a:t>
            </a:r>
          </a:p>
        </p:txBody>
      </p:sp>
      <p:sp>
        <p:nvSpPr>
          <p:cNvPr id="13" name="Google Shape;90;p1">
            <a:extLst>
              <a:ext uri="{FF2B5EF4-FFF2-40B4-BE49-F238E27FC236}">
                <a16:creationId xmlns:a16="http://schemas.microsoft.com/office/drawing/2014/main" id="{E320C0CC-7F35-6722-0641-B5186758DCC6}"/>
              </a:ext>
            </a:extLst>
          </p:cNvPr>
          <p:cNvSpPr txBox="1"/>
          <p:nvPr/>
        </p:nvSpPr>
        <p:spPr>
          <a:xfrm>
            <a:off x="723900" y="5017165"/>
            <a:ext cx="8430260" cy="72323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Opportunities</a:t>
            </a:r>
          </a:p>
          <a:p>
            <a:pPr marL="28575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List of opportunities</a:t>
            </a:r>
          </a:p>
        </p:txBody>
      </p:sp>
    </p:spTree>
    <p:extLst>
      <p:ext uri="{BB962C8B-B14F-4D97-AF65-F5344CB8AC3E}">
        <p14:creationId xmlns:p14="http://schemas.microsoft.com/office/powerpoint/2010/main" val="1293776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F77BA9-69C3-B00A-397C-E957AA85CFBD}"/>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808AD477-1342-A57A-7795-82D6436F62BC}"/>
              </a:ext>
            </a:extLst>
          </p:cNvPr>
          <p:cNvSpPr txBox="1"/>
          <p:nvPr/>
        </p:nvSpPr>
        <p:spPr>
          <a:xfrm>
            <a:off x="723900" y="362918"/>
            <a:ext cx="8501380"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Target Audience</a:t>
            </a:r>
          </a:p>
        </p:txBody>
      </p:sp>
      <p:sp>
        <p:nvSpPr>
          <p:cNvPr id="2" name="Rounded Rectangle 1">
            <a:extLst>
              <a:ext uri="{FF2B5EF4-FFF2-40B4-BE49-F238E27FC236}">
                <a16:creationId xmlns:a16="http://schemas.microsoft.com/office/drawing/2014/main" id="{42B5E8CB-5ED4-8602-F60B-A33D90776660}"/>
              </a:ext>
            </a:extLst>
          </p:cNvPr>
          <p:cNvSpPr/>
          <p:nvPr/>
        </p:nvSpPr>
        <p:spPr>
          <a:xfrm>
            <a:off x="723900" y="1464756"/>
            <a:ext cx="4104642" cy="2883723"/>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a:extLst>
              <a:ext uri="{FF2B5EF4-FFF2-40B4-BE49-F238E27FC236}">
                <a16:creationId xmlns:a16="http://schemas.microsoft.com/office/drawing/2014/main" id="{58ED9ECD-79A5-20DF-E16B-49F70C26E2FA}"/>
              </a:ext>
            </a:extLst>
          </p:cNvPr>
          <p:cNvSpPr/>
          <p:nvPr/>
        </p:nvSpPr>
        <p:spPr>
          <a:xfrm>
            <a:off x="5049518" y="1464756"/>
            <a:ext cx="4104642" cy="2883723"/>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90;p1">
            <a:extLst>
              <a:ext uri="{FF2B5EF4-FFF2-40B4-BE49-F238E27FC236}">
                <a16:creationId xmlns:a16="http://schemas.microsoft.com/office/drawing/2014/main" id="{C567192F-6507-BA71-F53D-FAF7BAD0A3E1}"/>
              </a:ext>
            </a:extLst>
          </p:cNvPr>
          <p:cNvSpPr txBox="1"/>
          <p:nvPr/>
        </p:nvSpPr>
        <p:spPr>
          <a:xfrm>
            <a:off x="906140" y="1517041"/>
            <a:ext cx="3757299" cy="2023591"/>
          </a:xfrm>
          <a:prstGeom prst="rect">
            <a:avLst/>
          </a:prstGeom>
          <a:noFill/>
          <a:ln>
            <a:noFill/>
          </a:ln>
        </p:spPr>
        <p:txBody>
          <a:bodyPr spcFirstLastPara="1" wrap="square" lIns="91425" tIns="45700" rIns="91425" bIns="45700" anchor="t" anchorCtr="0">
            <a:spAutoFit/>
          </a:bodyPr>
          <a:lstStyle/>
          <a:p>
            <a:pPr marL="0" marR="0" lvl="0" indent="0" rtl="0">
              <a:spcBef>
                <a:spcPts val="900"/>
              </a:spcBef>
              <a:spcAft>
                <a:spcPts val="0"/>
              </a:spcAft>
              <a:buNone/>
            </a:pPr>
            <a:r>
              <a:rPr lang="en-US" sz="2400" b="1" dirty="0">
                <a:solidFill>
                  <a:schemeClr val="bg1"/>
                </a:solidFill>
                <a:latin typeface="Century Gothic"/>
                <a:sym typeface="Century Gothic"/>
              </a:rPr>
              <a:t>Demographics</a:t>
            </a:r>
          </a:p>
          <a:p>
            <a:pPr marL="0" marR="0" lvl="0" indent="0" rtl="0">
              <a:spcBef>
                <a:spcPts val="900"/>
              </a:spcBef>
              <a:spcAft>
                <a:spcPts val="0"/>
              </a:spcAft>
              <a:buNone/>
            </a:pPr>
            <a:r>
              <a:rPr lang="en-US" sz="1600" b="1" dirty="0">
                <a:solidFill>
                  <a:schemeClr val="bg1"/>
                </a:solidFill>
                <a:latin typeface="Century Gothic"/>
                <a:sym typeface="Century Gothic"/>
              </a:rPr>
              <a:t>Age:</a:t>
            </a:r>
            <a:r>
              <a:rPr lang="en-US" sz="1600" dirty="0">
                <a:solidFill>
                  <a:schemeClr val="bg1"/>
                </a:solidFill>
                <a:latin typeface="Century Gothic"/>
                <a:sym typeface="Century Gothic"/>
              </a:rPr>
              <a:t> Age range</a:t>
            </a:r>
          </a:p>
          <a:p>
            <a:pPr marL="0" marR="0" lvl="0" indent="0" rtl="0">
              <a:spcBef>
                <a:spcPts val="900"/>
              </a:spcBef>
              <a:spcAft>
                <a:spcPts val="0"/>
              </a:spcAft>
              <a:buNone/>
            </a:pPr>
            <a:r>
              <a:rPr lang="en-US" sz="1600" b="1" dirty="0">
                <a:solidFill>
                  <a:schemeClr val="bg1"/>
                </a:solidFill>
                <a:latin typeface="Century Gothic"/>
                <a:sym typeface="Century Gothic"/>
              </a:rPr>
              <a:t>Gender:</a:t>
            </a:r>
            <a:r>
              <a:rPr lang="en-US" sz="1600" dirty="0">
                <a:solidFill>
                  <a:schemeClr val="bg1"/>
                </a:solidFill>
                <a:latin typeface="Century Gothic"/>
                <a:sym typeface="Century Gothic"/>
              </a:rPr>
              <a:t> Male/female percentages</a:t>
            </a:r>
          </a:p>
          <a:p>
            <a:pPr marL="0" marR="0" lvl="0" indent="0" rtl="0">
              <a:spcBef>
                <a:spcPts val="900"/>
              </a:spcBef>
              <a:spcAft>
                <a:spcPts val="0"/>
              </a:spcAft>
              <a:buNone/>
            </a:pPr>
            <a:r>
              <a:rPr lang="en-US" sz="1600" b="1" dirty="0">
                <a:solidFill>
                  <a:schemeClr val="bg1"/>
                </a:solidFill>
                <a:latin typeface="Century Gothic"/>
                <a:sym typeface="Century Gothic"/>
              </a:rPr>
              <a:t>Location:</a:t>
            </a:r>
            <a:r>
              <a:rPr lang="en-US" sz="1600" dirty="0">
                <a:solidFill>
                  <a:schemeClr val="bg1"/>
                </a:solidFill>
                <a:latin typeface="Century Gothic"/>
                <a:sym typeface="Century Gothic"/>
              </a:rPr>
              <a:t> Location</a:t>
            </a:r>
          </a:p>
          <a:p>
            <a:pPr marL="0" marR="0" lvl="0" indent="0" rtl="0">
              <a:spcBef>
                <a:spcPts val="900"/>
              </a:spcBef>
              <a:spcAft>
                <a:spcPts val="0"/>
              </a:spcAft>
              <a:buNone/>
            </a:pPr>
            <a:r>
              <a:rPr lang="en-US" sz="1600" b="1" dirty="0">
                <a:solidFill>
                  <a:schemeClr val="bg1"/>
                </a:solidFill>
                <a:latin typeface="Century Gothic"/>
                <a:sym typeface="Century Gothic"/>
              </a:rPr>
              <a:t>Income: </a:t>
            </a:r>
            <a:r>
              <a:rPr lang="en-US" sz="1600" dirty="0">
                <a:solidFill>
                  <a:schemeClr val="bg1"/>
                </a:solidFill>
                <a:latin typeface="Century Gothic"/>
                <a:sym typeface="Century Gothic"/>
              </a:rPr>
              <a:t>Income range</a:t>
            </a:r>
          </a:p>
        </p:txBody>
      </p:sp>
      <p:sp>
        <p:nvSpPr>
          <p:cNvPr id="11" name="Google Shape;90;p1">
            <a:extLst>
              <a:ext uri="{FF2B5EF4-FFF2-40B4-BE49-F238E27FC236}">
                <a16:creationId xmlns:a16="http://schemas.microsoft.com/office/drawing/2014/main" id="{6A8AC02D-E7B4-6A0B-3ABA-D230B9820467}"/>
              </a:ext>
            </a:extLst>
          </p:cNvPr>
          <p:cNvSpPr txBox="1"/>
          <p:nvPr/>
        </p:nvSpPr>
        <p:spPr>
          <a:xfrm>
            <a:off x="5228586" y="1502825"/>
            <a:ext cx="3763014" cy="1908174"/>
          </a:xfrm>
          <a:prstGeom prst="rect">
            <a:avLst/>
          </a:prstGeom>
          <a:noFill/>
          <a:ln>
            <a:noFill/>
          </a:ln>
        </p:spPr>
        <p:txBody>
          <a:bodyPr spcFirstLastPara="1" wrap="square" lIns="91425" tIns="45700" rIns="91425" bIns="45700" anchor="t" anchorCtr="0">
            <a:spAutoFit/>
          </a:bodyPr>
          <a:lstStyle/>
          <a:p>
            <a:pPr marL="0" marR="0" lvl="0" indent="0" rtl="0">
              <a:spcBef>
                <a:spcPts val="900"/>
              </a:spcBef>
              <a:spcAft>
                <a:spcPts val="0"/>
              </a:spcAft>
              <a:buNone/>
            </a:pPr>
            <a:r>
              <a:rPr lang="en-US" sz="2400" b="1" dirty="0">
                <a:solidFill>
                  <a:schemeClr val="bg1"/>
                </a:solidFill>
                <a:latin typeface="Century Gothic"/>
                <a:sym typeface="Century Gothic"/>
              </a:rPr>
              <a:t>Psychographics</a:t>
            </a:r>
          </a:p>
          <a:p>
            <a:pPr marL="0" marR="0" lvl="0" indent="0" rtl="0">
              <a:spcBef>
                <a:spcPts val="900"/>
              </a:spcBef>
              <a:spcAft>
                <a:spcPts val="0"/>
              </a:spcAft>
              <a:buNone/>
            </a:pPr>
            <a:r>
              <a:rPr lang="en-US" sz="1600" b="1" dirty="0">
                <a:solidFill>
                  <a:schemeClr val="bg1"/>
                </a:solidFill>
                <a:latin typeface="Century Gothic"/>
                <a:sym typeface="Century Gothic"/>
              </a:rPr>
              <a:t>Values:</a:t>
            </a:r>
            <a:r>
              <a:rPr lang="en-US" sz="1600" dirty="0">
                <a:solidFill>
                  <a:schemeClr val="bg1"/>
                </a:solidFill>
                <a:latin typeface="Century Gothic"/>
                <a:sym typeface="Century Gothic"/>
              </a:rPr>
              <a:t> List values, list values</a:t>
            </a:r>
          </a:p>
          <a:p>
            <a:pPr marL="0" marR="0" lvl="0" indent="0" rtl="0">
              <a:spcBef>
                <a:spcPts val="900"/>
              </a:spcBef>
              <a:spcAft>
                <a:spcPts val="0"/>
              </a:spcAft>
              <a:buNone/>
            </a:pPr>
            <a:r>
              <a:rPr lang="en-US" sz="1600" b="1" dirty="0">
                <a:solidFill>
                  <a:schemeClr val="bg1"/>
                </a:solidFill>
                <a:latin typeface="Century Gothic"/>
                <a:sym typeface="Century Gothic"/>
              </a:rPr>
              <a:t>Interests: </a:t>
            </a:r>
            <a:r>
              <a:rPr lang="en-US" sz="1600" dirty="0">
                <a:solidFill>
                  <a:schemeClr val="bg1"/>
                </a:solidFill>
                <a:latin typeface="Century Gothic"/>
                <a:sym typeface="Century Gothic"/>
              </a:rPr>
              <a:t>List interests, list interests</a:t>
            </a:r>
          </a:p>
          <a:p>
            <a:pPr marL="0" marR="0" lvl="0" indent="0" rtl="0">
              <a:spcBef>
                <a:spcPts val="900"/>
              </a:spcBef>
              <a:spcAft>
                <a:spcPts val="0"/>
              </a:spcAft>
              <a:buNone/>
            </a:pPr>
            <a:r>
              <a:rPr lang="en-US" sz="1600" b="1" dirty="0">
                <a:solidFill>
                  <a:schemeClr val="bg1"/>
                </a:solidFill>
                <a:latin typeface="Century Gothic"/>
                <a:sym typeface="Century Gothic"/>
              </a:rPr>
              <a:t>Behavior:</a:t>
            </a:r>
            <a:r>
              <a:rPr lang="en-US" sz="1600" dirty="0">
                <a:solidFill>
                  <a:schemeClr val="bg1"/>
                </a:solidFill>
                <a:latin typeface="Century Gothic"/>
                <a:sym typeface="Century Gothic"/>
              </a:rPr>
              <a:t> List behaviors, list behaviors</a:t>
            </a:r>
          </a:p>
        </p:txBody>
      </p:sp>
      <p:pic>
        <p:nvPicPr>
          <p:cNvPr id="16" name="Picture 15" descr="Maze">
            <a:extLst>
              <a:ext uri="{FF2B5EF4-FFF2-40B4-BE49-F238E27FC236}">
                <a16:creationId xmlns:a16="http://schemas.microsoft.com/office/drawing/2014/main" id="{554B89E5-F040-3E09-2201-6015EC0626C6}"/>
              </a:ext>
            </a:extLst>
          </p:cNvPr>
          <p:cNvPicPr>
            <a:picLocks noChangeAspect="1"/>
          </p:cNvPicPr>
          <p:nvPr/>
        </p:nvPicPr>
        <p:blipFill>
          <a:blip r:embed="rId3" cstate="email">
            <a:duotone>
              <a:prstClr val="black"/>
              <a:schemeClr val="accent2">
                <a:tint val="45000"/>
                <a:satMod val="400000"/>
              </a:schemeClr>
            </a:duotone>
            <a:extLst>
              <a:ext uri="{BEBA8EAE-BF5A-486C-A8C5-ECC9F3942E4B}">
                <a14:imgProps xmlns:a14="http://schemas.microsoft.com/office/drawing/2010/main">
                  <a14:imgLayer r:embed="rId4">
                    <a14:imgEffect>
                      <a14:colorTemperature colorTemp="11194"/>
                    </a14:imgEffect>
                    <a14:imgEffect>
                      <a14:saturation sat="95000"/>
                    </a14:imgEffect>
                  </a14:imgLayer>
                </a14:imgProps>
              </a:ext>
              <a:ext uri="{28A0092B-C50C-407E-A947-70E740481C1C}">
                <a14:useLocalDpi xmlns:a14="http://schemas.microsoft.com/office/drawing/2010/main"/>
              </a:ext>
            </a:extLst>
          </a:blip>
          <a:srcRect/>
          <a:stretch/>
        </p:blipFill>
        <p:spPr>
          <a:xfrm>
            <a:off x="9824720" y="0"/>
            <a:ext cx="2367280" cy="6858000"/>
          </a:xfrm>
          <a:prstGeom prst="rect">
            <a:avLst/>
          </a:prstGeom>
        </p:spPr>
      </p:pic>
    </p:spTree>
    <p:extLst>
      <p:ext uri="{BB962C8B-B14F-4D97-AF65-F5344CB8AC3E}">
        <p14:creationId xmlns:p14="http://schemas.microsoft.com/office/powerpoint/2010/main" val="2367132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6A7A9E-C3B1-0807-8418-03B8C79229A0}"/>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980A6D37-B75B-B4DF-42E3-B38F68617C37}"/>
              </a:ext>
            </a:extLst>
          </p:cNvPr>
          <p:cNvSpPr txBox="1"/>
          <p:nvPr/>
        </p:nvSpPr>
        <p:spPr>
          <a:xfrm>
            <a:off x="723900" y="362918"/>
            <a:ext cx="8501380"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Objectives</a:t>
            </a:r>
          </a:p>
        </p:txBody>
      </p:sp>
      <p:sp>
        <p:nvSpPr>
          <p:cNvPr id="24" name="Rounded Rectangle 23">
            <a:extLst>
              <a:ext uri="{FF2B5EF4-FFF2-40B4-BE49-F238E27FC236}">
                <a16:creationId xmlns:a16="http://schemas.microsoft.com/office/drawing/2014/main" id="{F27D5E10-1AE1-8106-7A89-46D7F73B2A23}"/>
              </a:ext>
            </a:extLst>
          </p:cNvPr>
          <p:cNvSpPr/>
          <p:nvPr/>
        </p:nvSpPr>
        <p:spPr>
          <a:xfrm>
            <a:off x="723900" y="1180276"/>
            <a:ext cx="5252720" cy="2531719"/>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a:extLst>
              <a:ext uri="{FF2B5EF4-FFF2-40B4-BE49-F238E27FC236}">
                <a16:creationId xmlns:a16="http://schemas.microsoft.com/office/drawing/2014/main" id="{0C76D7EC-ED60-35C2-F79A-FA7AC395F6C5}"/>
              </a:ext>
            </a:extLst>
          </p:cNvPr>
          <p:cNvSpPr/>
          <p:nvPr/>
        </p:nvSpPr>
        <p:spPr>
          <a:xfrm>
            <a:off x="6215382" y="1180276"/>
            <a:ext cx="5252720" cy="2531719"/>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Google Shape;90;p1">
            <a:extLst>
              <a:ext uri="{FF2B5EF4-FFF2-40B4-BE49-F238E27FC236}">
                <a16:creationId xmlns:a16="http://schemas.microsoft.com/office/drawing/2014/main" id="{FA202CDD-33A9-448A-EE0B-CE794912990B}"/>
              </a:ext>
            </a:extLst>
          </p:cNvPr>
          <p:cNvSpPr txBox="1"/>
          <p:nvPr/>
        </p:nvSpPr>
        <p:spPr>
          <a:xfrm>
            <a:off x="905510" y="1180276"/>
            <a:ext cx="4889499" cy="24237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900"/>
              </a:spcBef>
              <a:spcAft>
                <a:spcPts val="90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entury Gothic"/>
                <a:ea typeface="+mn-ea"/>
                <a:cs typeface="+mn-cs"/>
                <a:sym typeface="Century Gothic"/>
              </a:rPr>
              <a:t>Brand Awareness</a:t>
            </a:r>
            <a:endParaRPr lang="en-US" sz="2800" b="1" dirty="0">
              <a:solidFill>
                <a:schemeClr val="bg1"/>
              </a:solidFill>
              <a:latin typeface="Century Gothic"/>
              <a:sym typeface="Century Gothic"/>
            </a:endParaRPr>
          </a:p>
          <a:p>
            <a:pPr marL="0" marR="0" lvl="0" indent="0" algn="ctr" rtl="0">
              <a:spcBef>
                <a:spcPts val="300"/>
              </a:spcBef>
              <a:spcAft>
                <a:spcPts val="0"/>
              </a:spcAft>
              <a:buNone/>
            </a:pPr>
            <a:r>
              <a:rPr lang="en-US" sz="2000" b="1" dirty="0">
                <a:solidFill>
                  <a:schemeClr val="bg1"/>
                </a:solidFill>
                <a:latin typeface="Century Gothic"/>
                <a:sym typeface="Century Gothic"/>
              </a:rPr>
              <a:t>Increase </a:t>
            </a:r>
            <a:r>
              <a:rPr lang="en-US" sz="2000" dirty="0">
                <a:solidFill>
                  <a:schemeClr val="bg1"/>
                </a:solidFill>
                <a:latin typeface="Century Gothic"/>
                <a:sym typeface="Century Gothic"/>
              </a:rPr>
              <a:t>overall brand awareness by</a:t>
            </a:r>
            <a:endParaRPr lang="en-US" sz="1600" dirty="0">
              <a:solidFill>
                <a:schemeClr val="bg1"/>
              </a:solidFill>
              <a:latin typeface="Century Gothic"/>
              <a:sym typeface="Century Gothic"/>
            </a:endParaRPr>
          </a:p>
          <a:p>
            <a:pPr marL="0" marR="0" lvl="0" indent="0" algn="ctr" rtl="0">
              <a:spcBef>
                <a:spcPts val="0"/>
              </a:spcBef>
              <a:spcAft>
                <a:spcPts val="0"/>
              </a:spcAft>
              <a:buNone/>
            </a:pPr>
            <a:r>
              <a:rPr lang="en-US" sz="5400" b="1" dirty="0">
                <a:solidFill>
                  <a:schemeClr val="bg1"/>
                </a:solidFill>
                <a:latin typeface="Century Gothic"/>
                <a:sym typeface="Century Gothic"/>
              </a:rPr>
              <a:t>XX% </a:t>
            </a:r>
          </a:p>
          <a:p>
            <a:pPr marL="0" marR="0" lvl="0" indent="0" algn="ctr" rtl="0">
              <a:spcBef>
                <a:spcPts val="0"/>
              </a:spcBef>
              <a:spcAft>
                <a:spcPts val="0"/>
              </a:spcAft>
              <a:buNone/>
            </a:pPr>
            <a:r>
              <a:rPr lang="en-US" sz="1600" dirty="0">
                <a:solidFill>
                  <a:schemeClr val="bg1"/>
                </a:solidFill>
                <a:latin typeface="Century Gothic"/>
                <a:sym typeface="Century Gothic"/>
              </a:rPr>
              <a:t>through content marketing and </a:t>
            </a:r>
            <a:br>
              <a:rPr lang="en-US" sz="1600" dirty="0">
                <a:solidFill>
                  <a:schemeClr val="bg1"/>
                </a:solidFill>
                <a:latin typeface="Century Gothic"/>
                <a:sym typeface="Century Gothic"/>
              </a:rPr>
            </a:br>
            <a:r>
              <a:rPr lang="en-US" sz="1600" dirty="0">
                <a:solidFill>
                  <a:schemeClr val="bg1"/>
                </a:solidFill>
                <a:latin typeface="Century Gothic"/>
                <a:sym typeface="Century Gothic"/>
              </a:rPr>
              <a:t>influencer partnerships.</a:t>
            </a:r>
          </a:p>
        </p:txBody>
      </p:sp>
      <p:sp>
        <p:nvSpPr>
          <p:cNvPr id="30" name="Google Shape;90;p1">
            <a:extLst>
              <a:ext uri="{FF2B5EF4-FFF2-40B4-BE49-F238E27FC236}">
                <a16:creationId xmlns:a16="http://schemas.microsoft.com/office/drawing/2014/main" id="{0696BBA1-7C6D-D578-A5D5-7CFB8B0F81B7}"/>
              </a:ext>
            </a:extLst>
          </p:cNvPr>
          <p:cNvSpPr txBox="1"/>
          <p:nvPr/>
        </p:nvSpPr>
        <p:spPr>
          <a:xfrm>
            <a:off x="6396993" y="1264914"/>
            <a:ext cx="4889497" cy="2254423"/>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900"/>
              </a:spcBef>
              <a:spcAft>
                <a:spcPts val="90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entury Gothic"/>
                <a:ea typeface="+mn-ea"/>
                <a:cs typeface="+mn-cs"/>
                <a:sym typeface="Century Gothic"/>
              </a:rPr>
              <a:t>Customer Acquisition</a:t>
            </a:r>
          </a:p>
          <a:p>
            <a:pPr marL="0" marR="0" lvl="0" indent="0" algn="ctr" defTabSz="914400" rtl="0" eaLnBrk="1" fontAlgn="auto" latinLnBrk="0" hangingPunct="1">
              <a:lnSpc>
                <a:spcPct val="100000"/>
              </a:lnSpc>
              <a:spcBef>
                <a:spcPts val="300"/>
              </a:spcBef>
              <a:buClrTx/>
              <a:buSzTx/>
              <a:buFontTx/>
              <a:buNone/>
              <a:tabLst/>
              <a:defRPr/>
            </a:pPr>
            <a:r>
              <a:rPr lang="en-US" sz="2000" b="1" dirty="0">
                <a:solidFill>
                  <a:schemeClr val="bg1"/>
                </a:solidFill>
                <a:latin typeface="Century Gothic"/>
                <a:sym typeface="Century Gothic"/>
              </a:rPr>
              <a:t>Grow </a:t>
            </a:r>
            <a:r>
              <a:rPr lang="en-US" sz="2000" dirty="0">
                <a:solidFill>
                  <a:schemeClr val="bg1"/>
                </a:solidFill>
                <a:latin typeface="Century Gothic"/>
                <a:sym typeface="Century Gothic"/>
              </a:rPr>
              <a:t>the customer base by</a:t>
            </a:r>
            <a:endParaRPr lang="en-US" sz="1600" dirty="0">
              <a:solidFill>
                <a:schemeClr val="bg1"/>
              </a:solidFill>
              <a:latin typeface="Century Gothic"/>
              <a:sym typeface="Century Gothic"/>
            </a:endParaRPr>
          </a:p>
          <a:p>
            <a:pPr marL="0" marR="0" lvl="0" indent="0" algn="ctr" rtl="0">
              <a:spcBef>
                <a:spcPts val="0"/>
              </a:spcBef>
              <a:spcAft>
                <a:spcPts val="0"/>
              </a:spcAft>
              <a:buNone/>
            </a:pPr>
            <a:r>
              <a:rPr lang="en-US" sz="5400" b="1" dirty="0">
                <a:solidFill>
                  <a:schemeClr val="bg1"/>
                </a:solidFill>
                <a:latin typeface="Century Gothic"/>
                <a:sym typeface="Century Gothic"/>
              </a:rPr>
              <a:t>XX% </a:t>
            </a:r>
          </a:p>
          <a:p>
            <a:pPr marL="0" marR="0" lvl="0" indent="0" algn="ctr" rtl="0">
              <a:spcBef>
                <a:spcPts val="0"/>
              </a:spcBef>
              <a:spcAft>
                <a:spcPts val="0"/>
              </a:spcAft>
              <a:buNone/>
            </a:pPr>
            <a:r>
              <a:rPr lang="en-US" sz="1600" dirty="0">
                <a:solidFill>
                  <a:schemeClr val="bg1"/>
                </a:solidFill>
                <a:latin typeface="Century Gothic"/>
                <a:sym typeface="Century Gothic"/>
              </a:rPr>
              <a:t>via targeted digital advertising.</a:t>
            </a:r>
          </a:p>
        </p:txBody>
      </p:sp>
      <p:sp>
        <p:nvSpPr>
          <p:cNvPr id="31" name="Rounded Rectangle 30">
            <a:extLst>
              <a:ext uri="{FF2B5EF4-FFF2-40B4-BE49-F238E27FC236}">
                <a16:creationId xmlns:a16="http://schemas.microsoft.com/office/drawing/2014/main" id="{E4A8EE55-B699-4609-0556-E9742998CAB8}"/>
              </a:ext>
            </a:extLst>
          </p:cNvPr>
          <p:cNvSpPr/>
          <p:nvPr/>
        </p:nvSpPr>
        <p:spPr>
          <a:xfrm>
            <a:off x="723900" y="3916386"/>
            <a:ext cx="5252720" cy="2531719"/>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a:extLst>
              <a:ext uri="{FF2B5EF4-FFF2-40B4-BE49-F238E27FC236}">
                <a16:creationId xmlns:a16="http://schemas.microsoft.com/office/drawing/2014/main" id="{5C67A759-2DF5-CF13-D266-AEC4E3904089}"/>
              </a:ext>
            </a:extLst>
          </p:cNvPr>
          <p:cNvSpPr/>
          <p:nvPr/>
        </p:nvSpPr>
        <p:spPr>
          <a:xfrm>
            <a:off x="6215382" y="3916386"/>
            <a:ext cx="5252720" cy="2531719"/>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Google Shape;90;p1">
            <a:extLst>
              <a:ext uri="{FF2B5EF4-FFF2-40B4-BE49-F238E27FC236}">
                <a16:creationId xmlns:a16="http://schemas.microsoft.com/office/drawing/2014/main" id="{0E91E39E-BAE2-59F8-4E39-8EFDFC68D2C6}"/>
              </a:ext>
            </a:extLst>
          </p:cNvPr>
          <p:cNvSpPr txBox="1"/>
          <p:nvPr/>
        </p:nvSpPr>
        <p:spPr>
          <a:xfrm>
            <a:off x="905509" y="3855426"/>
            <a:ext cx="4889499" cy="256219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900"/>
              </a:spcBef>
              <a:spcAft>
                <a:spcPts val="90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entury Gothic"/>
                <a:ea typeface="+mn-ea"/>
                <a:cs typeface="+mn-cs"/>
                <a:sym typeface="Century Gothic"/>
              </a:rPr>
              <a:t>Engagement</a:t>
            </a:r>
          </a:p>
          <a:p>
            <a:pPr marL="0" marR="0" lvl="0" indent="0" algn="ctr" defTabSz="914400" rtl="0" eaLnBrk="1" fontAlgn="auto" latinLnBrk="0" hangingPunct="1">
              <a:lnSpc>
                <a:spcPct val="100000"/>
              </a:lnSpc>
              <a:spcBef>
                <a:spcPts val="300"/>
              </a:spcBef>
              <a:buClrTx/>
              <a:buSzTx/>
              <a:buFontTx/>
              <a:buNone/>
              <a:tabLst/>
              <a:defRPr/>
            </a:pPr>
            <a:r>
              <a:rPr lang="en-US" sz="2000" b="1" dirty="0">
                <a:solidFill>
                  <a:schemeClr val="bg1"/>
                </a:solidFill>
                <a:latin typeface="Century Gothic"/>
                <a:sym typeface="Century Gothic"/>
              </a:rPr>
              <a:t>Boost </a:t>
            </a:r>
            <a:r>
              <a:rPr lang="en-US" sz="2000" dirty="0">
                <a:solidFill>
                  <a:schemeClr val="bg1"/>
                </a:solidFill>
                <a:latin typeface="Century Gothic"/>
                <a:sym typeface="Century Gothic"/>
              </a:rPr>
              <a:t>social media engagement </a:t>
            </a:r>
            <a:br>
              <a:rPr lang="en-US" sz="2000" dirty="0">
                <a:solidFill>
                  <a:schemeClr val="bg1"/>
                </a:solidFill>
                <a:latin typeface="Century Gothic"/>
                <a:sym typeface="Century Gothic"/>
              </a:rPr>
            </a:br>
            <a:r>
              <a:rPr lang="en-US" sz="2000" dirty="0">
                <a:solidFill>
                  <a:schemeClr val="bg1"/>
                </a:solidFill>
                <a:latin typeface="Century Gothic"/>
                <a:sym typeface="Century Gothic"/>
              </a:rPr>
              <a:t>rates by</a:t>
            </a:r>
            <a:endParaRPr lang="en-US" sz="1600" dirty="0">
              <a:solidFill>
                <a:schemeClr val="bg1"/>
              </a:solidFill>
              <a:latin typeface="Century Gothic"/>
              <a:sym typeface="Century Gothic"/>
            </a:endParaRPr>
          </a:p>
          <a:p>
            <a:pPr marL="0" marR="0" lvl="0" indent="0" algn="ctr" rtl="0">
              <a:spcBef>
                <a:spcPts val="0"/>
              </a:spcBef>
              <a:spcAft>
                <a:spcPts val="0"/>
              </a:spcAft>
              <a:buNone/>
            </a:pPr>
            <a:r>
              <a:rPr lang="en-US" sz="5400" b="1" dirty="0">
                <a:solidFill>
                  <a:schemeClr val="bg1"/>
                </a:solidFill>
                <a:latin typeface="Century Gothic"/>
                <a:sym typeface="Century Gothic"/>
              </a:rPr>
              <a:t>XX% </a:t>
            </a:r>
          </a:p>
          <a:p>
            <a:pPr marL="0" marR="0" lvl="0" indent="0" algn="ctr" rtl="0">
              <a:spcBef>
                <a:spcPts val="0"/>
              </a:spcBef>
              <a:spcAft>
                <a:spcPts val="0"/>
              </a:spcAft>
              <a:buNone/>
            </a:pPr>
            <a:r>
              <a:rPr lang="en-US" sz="1600" dirty="0">
                <a:solidFill>
                  <a:schemeClr val="bg1"/>
                </a:solidFill>
                <a:latin typeface="Century Gothic"/>
                <a:sym typeface="Century Gothic"/>
              </a:rPr>
              <a:t>(likes, comments, shares).</a:t>
            </a:r>
          </a:p>
        </p:txBody>
      </p:sp>
      <p:sp>
        <p:nvSpPr>
          <p:cNvPr id="34" name="Google Shape;90;p1">
            <a:extLst>
              <a:ext uri="{FF2B5EF4-FFF2-40B4-BE49-F238E27FC236}">
                <a16:creationId xmlns:a16="http://schemas.microsoft.com/office/drawing/2014/main" id="{3EFD0589-A485-376D-930A-096469D0C019}"/>
              </a:ext>
            </a:extLst>
          </p:cNvPr>
          <p:cNvSpPr txBox="1"/>
          <p:nvPr/>
        </p:nvSpPr>
        <p:spPr>
          <a:xfrm>
            <a:off x="6396993" y="4009313"/>
            <a:ext cx="4889497" cy="2254423"/>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900"/>
              </a:spcBef>
              <a:spcAft>
                <a:spcPts val="90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entury Gothic"/>
                <a:ea typeface="+mn-ea"/>
                <a:cs typeface="+mn-cs"/>
                <a:sym typeface="Century Gothic"/>
              </a:rPr>
              <a:t>Revenue Growth</a:t>
            </a:r>
          </a:p>
          <a:p>
            <a:pPr marL="0" marR="0" lvl="0" indent="0" algn="ctr" defTabSz="914400" rtl="0" eaLnBrk="1" fontAlgn="auto" latinLnBrk="0" hangingPunct="1">
              <a:lnSpc>
                <a:spcPct val="100000"/>
              </a:lnSpc>
              <a:spcBef>
                <a:spcPts val="300"/>
              </a:spcBef>
              <a:buClrTx/>
              <a:buSzTx/>
              <a:buFontTx/>
              <a:buNone/>
              <a:tabLst/>
              <a:defRPr/>
            </a:pPr>
            <a:r>
              <a:rPr lang="en-US" sz="2000" b="1" dirty="0">
                <a:solidFill>
                  <a:schemeClr val="bg1"/>
                </a:solidFill>
                <a:latin typeface="Century Gothic"/>
                <a:sym typeface="Century Gothic"/>
              </a:rPr>
              <a:t>Increase </a:t>
            </a:r>
            <a:r>
              <a:rPr lang="en-US" sz="2000" dirty="0">
                <a:solidFill>
                  <a:schemeClr val="bg1"/>
                </a:solidFill>
                <a:latin typeface="Century Gothic"/>
                <a:sym typeface="Century Gothic"/>
              </a:rPr>
              <a:t>overall revenue by</a:t>
            </a:r>
            <a:endParaRPr lang="en-US" sz="1600" dirty="0">
              <a:solidFill>
                <a:schemeClr val="bg1"/>
              </a:solidFill>
              <a:latin typeface="Century Gothic"/>
              <a:sym typeface="Century Gothic"/>
            </a:endParaRPr>
          </a:p>
          <a:p>
            <a:pPr marL="0" marR="0" lvl="0" indent="0" algn="ctr" rtl="0">
              <a:spcBef>
                <a:spcPts val="0"/>
              </a:spcBef>
              <a:spcAft>
                <a:spcPts val="0"/>
              </a:spcAft>
              <a:buNone/>
            </a:pPr>
            <a:r>
              <a:rPr lang="en-US" sz="5400" b="1" dirty="0">
                <a:solidFill>
                  <a:schemeClr val="bg1"/>
                </a:solidFill>
                <a:latin typeface="Century Gothic"/>
                <a:sym typeface="Century Gothic"/>
              </a:rPr>
              <a:t>$XXX,XXX </a:t>
            </a:r>
          </a:p>
          <a:p>
            <a:pPr marL="0" marR="0" lvl="0" indent="0" algn="ctr" rtl="0">
              <a:spcBef>
                <a:spcPts val="0"/>
              </a:spcBef>
              <a:spcAft>
                <a:spcPts val="0"/>
              </a:spcAft>
              <a:buNone/>
            </a:pPr>
            <a:r>
              <a:rPr lang="en-US" sz="1600" dirty="0">
                <a:solidFill>
                  <a:schemeClr val="bg1"/>
                </a:solidFill>
                <a:latin typeface="Century Gothic"/>
                <a:sym typeface="Century Gothic"/>
              </a:rPr>
              <a:t>by the end of the fiscal year.</a:t>
            </a:r>
          </a:p>
        </p:txBody>
      </p:sp>
    </p:spTree>
    <p:extLst>
      <p:ext uri="{BB962C8B-B14F-4D97-AF65-F5344CB8AC3E}">
        <p14:creationId xmlns:p14="http://schemas.microsoft.com/office/powerpoint/2010/main" val="3810798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4DE4C1-BB69-4267-8024-564912EA73FC}"/>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515F7F26-EBD1-F3B5-1EBA-BD355BBF1DD2}"/>
              </a:ext>
            </a:extLst>
          </p:cNvPr>
          <p:cNvSpPr txBox="1"/>
          <p:nvPr/>
        </p:nvSpPr>
        <p:spPr>
          <a:xfrm>
            <a:off x="723900" y="362918"/>
            <a:ext cx="8501380"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Action Plan</a:t>
            </a:r>
          </a:p>
        </p:txBody>
      </p:sp>
      <p:cxnSp>
        <p:nvCxnSpPr>
          <p:cNvPr id="3" name="Straight Connector 2">
            <a:extLst>
              <a:ext uri="{FF2B5EF4-FFF2-40B4-BE49-F238E27FC236}">
                <a16:creationId xmlns:a16="http://schemas.microsoft.com/office/drawing/2014/main" id="{D77860B9-BECE-D636-5FEF-8ED62CE2D463}"/>
              </a:ext>
            </a:extLst>
          </p:cNvPr>
          <p:cNvCxnSpPr>
            <a:cxnSpLocks/>
          </p:cNvCxnSpPr>
          <p:nvPr/>
        </p:nvCxnSpPr>
        <p:spPr>
          <a:xfrm flipV="1">
            <a:off x="599190" y="1280160"/>
            <a:ext cx="0" cy="463376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72177237-24D0-40BD-B3AC-5C4AC3C8920A}"/>
              </a:ext>
            </a:extLst>
          </p:cNvPr>
          <p:cNvCxnSpPr>
            <a:cxnSpLocks/>
          </p:cNvCxnSpPr>
          <p:nvPr/>
        </p:nvCxnSpPr>
        <p:spPr>
          <a:xfrm flipV="1">
            <a:off x="3349071" y="1280160"/>
            <a:ext cx="0" cy="463376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1D592A1-F90C-D6E9-D000-B1BFB1055246}"/>
              </a:ext>
            </a:extLst>
          </p:cNvPr>
          <p:cNvCxnSpPr>
            <a:cxnSpLocks/>
          </p:cNvCxnSpPr>
          <p:nvPr/>
        </p:nvCxnSpPr>
        <p:spPr>
          <a:xfrm flipV="1">
            <a:off x="6098952" y="1280160"/>
            <a:ext cx="5885" cy="463376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C7E9EA4-4A69-74F6-E4EC-F8BEEEBA0409}"/>
              </a:ext>
            </a:extLst>
          </p:cNvPr>
          <p:cNvCxnSpPr>
            <a:cxnSpLocks/>
          </p:cNvCxnSpPr>
          <p:nvPr/>
        </p:nvCxnSpPr>
        <p:spPr>
          <a:xfrm flipV="1">
            <a:off x="8848833" y="1280160"/>
            <a:ext cx="0" cy="463376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A94EA87-AC2E-FFB0-67D8-4D29F0E8147A}"/>
              </a:ext>
            </a:extLst>
          </p:cNvPr>
          <p:cNvSpPr txBox="1"/>
          <p:nvPr/>
        </p:nvSpPr>
        <p:spPr>
          <a:xfrm>
            <a:off x="1339027" y="6021826"/>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Quarter 1</a:t>
            </a:r>
          </a:p>
        </p:txBody>
      </p:sp>
      <p:sp>
        <p:nvSpPr>
          <p:cNvPr id="12" name="TextBox 11">
            <a:extLst>
              <a:ext uri="{FF2B5EF4-FFF2-40B4-BE49-F238E27FC236}">
                <a16:creationId xmlns:a16="http://schemas.microsoft.com/office/drawing/2014/main" id="{829EC9FE-FC15-D91C-B1ED-14F735D1D617}"/>
              </a:ext>
            </a:extLst>
          </p:cNvPr>
          <p:cNvSpPr txBox="1"/>
          <p:nvPr/>
        </p:nvSpPr>
        <p:spPr>
          <a:xfrm>
            <a:off x="4094792" y="6021826"/>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Quarter 2</a:t>
            </a:r>
          </a:p>
        </p:txBody>
      </p:sp>
      <p:sp>
        <p:nvSpPr>
          <p:cNvPr id="13" name="TextBox 12">
            <a:extLst>
              <a:ext uri="{FF2B5EF4-FFF2-40B4-BE49-F238E27FC236}">
                <a16:creationId xmlns:a16="http://schemas.microsoft.com/office/drawing/2014/main" id="{D65D077B-FF87-5DB4-74CD-790353CD094C}"/>
              </a:ext>
            </a:extLst>
          </p:cNvPr>
          <p:cNvSpPr txBox="1"/>
          <p:nvPr/>
        </p:nvSpPr>
        <p:spPr>
          <a:xfrm>
            <a:off x="6832871" y="6021826"/>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Quarter 3</a:t>
            </a:r>
          </a:p>
        </p:txBody>
      </p:sp>
      <p:sp>
        <p:nvSpPr>
          <p:cNvPr id="14" name="TextBox 13">
            <a:extLst>
              <a:ext uri="{FF2B5EF4-FFF2-40B4-BE49-F238E27FC236}">
                <a16:creationId xmlns:a16="http://schemas.microsoft.com/office/drawing/2014/main" id="{64ADBAE8-4E31-62FC-54A1-A4F6A6A8795C}"/>
              </a:ext>
            </a:extLst>
          </p:cNvPr>
          <p:cNvSpPr txBox="1"/>
          <p:nvPr/>
        </p:nvSpPr>
        <p:spPr>
          <a:xfrm>
            <a:off x="9588636" y="6021826"/>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Quarter 4</a:t>
            </a:r>
          </a:p>
        </p:txBody>
      </p:sp>
      <p:sp>
        <p:nvSpPr>
          <p:cNvPr id="16" name="Rectangle 15">
            <a:extLst>
              <a:ext uri="{FF2B5EF4-FFF2-40B4-BE49-F238E27FC236}">
                <a16:creationId xmlns:a16="http://schemas.microsoft.com/office/drawing/2014/main" id="{46D2157A-6716-DC92-F964-10079C0C05F5}"/>
              </a:ext>
            </a:extLst>
          </p:cNvPr>
          <p:cNvSpPr/>
          <p:nvPr/>
        </p:nvSpPr>
        <p:spPr>
          <a:xfrm>
            <a:off x="599190" y="1365003"/>
            <a:ext cx="2749869" cy="786520"/>
          </a:xfrm>
          <a:prstGeom prst="rect">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Description</a:t>
            </a:r>
          </a:p>
        </p:txBody>
      </p:sp>
      <p:sp>
        <p:nvSpPr>
          <p:cNvPr id="18" name="Rectangle 17">
            <a:extLst>
              <a:ext uri="{FF2B5EF4-FFF2-40B4-BE49-F238E27FC236}">
                <a16:creationId xmlns:a16="http://schemas.microsoft.com/office/drawing/2014/main" id="{2DD2B344-2911-00A2-278D-6A3E794246CC}"/>
              </a:ext>
            </a:extLst>
          </p:cNvPr>
          <p:cNvSpPr/>
          <p:nvPr/>
        </p:nvSpPr>
        <p:spPr>
          <a:xfrm>
            <a:off x="599190" y="2237258"/>
            <a:ext cx="2749869" cy="786520"/>
          </a:xfrm>
          <a:prstGeom prst="rect">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Description</a:t>
            </a:r>
          </a:p>
        </p:txBody>
      </p:sp>
      <p:sp>
        <p:nvSpPr>
          <p:cNvPr id="19" name="Rectangle 18">
            <a:extLst>
              <a:ext uri="{FF2B5EF4-FFF2-40B4-BE49-F238E27FC236}">
                <a16:creationId xmlns:a16="http://schemas.microsoft.com/office/drawing/2014/main" id="{75077CFE-B412-8AF4-43CF-80506AEA456A}"/>
              </a:ext>
            </a:extLst>
          </p:cNvPr>
          <p:cNvSpPr/>
          <p:nvPr/>
        </p:nvSpPr>
        <p:spPr>
          <a:xfrm>
            <a:off x="3349070" y="2236366"/>
            <a:ext cx="2749867" cy="788382"/>
          </a:xfrm>
          <a:prstGeom prst="rect">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Description</a:t>
            </a:r>
          </a:p>
        </p:txBody>
      </p:sp>
      <p:sp>
        <p:nvSpPr>
          <p:cNvPr id="20" name="Rectangle 19">
            <a:extLst>
              <a:ext uri="{FF2B5EF4-FFF2-40B4-BE49-F238E27FC236}">
                <a16:creationId xmlns:a16="http://schemas.microsoft.com/office/drawing/2014/main" id="{E0E52956-D43C-C72E-BBCF-8A6D0CE75450}"/>
              </a:ext>
            </a:extLst>
          </p:cNvPr>
          <p:cNvSpPr/>
          <p:nvPr/>
        </p:nvSpPr>
        <p:spPr>
          <a:xfrm>
            <a:off x="3349070" y="3117683"/>
            <a:ext cx="2749867" cy="756201"/>
          </a:xfrm>
          <a:prstGeom prst="rect">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Description</a:t>
            </a:r>
          </a:p>
        </p:txBody>
      </p:sp>
      <p:cxnSp>
        <p:nvCxnSpPr>
          <p:cNvPr id="21" name="Straight Connector 20">
            <a:extLst>
              <a:ext uri="{FF2B5EF4-FFF2-40B4-BE49-F238E27FC236}">
                <a16:creationId xmlns:a16="http://schemas.microsoft.com/office/drawing/2014/main" id="{CD24CF6D-4012-E2E5-9829-950C95375E9A}"/>
              </a:ext>
            </a:extLst>
          </p:cNvPr>
          <p:cNvCxnSpPr>
            <a:cxnSpLocks/>
          </p:cNvCxnSpPr>
          <p:nvPr/>
        </p:nvCxnSpPr>
        <p:spPr>
          <a:xfrm flipV="1">
            <a:off x="11598715" y="1280160"/>
            <a:ext cx="0" cy="463376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52FB5F03-FF18-2AA7-A491-BEB17BA72241}"/>
              </a:ext>
            </a:extLst>
          </p:cNvPr>
          <p:cNvSpPr/>
          <p:nvPr/>
        </p:nvSpPr>
        <p:spPr>
          <a:xfrm>
            <a:off x="6104851" y="3117683"/>
            <a:ext cx="2749866" cy="751464"/>
          </a:xfrm>
          <a:prstGeom prst="rect">
            <a:avLst/>
          </a:prstGeom>
          <a:solidFill>
            <a:srgbClr val="9E3A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Description</a:t>
            </a:r>
          </a:p>
        </p:txBody>
      </p:sp>
      <p:sp>
        <p:nvSpPr>
          <p:cNvPr id="23" name="Rectangle 22">
            <a:extLst>
              <a:ext uri="{FF2B5EF4-FFF2-40B4-BE49-F238E27FC236}">
                <a16:creationId xmlns:a16="http://schemas.microsoft.com/office/drawing/2014/main" id="{5A1D5141-D4A3-A0DD-1506-A3EECE0BEE58}"/>
              </a:ext>
            </a:extLst>
          </p:cNvPr>
          <p:cNvSpPr/>
          <p:nvPr/>
        </p:nvSpPr>
        <p:spPr>
          <a:xfrm>
            <a:off x="6104851" y="3954820"/>
            <a:ext cx="2749866" cy="751464"/>
          </a:xfrm>
          <a:prstGeom prst="rect">
            <a:avLst/>
          </a:prstGeom>
          <a:solidFill>
            <a:srgbClr val="9E3A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Description</a:t>
            </a:r>
          </a:p>
        </p:txBody>
      </p:sp>
      <p:sp>
        <p:nvSpPr>
          <p:cNvPr id="40" name="Rectangle 39">
            <a:extLst>
              <a:ext uri="{FF2B5EF4-FFF2-40B4-BE49-F238E27FC236}">
                <a16:creationId xmlns:a16="http://schemas.microsoft.com/office/drawing/2014/main" id="{4DD6B932-A841-EC5D-4F40-157BE2F4B405}"/>
              </a:ext>
            </a:extLst>
          </p:cNvPr>
          <p:cNvSpPr/>
          <p:nvPr/>
        </p:nvSpPr>
        <p:spPr>
          <a:xfrm>
            <a:off x="593284" y="3111375"/>
            <a:ext cx="2761671" cy="756201"/>
          </a:xfrm>
          <a:prstGeom prst="rect">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Description</a:t>
            </a:r>
          </a:p>
        </p:txBody>
      </p:sp>
      <p:sp>
        <p:nvSpPr>
          <p:cNvPr id="41" name="Rectangle 40">
            <a:extLst>
              <a:ext uri="{FF2B5EF4-FFF2-40B4-BE49-F238E27FC236}">
                <a16:creationId xmlns:a16="http://schemas.microsoft.com/office/drawing/2014/main" id="{CD434406-6FF8-F68D-B71B-C99F49F7E470}"/>
              </a:ext>
            </a:extLst>
          </p:cNvPr>
          <p:cNvSpPr/>
          <p:nvPr/>
        </p:nvSpPr>
        <p:spPr>
          <a:xfrm>
            <a:off x="3349070" y="3954203"/>
            <a:ext cx="2743963" cy="756201"/>
          </a:xfrm>
          <a:prstGeom prst="rect">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Description</a:t>
            </a:r>
          </a:p>
        </p:txBody>
      </p:sp>
      <p:sp>
        <p:nvSpPr>
          <p:cNvPr id="42" name="Rectangle 41">
            <a:extLst>
              <a:ext uri="{FF2B5EF4-FFF2-40B4-BE49-F238E27FC236}">
                <a16:creationId xmlns:a16="http://schemas.microsoft.com/office/drawing/2014/main" id="{69C5E669-335F-8A96-52DB-34E1C8FF63CB}"/>
              </a:ext>
            </a:extLst>
          </p:cNvPr>
          <p:cNvSpPr/>
          <p:nvPr/>
        </p:nvSpPr>
        <p:spPr>
          <a:xfrm>
            <a:off x="8848819" y="3954203"/>
            <a:ext cx="2749867" cy="751464"/>
          </a:xfrm>
          <a:prstGeom prst="rect">
            <a:avLst/>
          </a:prstGeom>
          <a:solidFill>
            <a:srgbClr val="45191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Description</a:t>
            </a:r>
          </a:p>
        </p:txBody>
      </p:sp>
      <p:sp>
        <p:nvSpPr>
          <p:cNvPr id="43" name="Rectangle 42">
            <a:extLst>
              <a:ext uri="{FF2B5EF4-FFF2-40B4-BE49-F238E27FC236}">
                <a16:creationId xmlns:a16="http://schemas.microsoft.com/office/drawing/2014/main" id="{1178BA43-51CF-D282-1C23-4DF4656AAF53}"/>
              </a:ext>
            </a:extLst>
          </p:cNvPr>
          <p:cNvSpPr/>
          <p:nvPr/>
        </p:nvSpPr>
        <p:spPr>
          <a:xfrm>
            <a:off x="8848819" y="4787388"/>
            <a:ext cx="2749867" cy="756201"/>
          </a:xfrm>
          <a:prstGeom prst="rect">
            <a:avLst/>
          </a:prstGeom>
          <a:solidFill>
            <a:srgbClr val="45191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Description</a:t>
            </a:r>
          </a:p>
        </p:txBody>
      </p:sp>
    </p:spTree>
    <p:extLst>
      <p:ext uri="{BB962C8B-B14F-4D97-AF65-F5344CB8AC3E}">
        <p14:creationId xmlns:p14="http://schemas.microsoft.com/office/powerpoint/2010/main" val="1272546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9AA8EE-A485-BA47-AA69-8142AFA58D4D}"/>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A191E6CC-9898-EC8B-1C72-E8737F4CD71E}"/>
              </a:ext>
            </a:extLst>
          </p:cNvPr>
          <p:cNvSpPr txBox="1"/>
          <p:nvPr/>
        </p:nvSpPr>
        <p:spPr>
          <a:xfrm>
            <a:off x="723900" y="362918"/>
            <a:ext cx="8501380"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Milestones</a:t>
            </a:r>
          </a:p>
        </p:txBody>
      </p:sp>
      <p:cxnSp>
        <p:nvCxnSpPr>
          <p:cNvPr id="3" name="Straight Connector 2">
            <a:extLst>
              <a:ext uri="{FF2B5EF4-FFF2-40B4-BE49-F238E27FC236}">
                <a16:creationId xmlns:a16="http://schemas.microsoft.com/office/drawing/2014/main" id="{006BC4D1-DAD5-94A0-04DA-206749238CEC}"/>
              </a:ext>
            </a:extLst>
          </p:cNvPr>
          <p:cNvCxnSpPr>
            <a:cxnSpLocks/>
          </p:cNvCxnSpPr>
          <p:nvPr/>
        </p:nvCxnSpPr>
        <p:spPr>
          <a:xfrm>
            <a:off x="905510" y="3864861"/>
            <a:ext cx="1034351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253744C0-6CB1-1DF0-35D5-74DF8702F648}"/>
              </a:ext>
            </a:extLst>
          </p:cNvPr>
          <p:cNvSpPr/>
          <p:nvPr/>
        </p:nvSpPr>
        <p:spPr>
          <a:xfrm>
            <a:off x="723900" y="1464757"/>
            <a:ext cx="3075940" cy="1732994"/>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90;p1">
            <a:extLst>
              <a:ext uri="{FF2B5EF4-FFF2-40B4-BE49-F238E27FC236}">
                <a16:creationId xmlns:a16="http://schemas.microsoft.com/office/drawing/2014/main" id="{73238F9F-3E44-2CDB-8FE3-21D7C31614FA}"/>
              </a:ext>
            </a:extLst>
          </p:cNvPr>
          <p:cNvSpPr txBox="1"/>
          <p:nvPr/>
        </p:nvSpPr>
        <p:spPr>
          <a:xfrm>
            <a:off x="905510" y="1464756"/>
            <a:ext cx="2680969" cy="90020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900"/>
              </a:spcBef>
              <a:spcAft>
                <a:spcPts val="60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entury Gothic"/>
                <a:ea typeface="+mn-ea"/>
                <a:cs typeface="+mn-cs"/>
                <a:sym typeface="Century Gothic"/>
              </a:rPr>
              <a:t>Month 1</a:t>
            </a:r>
            <a:endParaRPr lang="en-US" sz="2400" b="1" dirty="0">
              <a:solidFill>
                <a:schemeClr val="bg1"/>
              </a:solidFill>
              <a:latin typeface="Century Gothic"/>
              <a:sym typeface="Century Gothic"/>
            </a:endParaRPr>
          </a:p>
          <a:p>
            <a:pPr algn="ctr"/>
            <a:r>
              <a:rPr lang="en-US" sz="1600" dirty="0">
                <a:solidFill>
                  <a:schemeClr val="bg1"/>
                </a:solidFill>
                <a:latin typeface="Century Gothic"/>
                <a:sym typeface="Century Gothic"/>
              </a:rPr>
              <a:t>Description</a:t>
            </a:r>
          </a:p>
        </p:txBody>
      </p:sp>
      <p:sp>
        <p:nvSpPr>
          <p:cNvPr id="17" name="Oval 16">
            <a:extLst>
              <a:ext uri="{FF2B5EF4-FFF2-40B4-BE49-F238E27FC236}">
                <a16:creationId xmlns:a16="http://schemas.microsoft.com/office/drawing/2014/main" id="{25DEA21A-0CC4-603A-93E7-B8E7FDB796B5}"/>
              </a:ext>
            </a:extLst>
          </p:cNvPr>
          <p:cNvSpPr/>
          <p:nvPr/>
        </p:nvSpPr>
        <p:spPr>
          <a:xfrm>
            <a:off x="723900" y="3666897"/>
            <a:ext cx="395928" cy="395928"/>
          </a:xfrm>
          <a:prstGeom prst="ellipse">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a:extLst>
              <a:ext uri="{FF2B5EF4-FFF2-40B4-BE49-F238E27FC236}">
                <a16:creationId xmlns:a16="http://schemas.microsoft.com/office/drawing/2014/main" id="{AE55699F-A0B1-FDE1-9963-2E72EA1F7CA9}"/>
              </a:ext>
            </a:extLst>
          </p:cNvPr>
          <p:cNvSpPr/>
          <p:nvPr/>
        </p:nvSpPr>
        <p:spPr>
          <a:xfrm>
            <a:off x="2623341" y="4526746"/>
            <a:ext cx="3075940" cy="1732994"/>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Google Shape;90;p1">
            <a:extLst>
              <a:ext uri="{FF2B5EF4-FFF2-40B4-BE49-F238E27FC236}">
                <a16:creationId xmlns:a16="http://schemas.microsoft.com/office/drawing/2014/main" id="{B529EA3E-13C9-A41C-199D-1868903A9B62}"/>
              </a:ext>
            </a:extLst>
          </p:cNvPr>
          <p:cNvSpPr txBox="1"/>
          <p:nvPr/>
        </p:nvSpPr>
        <p:spPr>
          <a:xfrm>
            <a:off x="2804951" y="4526745"/>
            <a:ext cx="2680969" cy="90020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900"/>
              </a:spcBef>
              <a:spcAft>
                <a:spcPts val="60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entury Gothic"/>
                <a:ea typeface="+mn-ea"/>
                <a:cs typeface="+mn-cs"/>
                <a:sym typeface="Century Gothic"/>
              </a:rPr>
              <a:t>Month 3</a:t>
            </a:r>
            <a:endParaRPr lang="en-US" sz="2400" b="1" dirty="0">
              <a:solidFill>
                <a:schemeClr val="bg1"/>
              </a:solidFill>
              <a:latin typeface="Century Gothic"/>
              <a:sym typeface="Century Gothic"/>
            </a:endParaRPr>
          </a:p>
          <a:p>
            <a:pPr algn="ctr"/>
            <a:r>
              <a:rPr lang="en-US" sz="1600" dirty="0">
                <a:solidFill>
                  <a:schemeClr val="bg1"/>
                </a:solidFill>
                <a:latin typeface="Century Gothic"/>
                <a:sym typeface="Century Gothic"/>
              </a:rPr>
              <a:t>Description</a:t>
            </a:r>
          </a:p>
        </p:txBody>
      </p:sp>
      <p:sp>
        <p:nvSpPr>
          <p:cNvPr id="26" name="Oval 25">
            <a:extLst>
              <a:ext uri="{FF2B5EF4-FFF2-40B4-BE49-F238E27FC236}">
                <a16:creationId xmlns:a16="http://schemas.microsoft.com/office/drawing/2014/main" id="{85F54DE3-B3C7-CE9D-1555-D72E868467D3}"/>
              </a:ext>
            </a:extLst>
          </p:cNvPr>
          <p:cNvSpPr/>
          <p:nvPr/>
        </p:nvSpPr>
        <p:spPr>
          <a:xfrm>
            <a:off x="2669620" y="3666897"/>
            <a:ext cx="395928" cy="395928"/>
          </a:xfrm>
          <a:prstGeom prst="ellipse">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a:extLst>
              <a:ext uri="{FF2B5EF4-FFF2-40B4-BE49-F238E27FC236}">
                <a16:creationId xmlns:a16="http://schemas.microsoft.com/office/drawing/2014/main" id="{677BFCAB-CF66-214B-6D48-B5F5385491DA}"/>
              </a:ext>
            </a:extLst>
          </p:cNvPr>
          <p:cNvSpPr/>
          <p:nvPr/>
        </p:nvSpPr>
        <p:spPr>
          <a:xfrm>
            <a:off x="4558030" y="1474879"/>
            <a:ext cx="3075940" cy="1732994"/>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Google Shape;90;p1">
            <a:extLst>
              <a:ext uri="{FF2B5EF4-FFF2-40B4-BE49-F238E27FC236}">
                <a16:creationId xmlns:a16="http://schemas.microsoft.com/office/drawing/2014/main" id="{57FD6FD5-14E2-2EE0-E5B4-5FD3A44E8235}"/>
              </a:ext>
            </a:extLst>
          </p:cNvPr>
          <p:cNvSpPr txBox="1"/>
          <p:nvPr/>
        </p:nvSpPr>
        <p:spPr>
          <a:xfrm>
            <a:off x="4710416" y="1474878"/>
            <a:ext cx="2765450" cy="90020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900"/>
              </a:spcBef>
              <a:spcAft>
                <a:spcPts val="600"/>
              </a:spcAft>
              <a:buClrTx/>
              <a:buSzTx/>
              <a:buFontTx/>
              <a:buNone/>
              <a:tabLst/>
              <a:defRPr/>
            </a:pPr>
            <a:r>
              <a:rPr lang="en-US" sz="2400" b="1" dirty="0">
                <a:solidFill>
                  <a:prstClr val="white"/>
                </a:solidFill>
                <a:latin typeface="Century Gothic"/>
                <a:sym typeface="Century Gothic"/>
              </a:rPr>
              <a:t>Month 6</a:t>
            </a:r>
          </a:p>
          <a:p>
            <a:pPr algn="ctr"/>
            <a:r>
              <a:rPr lang="en-US" sz="1600" dirty="0">
                <a:solidFill>
                  <a:schemeClr val="bg1"/>
                </a:solidFill>
                <a:latin typeface="Century Gothic"/>
                <a:sym typeface="Century Gothic"/>
              </a:rPr>
              <a:t>Description</a:t>
            </a:r>
          </a:p>
        </p:txBody>
      </p:sp>
      <p:sp>
        <p:nvSpPr>
          <p:cNvPr id="29" name="Oval 28">
            <a:extLst>
              <a:ext uri="{FF2B5EF4-FFF2-40B4-BE49-F238E27FC236}">
                <a16:creationId xmlns:a16="http://schemas.microsoft.com/office/drawing/2014/main" id="{19D337E2-E03A-304C-1036-2FB3A80CB32A}"/>
              </a:ext>
            </a:extLst>
          </p:cNvPr>
          <p:cNvSpPr/>
          <p:nvPr/>
        </p:nvSpPr>
        <p:spPr>
          <a:xfrm>
            <a:off x="5468565" y="3666897"/>
            <a:ext cx="395928" cy="395928"/>
          </a:xfrm>
          <a:prstGeom prst="ellipse">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a:extLst>
              <a:ext uri="{FF2B5EF4-FFF2-40B4-BE49-F238E27FC236}">
                <a16:creationId xmlns:a16="http://schemas.microsoft.com/office/drawing/2014/main" id="{B928BA08-873E-818C-C95D-7F9ED50893D1}"/>
              </a:ext>
            </a:extLst>
          </p:cNvPr>
          <p:cNvSpPr/>
          <p:nvPr/>
        </p:nvSpPr>
        <p:spPr>
          <a:xfrm>
            <a:off x="6452716" y="4526746"/>
            <a:ext cx="3075940" cy="1732994"/>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Google Shape;90;p1">
            <a:extLst>
              <a:ext uri="{FF2B5EF4-FFF2-40B4-BE49-F238E27FC236}">
                <a16:creationId xmlns:a16="http://schemas.microsoft.com/office/drawing/2014/main" id="{9E168B60-9724-A5E4-5296-3FD6893AF32A}"/>
              </a:ext>
            </a:extLst>
          </p:cNvPr>
          <p:cNvSpPr txBox="1"/>
          <p:nvPr/>
        </p:nvSpPr>
        <p:spPr>
          <a:xfrm>
            <a:off x="6634326" y="4526745"/>
            <a:ext cx="2680969" cy="90020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900"/>
              </a:spcBef>
              <a:spcAft>
                <a:spcPts val="60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entury Gothic"/>
                <a:ea typeface="+mn-ea"/>
                <a:cs typeface="+mn-cs"/>
                <a:sym typeface="Century Gothic"/>
              </a:rPr>
              <a:t>Month 9</a:t>
            </a:r>
            <a:endParaRPr lang="en-US" sz="2400" b="1" dirty="0">
              <a:solidFill>
                <a:schemeClr val="bg1"/>
              </a:solidFill>
              <a:latin typeface="Century Gothic"/>
              <a:sym typeface="Century Gothic"/>
            </a:endParaRPr>
          </a:p>
          <a:p>
            <a:pPr algn="ctr"/>
            <a:r>
              <a:rPr lang="en-US" sz="1600" dirty="0">
                <a:solidFill>
                  <a:schemeClr val="bg1"/>
                </a:solidFill>
                <a:latin typeface="Century Gothic"/>
                <a:sym typeface="Century Gothic"/>
              </a:rPr>
              <a:t>Description</a:t>
            </a:r>
          </a:p>
        </p:txBody>
      </p:sp>
      <p:sp>
        <p:nvSpPr>
          <p:cNvPr id="32" name="Rounded Rectangle 31">
            <a:extLst>
              <a:ext uri="{FF2B5EF4-FFF2-40B4-BE49-F238E27FC236}">
                <a16:creationId xmlns:a16="http://schemas.microsoft.com/office/drawing/2014/main" id="{71B80600-73CE-040C-08C4-F70BA93013E9}"/>
              </a:ext>
            </a:extLst>
          </p:cNvPr>
          <p:cNvSpPr/>
          <p:nvPr/>
        </p:nvSpPr>
        <p:spPr>
          <a:xfrm>
            <a:off x="8386443" y="1464757"/>
            <a:ext cx="3075940" cy="1732994"/>
          </a:xfrm>
          <a:prstGeom prst="roundRect">
            <a:avLst>
              <a:gd name="adj" fmla="val 6266"/>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Google Shape;90;p1">
            <a:extLst>
              <a:ext uri="{FF2B5EF4-FFF2-40B4-BE49-F238E27FC236}">
                <a16:creationId xmlns:a16="http://schemas.microsoft.com/office/drawing/2014/main" id="{D01CEC08-77E5-B940-296A-483EAFD6E418}"/>
              </a:ext>
            </a:extLst>
          </p:cNvPr>
          <p:cNvSpPr txBox="1"/>
          <p:nvPr/>
        </p:nvSpPr>
        <p:spPr>
          <a:xfrm>
            <a:off x="8482965" y="1464756"/>
            <a:ext cx="2877458" cy="1177205"/>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900"/>
              </a:spcBef>
              <a:spcAft>
                <a:spcPts val="60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entury Gothic"/>
                <a:ea typeface="+mn-ea"/>
                <a:cs typeface="+mn-cs"/>
                <a:sym typeface="Century Gothic"/>
              </a:rPr>
              <a:t>Month 12</a:t>
            </a:r>
            <a:endParaRPr lang="en-US" sz="2400" b="1" dirty="0">
              <a:solidFill>
                <a:schemeClr val="bg1"/>
              </a:solidFill>
              <a:latin typeface="Century Gothic"/>
              <a:sym typeface="Century Gothic"/>
            </a:endParaRPr>
          </a:p>
          <a:p>
            <a:pPr algn="ctr"/>
            <a:r>
              <a:rPr lang="en-US" dirty="0">
                <a:solidFill>
                  <a:schemeClr val="bg1"/>
                </a:solidFill>
                <a:latin typeface="Century Gothic"/>
                <a:sym typeface="Century Gothic"/>
              </a:rPr>
              <a:t> </a:t>
            </a:r>
            <a:r>
              <a:rPr lang="en-US" sz="1600" dirty="0">
                <a:solidFill>
                  <a:schemeClr val="bg1"/>
                </a:solidFill>
                <a:latin typeface="Century Gothic"/>
                <a:sym typeface="Century Gothic"/>
              </a:rPr>
              <a:t>Description</a:t>
            </a:r>
          </a:p>
          <a:p>
            <a:pPr marL="0" marR="0" lvl="0" indent="0" algn="ctr" rtl="0">
              <a:spcAft>
                <a:spcPts val="0"/>
              </a:spcAft>
              <a:buNone/>
            </a:pPr>
            <a:endParaRPr lang="en-US" sz="1600" dirty="0">
              <a:solidFill>
                <a:schemeClr val="bg1"/>
              </a:solidFill>
              <a:latin typeface="Century Gothic"/>
              <a:sym typeface="Century Gothic"/>
            </a:endParaRPr>
          </a:p>
        </p:txBody>
      </p:sp>
      <p:sp>
        <p:nvSpPr>
          <p:cNvPr id="34" name="Oval 33">
            <a:extLst>
              <a:ext uri="{FF2B5EF4-FFF2-40B4-BE49-F238E27FC236}">
                <a16:creationId xmlns:a16="http://schemas.microsoft.com/office/drawing/2014/main" id="{A1205B4F-5E9A-991E-C81F-700F29F07F7F}"/>
              </a:ext>
            </a:extLst>
          </p:cNvPr>
          <p:cNvSpPr/>
          <p:nvPr/>
        </p:nvSpPr>
        <p:spPr>
          <a:xfrm>
            <a:off x="8267510" y="3666897"/>
            <a:ext cx="395928" cy="395928"/>
          </a:xfrm>
          <a:prstGeom prst="ellipse">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EF70E3A-B9EB-18EF-ABF1-D0A83F895F1C}"/>
              </a:ext>
            </a:extLst>
          </p:cNvPr>
          <p:cNvSpPr/>
          <p:nvPr/>
        </p:nvSpPr>
        <p:spPr>
          <a:xfrm>
            <a:off x="11066455" y="3666897"/>
            <a:ext cx="395928" cy="395928"/>
          </a:xfrm>
          <a:prstGeom prst="ellipse">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E67A8364-CB2B-9F38-9B38-CED355DDA9D4}"/>
              </a:ext>
            </a:extLst>
          </p:cNvPr>
          <p:cNvSpPr/>
          <p:nvPr/>
        </p:nvSpPr>
        <p:spPr>
          <a:xfrm flipH="1">
            <a:off x="1816395" y="3786532"/>
            <a:ext cx="156658" cy="156658"/>
          </a:xfrm>
          <a:prstGeom prst="ellipse">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1DEF510E-6002-1FD9-BC9F-912528F33258}"/>
              </a:ext>
            </a:extLst>
          </p:cNvPr>
          <p:cNvSpPr/>
          <p:nvPr/>
        </p:nvSpPr>
        <p:spPr>
          <a:xfrm flipH="1">
            <a:off x="3762115" y="3786532"/>
            <a:ext cx="156658" cy="156658"/>
          </a:xfrm>
          <a:prstGeom prst="ellipse">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CC20AAFC-A922-568A-6A30-47F2E6A930BE}"/>
              </a:ext>
            </a:extLst>
          </p:cNvPr>
          <p:cNvSpPr/>
          <p:nvPr/>
        </p:nvSpPr>
        <p:spPr>
          <a:xfrm flipH="1">
            <a:off x="4615340" y="3786532"/>
            <a:ext cx="156658" cy="156658"/>
          </a:xfrm>
          <a:prstGeom prst="ellipse">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F981C64-1CBA-7C3E-7C10-A0E0BC5E2DA4}"/>
              </a:ext>
            </a:extLst>
          </p:cNvPr>
          <p:cNvSpPr/>
          <p:nvPr/>
        </p:nvSpPr>
        <p:spPr>
          <a:xfrm flipH="1">
            <a:off x="6561060" y="3786532"/>
            <a:ext cx="156658" cy="156658"/>
          </a:xfrm>
          <a:prstGeom prst="ellipse">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2FC994E2-035E-A049-1404-F6491EB1A7C2}"/>
              </a:ext>
            </a:extLst>
          </p:cNvPr>
          <p:cNvSpPr/>
          <p:nvPr/>
        </p:nvSpPr>
        <p:spPr>
          <a:xfrm flipH="1">
            <a:off x="7414285" y="3786532"/>
            <a:ext cx="156658" cy="156658"/>
          </a:xfrm>
          <a:prstGeom prst="ellipse">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333D67-CBDC-3957-F35B-3489319757AA}"/>
              </a:ext>
            </a:extLst>
          </p:cNvPr>
          <p:cNvSpPr/>
          <p:nvPr/>
        </p:nvSpPr>
        <p:spPr>
          <a:xfrm flipH="1">
            <a:off x="9360005" y="3786532"/>
            <a:ext cx="156658" cy="156658"/>
          </a:xfrm>
          <a:prstGeom prst="ellipse">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5CD0BE80-AB61-09F4-B422-EFACB7B2F7FC}"/>
              </a:ext>
            </a:extLst>
          </p:cNvPr>
          <p:cNvSpPr/>
          <p:nvPr/>
        </p:nvSpPr>
        <p:spPr>
          <a:xfrm flipH="1">
            <a:off x="10213230" y="3786532"/>
            <a:ext cx="156658" cy="156658"/>
          </a:xfrm>
          <a:prstGeom prst="ellipse">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0CF03786-332E-C22B-1C74-9FFC679B98F3}"/>
              </a:ext>
            </a:extLst>
          </p:cNvPr>
          <p:cNvCxnSpPr>
            <a:cxnSpLocks/>
          </p:cNvCxnSpPr>
          <p:nvPr/>
        </p:nvCxnSpPr>
        <p:spPr>
          <a:xfrm flipV="1">
            <a:off x="905510" y="3286760"/>
            <a:ext cx="0" cy="315761"/>
          </a:xfrm>
          <a:prstGeom prst="line">
            <a:avLst/>
          </a:prstGeom>
          <a:ln w="12700">
            <a:solidFill>
              <a:srgbClr val="E35336"/>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5F7A130-776D-44BF-6762-EAB85CCF35D6}"/>
              </a:ext>
            </a:extLst>
          </p:cNvPr>
          <p:cNvCxnSpPr>
            <a:cxnSpLocks/>
          </p:cNvCxnSpPr>
          <p:nvPr/>
        </p:nvCxnSpPr>
        <p:spPr>
          <a:xfrm flipV="1">
            <a:off x="2875968" y="4136965"/>
            <a:ext cx="0" cy="315761"/>
          </a:xfrm>
          <a:prstGeom prst="line">
            <a:avLst/>
          </a:prstGeom>
          <a:ln w="12700">
            <a:solidFill>
              <a:srgbClr val="E35336"/>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566C8037-D5FE-470F-4A5C-B4ED90C23630}"/>
              </a:ext>
            </a:extLst>
          </p:cNvPr>
          <p:cNvCxnSpPr>
            <a:cxnSpLocks/>
          </p:cNvCxnSpPr>
          <p:nvPr/>
        </p:nvCxnSpPr>
        <p:spPr>
          <a:xfrm flipV="1">
            <a:off x="8474651" y="4136965"/>
            <a:ext cx="0" cy="315761"/>
          </a:xfrm>
          <a:prstGeom prst="line">
            <a:avLst/>
          </a:prstGeom>
          <a:ln w="12700">
            <a:solidFill>
              <a:srgbClr val="E35336"/>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FADD6301-DF95-3377-BBB6-9E9D0707CDD5}"/>
              </a:ext>
            </a:extLst>
          </p:cNvPr>
          <p:cNvCxnSpPr>
            <a:cxnSpLocks/>
          </p:cNvCxnSpPr>
          <p:nvPr/>
        </p:nvCxnSpPr>
        <p:spPr>
          <a:xfrm flipV="1">
            <a:off x="5674568" y="3292938"/>
            <a:ext cx="0" cy="315761"/>
          </a:xfrm>
          <a:prstGeom prst="line">
            <a:avLst/>
          </a:prstGeom>
          <a:ln w="12700">
            <a:solidFill>
              <a:srgbClr val="E35336"/>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9EB9BDBD-2A4A-4633-31A9-96B5FEAAE23B}"/>
              </a:ext>
            </a:extLst>
          </p:cNvPr>
          <p:cNvCxnSpPr>
            <a:cxnSpLocks/>
          </p:cNvCxnSpPr>
          <p:nvPr/>
        </p:nvCxnSpPr>
        <p:spPr>
          <a:xfrm flipV="1">
            <a:off x="11249022" y="3290879"/>
            <a:ext cx="0" cy="315761"/>
          </a:xfrm>
          <a:prstGeom prst="line">
            <a:avLst/>
          </a:prstGeom>
          <a:ln w="12700">
            <a:solidFill>
              <a:srgbClr val="E3533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4553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C58B42-EC92-F2EF-7F98-21257E2243DB}"/>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C33A14C8-AAF2-9D68-BE00-4F071818D763}"/>
              </a:ext>
            </a:extLst>
          </p:cNvPr>
          <p:cNvSpPr txBox="1"/>
          <p:nvPr/>
        </p:nvSpPr>
        <p:spPr>
          <a:xfrm>
            <a:off x="723900" y="362918"/>
            <a:ext cx="8501380"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Performance Measures</a:t>
            </a:r>
          </a:p>
        </p:txBody>
      </p:sp>
      <p:sp>
        <p:nvSpPr>
          <p:cNvPr id="2" name="Google Shape;90;p1">
            <a:extLst>
              <a:ext uri="{FF2B5EF4-FFF2-40B4-BE49-F238E27FC236}">
                <a16:creationId xmlns:a16="http://schemas.microsoft.com/office/drawing/2014/main" id="{54A91A95-AC29-5D1F-52B5-6245407880C7}"/>
              </a:ext>
            </a:extLst>
          </p:cNvPr>
          <p:cNvSpPr txBox="1"/>
          <p:nvPr/>
        </p:nvSpPr>
        <p:spPr>
          <a:xfrm>
            <a:off x="393304" y="2754113"/>
            <a:ext cx="3542154" cy="84634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a:solidFill>
                  <a:schemeClr val="tx1">
                    <a:lumMod val="65000"/>
                    <a:lumOff val="35000"/>
                  </a:schemeClr>
                </a:solidFill>
                <a:latin typeface="Century Gothic"/>
                <a:ea typeface="Century Gothic"/>
                <a:cs typeface="Century Gothic"/>
                <a:sym typeface="Century Gothic"/>
              </a:rPr>
              <a:t>Website Traffic </a:t>
            </a:r>
          </a:p>
          <a:p>
            <a:pPr marR="0" lvl="0" indent="0" algn="ctr">
              <a:spcBef>
                <a:spcPts val="600"/>
              </a:spcBef>
              <a:spcAft>
                <a:spcPts val="0"/>
              </a:spcAft>
              <a:buNone/>
            </a:pPr>
            <a:r>
              <a:rPr lang="en-US" sz="1400" dirty="0">
                <a:solidFill>
                  <a:schemeClr val="tx1">
                    <a:lumMod val="65000"/>
                    <a:lumOff val="35000"/>
                  </a:schemeClr>
                </a:solidFill>
                <a:latin typeface="Century Gothic"/>
                <a:sym typeface="Century Gothic"/>
              </a:rPr>
              <a:t>Track via Google Analytics for traffic increases.</a:t>
            </a:r>
          </a:p>
        </p:txBody>
      </p:sp>
      <p:sp>
        <p:nvSpPr>
          <p:cNvPr id="5" name="Google Shape;90;p1">
            <a:extLst>
              <a:ext uri="{FF2B5EF4-FFF2-40B4-BE49-F238E27FC236}">
                <a16:creationId xmlns:a16="http://schemas.microsoft.com/office/drawing/2014/main" id="{9F506100-722E-F1AE-584C-7E8D612E27CC}"/>
              </a:ext>
            </a:extLst>
          </p:cNvPr>
          <p:cNvSpPr txBox="1"/>
          <p:nvPr/>
        </p:nvSpPr>
        <p:spPr>
          <a:xfrm>
            <a:off x="4308433" y="2754113"/>
            <a:ext cx="3542154" cy="84634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a:solidFill>
                  <a:schemeClr val="tx1">
                    <a:lumMod val="65000"/>
                    <a:lumOff val="35000"/>
                  </a:schemeClr>
                </a:solidFill>
                <a:latin typeface="Century Gothic"/>
                <a:ea typeface="Century Gothic"/>
                <a:cs typeface="Century Gothic"/>
                <a:sym typeface="Century Gothic"/>
              </a:rPr>
              <a:t>Conversion Rates </a:t>
            </a:r>
          </a:p>
          <a:p>
            <a:pPr algn="ctr">
              <a:spcBef>
                <a:spcPts val="600"/>
              </a:spcBef>
            </a:pPr>
            <a:r>
              <a:rPr lang="en-US" sz="1400" dirty="0">
                <a:solidFill>
                  <a:schemeClr val="tx1">
                    <a:lumMod val="65000"/>
                    <a:lumOff val="35000"/>
                  </a:schemeClr>
                </a:solidFill>
                <a:latin typeface="Century Gothic"/>
                <a:sym typeface="Century Gothic"/>
              </a:rPr>
              <a:t>Measure the percentage of website visitors that convert to leads.</a:t>
            </a:r>
          </a:p>
        </p:txBody>
      </p:sp>
      <p:sp>
        <p:nvSpPr>
          <p:cNvPr id="6" name="Google Shape;90;p1">
            <a:extLst>
              <a:ext uri="{FF2B5EF4-FFF2-40B4-BE49-F238E27FC236}">
                <a16:creationId xmlns:a16="http://schemas.microsoft.com/office/drawing/2014/main" id="{4B44FAAF-34D7-E939-0157-CCF0D61D67DB}"/>
              </a:ext>
            </a:extLst>
          </p:cNvPr>
          <p:cNvSpPr txBox="1"/>
          <p:nvPr/>
        </p:nvSpPr>
        <p:spPr>
          <a:xfrm>
            <a:off x="8243540" y="2754113"/>
            <a:ext cx="3542154" cy="84634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a:solidFill>
                  <a:schemeClr val="tx1">
                    <a:lumMod val="65000"/>
                    <a:lumOff val="35000"/>
                  </a:schemeClr>
                </a:solidFill>
                <a:latin typeface="Century Gothic"/>
                <a:ea typeface="Century Gothic"/>
                <a:cs typeface="Century Gothic"/>
                <a:sym typeface="Century Gothic"/>
              </a:rPr>
              <a:t>Customer Acquisition Cost (CAC) </a:t>
            </a:r>
          </a:p>
          <a:p>
            <a:pPr marL="0" marR="0" lvl="0" indent="0" algn="ctr" rtl="0">
              <a:spcBef>
                <a:spcPts val="600"/>
              </a:spcBef>
              <a:spcAft>
                <a:spcPts val="0"/>
              </a:spcAft>
              <a:buNone/>
            </a:pPr>
            <a:r>
              <a:rPr lang="en-US" sz="1400" dirty="0">
                <a:solidFill>
                  <a:schemeClr val="tx1">
                    <a:lumMod val="65000"/>
                    <a:lumOff val="35000"/>
                  </a:schemeClr>
                </a:solidFill>
                <a:latin typeface="Century Gothic"/>
                <a:ea typeface="Century Gothic"/>
                <a:cs typeface="Century Gothic"/>
                <a:sym typeface="Century Gothic"/>
              </a:rPr>
              <a:t>Monitor the cost of acquiring new customers through digital channels.</a:t>
            </a:r>
            <a:endParaRPr lang="en-US" sz="1400" dirty="0">
              <a:solidFill>
                <a:schemeClr val="tx1">
                  <a:lumMod val="65000"/>
                  <a:lumOff val="35000"/>
                </a:schemeClr>
              </a:solidFill>
              <a:latin typeface="Century Gothic"/>
              <a:sym typeface="Century Gothic"/>
            </a:endParaRPr>
          </a:p>
        </p:txBody>
      </p:sp>
      <p:sp>
        <p:nvSpPr>
          <p:cNvPr id="7" name="Oval 6">
            <a:extLst>
              <a:ext uri="{FF2B5EF4-FFF2-40B4-BE49-F238E27FC236}">
                <a16:creationId xmlns:a16="http://schemas.microsoft.com/office/drawing/2014/main" id="{217D872C-0A82-CC4B-7299-4A2CCE734823}"/>
              </a:ext>
            </a:extLst>
          </p:cNvPr>
          <p:cNvSpPr/>
          <p:nvPr/>
        </p:nvSpPr>
        <p:spPr>
          <a:xfrm>
            <a:off x="9443025" y="1464755"/>
            <a:ext cx="1143185" cy="1144401"/>
          </a:xfrm>
          <a:prstGeom prst="ellipse">
            <a:avLst/>
          </a:prstGeom>
          <a:solidFill>
            <a:srgbClr val="9E3A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C80C41F-7F5F-50D2-F36A-443AD3705712}"/>
              </a:ext>
            </a:extLst>
          </p:cNvPr>
          <p:cNvSpPr/>
          <p:nvPr/>
        </p:nvSpPr>
        <p:spPr>
          <a:xfrm>
            <a:off x="5507918" y="1464755"/>
            <a:ext cx="1143185" cy="1144401"/>
          </a:xfrm>
          <a:prstGeom prst="ellipse">
            <a:avLst/>
          </a:prstGeom>
          <a:solidFill>
            <a:srgbClr val="FFB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C7F5D4B-A509-81B6-DE6F-40027C9B3721}"/>
              </a:ext>
            </a:extLst>
          </p:cNvPr>
          <p:cNvSpPr/>
          <p:nvPr/>
        </p:nvSpPr>
        <p:spPr>
          <a:xfrm>
            <a:off x="1605790" y="1464755"/>
            <a:ext cx="1143185" cy="1144401"/>
          </a:xfrm>
          <a:prstGeom prst="ellipse">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Google Shape;90;p1">
            <a:extLst>
              <a:ext uri="{FF2B5EF4-FFF2-40B4-BE49-F238E27FC236}">
                <a16:creationId xmlns:a16="http://schemas.microsoft.com/office/drawing/2014/main" id="{EBD72E6C-4B30-FA7E-DBAE-07D1A2F77F5D}"/>
              </a:ext>
            </a:extLst>
          </p:cNvPr>
          <p:cNvSpPr txBox="1"/>
          <p:nvPr/>
        </p:nvSpPr>
        <p:spPr>
          <a:xfrm>
            <a:off x="2209162" y="5298023"/>
            <a:ext cx="3542154" cy="84634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a:solidFill>
                  <a:schemeClr val="tx1">
                    <a:lumMod val="65000"/>
                    <a:lumOff val="35000"/>
                  </a:schemeClr>
                </a:solidFill>
                <a:latin typeface="Century Gothic"/>
                <a:ea typeface="Century Gothic"/>
                <a:cs typeface="Century Gothic"/>
                <a:sym typeface="Century Gothic"/>
              </a:rPr>
              <a:t>Social Media Engagement </a:t>
            </a:r>
          </a:p>
          <a:p>
            <a:pPr marR="0" lvl="0" indent="0" algn="ctr">
              <a:spcBef>
                <a:spcPts val="600"/>
              </a:spcBef>
              <a:spcAft>
                <a:spcPts val="0"/>
              </a:spcAft>
              <a:buNone/>
            </a:pPr>
            <a:r>
              <a:rPr lang="en-US" sz="1400" dirty="0">
                <a:solidFill>
                  <a:schemeClr val="tx1">
                    <a:lumMod val="65000"/>
                    <a:lumOff val="35000"/>
                  </a:schemeClr>
                </a:solidFill>
                <a:latin typeface="Century Gothic"/>
                <a:sym typeface="Century Gothic"/>
              </a:rPr>
              <a:t>Track likes, comments, shares, and follower growth on social platforms.</a:t>
            </a:r>
          </a:p>
        </p:txBody>
      </p:sp>
      <p:sp>
        <p:nvSpPr>
          <p:cNvPr id="16" name="Google Shape;90;p1">
            <a:extLst>
              <a:ext uri="{FF2B5EF4-FFF2-40B4-BE49-F238E27FC236}">
                <a16:creationId xmlns:a16="http://schemas.microsoft.com/office/drawing/2014/main" id="{81A3EBCE-F4EF-F611-BCB4-572816BC5570}"/>
              </a:ext>
            </a:extLst>
          </p:cNvPr>
          <p:cNvSpPr txBox="1"/>
          <p:nvPr/>
        </p:nvSpPr>
        <p:spPr>
          <a:xfrm>
            <a:off x="6123619" y="5298023"/>
            <a:ext cx="3542154" cy="109256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a:solidFill>
                  <a:schemeClr val="tx1">
                    <a:lumMod val="65000"/>
                    <a:lumOff val="35000"/>
                  </a:schemeClr>
                </a:solidFill>
                <a:latin typeface="Century Gothic"/>
                <a:ea typeface="Century Gothic"/>
                <a:cs typeface="Century Gothic"/>
                <a:sym typeface="Century Gothic"/>
              </a:rPr>
              <a:t>Return on Marketing Investment (ROMI) </a:t>
            </a:r>
          </a:p>
          <a:p>
            <a:pPr algn="ctr">
              <a:spcBef>
                <a:spcPts val="600"/>
              </a:spcBef>
            </a:pPr>
            <a:r>
              <a:rPr lang="en-US" sz="1400" dirty="0">
                <a:solidFill>
                  <a:schemeClr val="tx1">
                    <a:lumMod val="65000"/>
                    <a:lumOff val="35000"/>
                  </a:schemeClr>
                </a:solidFill>
                <a:latin typeface="Century Gothic"/>
                <a:sym typeface="Century Gothic"/>
              </a:rPr>
              <a:t>Calculate revenue generated from each dollar spent on marketing.</a:t>
            </a:r>
          </a:p>
        </p:txBody>
      </p:sp>
      <p:sp>
        <p:nvSpPr>
          <p:cNvPr id="18" name="Oval 17">
            <a:extLst>
              <a:ext uri="{FF2B5EF4-FFF2-40B4-BE49-F238E27FC236}">
                <a16:creationId xmlns:a16="http://schemas.microsoft.com/office/drawing/2014/main" id="{9D39B1B2-26A4-1504-A30C-66F45202BE5A}"/>
              </a:ext>
            </a:extLst>
          </p:cNvPr>
          <p:cNvSpPr/>
          <p:nvPr/>
        </p:nvSpPr>
        <p:spPr>
          <a:xfrm>
            <a:off x="7314581" y="4008665"/>
            <a:ext cx="1143185" cy="1144401"/>
          </a:xfrm>
          <a:prstGeom prst="ellipse">
            <a:avLst/>
          </a:prstGeom>
          <a:solidFill>
            <a:srgbClr val="E35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0047C437-2CE3-D61B-B886-722A13E958CB}"/>
              </a:ext>
            </a:extLst>
          </p:cNvPr>
          <p:cNvSpPr/>
          <p:nvPr/>
        </p:nvSpPr>
        <p:spPr>
          <a:xfrm>
            <a:off x="3412453" y="4008665"/>
            <a:ext cx="1143185" cy="1144401"/>
          </a:xfrm>
          <a:prstGeom prst="ellipse">
            <a:avLst/>
          </a:prstGeom>
          <a:solidFill>
            <a:srgbClr val="45191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41" descr="A graph of progress bar&#10;&#10;Description automatically generated with medium confidence">
            <a:extLst>
              <a:ext uri="{FF2B5EF4-FFF2-40B4-BE49-F238E27FC236}">
                <a16:creationId xmlns:a16="http://schemas.microsoft.com/office/drawing/2014/main" id="{21728EBF-BAA3-B03C-9C12-F179905A8FF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77164" y="1737929"/>
            <a:ext cx="600435" cy="600435"/>
          </a:xfrm>
          <a:prstGeom prst="rect">
            <a:avLst/>
          </a:prstGeom>
        </p:spPr>
      </p:pic>
      <p:pic>
        <p:nvPicPr>
          <p:cNvPr id="50" name="Graphic 49">
            <a:extLst>
              <a:ext uri="{FF2B5EF4-FFF2-40B4-BE49-F238E27FC236}">
                <a16:creationId xmlns:a16="http://schemas.microsoft.com/office/drawing/2014/main" id="{99D87ED3-5872-78FD-C27A-C46F271F1BC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68975" y="1686082"/>
            <a:ext cx="691283" cy="691283"/>
          </a:xfrm>
          <a:prstGeom prst="rect">
            <a:avLst/>
          </a:prstGeom>
        </p:spPr>
      </p:pic>
      <p:pic>
        <p:nvPicPr>
          <p:cNvPr id="8" name="Graphic 7">
            <a:extLst>
              <a:ext uri="{FF2B5EF4-FFF2-40B4-BE49-F238E27FC236}">
                <a16:creationId xmlns:a16="http://schemas.microsoft.com/office/drawing/2014/main" id="{A4D6805F-F871-0CF8-1668-28736E59E65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21499" y="1618625"/>
            <a:ext cx="839042" cy="839042"/>
          </a:xfrm>
          <a:prstGeom prst="rect">
            <a:avLst/>
          </a:prstGeom>
        </p:spPr>
      </p:pic>
      <p:pic>
        <p:nvPicPr>
          <p:cNvPr id="56" name="Graphic 55">
            <a:extLst>
              <a:ext uri="{FF2B5EF4-FFF2-40B4-BE49-F238E27FC236}">
                <a16:creationId xmlns:a16="http://schemas.microsoft.com/office/drawing/2014/main" id="{33196831-1703-6C17-E82A-93B0B1E3784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551801" y="4228998"/>
            <a:ext cx="685898" cy="685898"/>
          </a:xfrm>
          <a:prstGeom prst="rect">
            <a:avLst/>
          </a:prstGeom>
        </p:spPr>
      </p:pic>
      <p:pic>
        <p:nvPicPr>
          <p:cNvPr id="58" name="Graphic 57">
            <a:extLst>
              <a:ext uri="{FF2B5EF4-FFF2-40B4-BE49-F238E27FC236}">
                <a16:creationId xmlns:a16="http://schemas.microsoft.com/office/drawing/2014/main" id="{B6644676-27E9-1807-974B-785B15FCE11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627332" y="4259144"/>
            <a:ext cx="697005" cy="697005"/>
          </a:xfrm>
          <a:prstGeom prst="rect">
            <a:avLst/>
          </a:prstGeom>
        </p:spPr>
      </p:pic>
    </p:spTree>
    <p:extLst>
      <p:ext uri="{BB962C8B-B14F-4D97-AF65-F5344CB8AC3E}">
        <p14:creationId xmlns:p14="http://schemas.microsoft.com/office/powerpoint/2010/main" val="280887993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14238</TotalTime>
  <Words>1269</Words>
  <Application>Microsoft Macintosh PowerPoint</Application>
  <PresentationFormat>Widescreen</PresentationFormat>
  <Paragraphs>264</Paragraphs>
  <Slides>24</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Heather Key</cp:lastModifiedBy>
  <cp:revision>173</cp:revision>
  <dcterms:created xsi:type="dcterms:W3CDTF">2022-05-22T18:55:25Z</dcterms:created>
  <dcterms:modified xsi:type="dcterms:W3CDTF">2024-11-20T19:08:09Z</dcterms:modified>
</cp:coreProperties>
</file>