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55"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3EB"/>
    <a:srgbClr val="6FB8D7"/>
    <a:srgbClr val="85DBFF"/>
    <a:srgbClr val="3CA0A1"/>
    <a:srgbClr val="53D8DA"/>
    <a:srgbClr val="B5E41B"/>
    <a:srgbClr val="FF5300"/>
    <a:srgbClr val="8CE4DF"/>
    <a:srgbClr val="5BE7EE"/>
    <a:srgbClr val="2EE2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98" autoAdjust="0"/>
    <p:restoredTop sz="96058"/>
  </p:normalViewPr>
  <p:slideViewPr>
    <p:cSldViewPr snapToGrid="0" snapToObjects="1">
      <p:cViewPr varScale="1">
        <p:scale>
          <a:sx n="112" d="100"/>
          <a:sy n="112" d="100"/>
        </p:scale>
        <p:origin x="240"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Projects</c:v>
                </c:pt>
              </c:strCache>
            </c:strRef>
          </c:tx>
          <c:spPr>
            <a:ln>
              <a:noFill/>
            </a:ln>
          </c:spPr>
          <c:dPt>
            <c:idx val="0"/>
            <c:bubble3D val="0"/>
            <c:spPr>
              <a:solidFill>
                <a:srgbClr val="5BE7EE"/>
              </a:solidFill>
              <a:ln w="19050">
                <a:noFill/>
              </a:ln>
              <a:effectLst/>
            </c:spPr>
            <c:extLst>
              <c:ext xmlns:c16="http://schemas.microsoft.com/office/drawing/2014/chart" uri="{C3380CC4-5D6E-409C-BE32-E72D297353CC}">
                <c16:uniqueId val="{00000003-0E72-5F44-A9A2-01F5D19B1141}"/>
              </c:ext>
            </c:extLst>
          </c:dPt>
          <c:dPt>
            <c:idx val="1"/>
            <c:bubble3D val="0"/>
            <c:spPr>
              <a:solidFill>
                <a:srgbClr val="2EE291"/>
              </a:solidFill>
              <a:ln w="19050">
                <a:noFill/>
              </a:ln>
              <a:effectLst/>
            </c:spPr>
            <c:extLst>
              <c:ext xmlns:c16="http://schemas.microsoft.com/office/drawing/2014/chart" uri="{C3380CC4-5D6E-409C-BE32-E72D297353CC}">
                <c16:uniqueId val="{00000001-0E72-5F44-A9A2-01F5D19B1141}"/>
              </c:ext>
            </c:extLst>
          </c:dPt>
          <c:dPt>
            <c:idx val="2"/>
            <c:bubble3D val="0"/>
            <c:spPr>
              <a:solidFill>
                <a:srgbClr val="B5E41B"/>
              </a:solidFill>
              <a:ln w="19050">
                <a:noFill/>
              </a:ln>
              <a:effectLst/>
            </c:spPr>
            <c:extLst>
              <c:ext xmlns:c16="http://schemas.microsoft.com/office/drawing/2014/chart" uri="{C3380CC4-5D6E-409C-BE32-E72D297353CC}">
                <c16:uniqueId val="{00000002-0E72-5F44-A9A2-01F5D19B114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Planning</c:v>
                </c:pt>
                <c:pt idx="1">
                  <c:v>Execution</c:v>
                </c:pt>
                <c:pt idx="2">
                  <c:v>Completion</c:v>
                </c:pt>
              </c:strCache>
            </c:strRef>
          </c:cat>
          <c:val>
            <c:numRef>
              <c:f>Sheet1!$B$2:$B$4</c:f>
              <c:numCache>
                <c:formatCode>0</c:formatCode>
                <c:ptCount val="3"/>
                <c:pt idx="0">
                  <c:v>5</c:v>
                </c:pt>
                <c:pt idx="1">
                  <c:v>10</c:v>
                </c:pt>
                <c:pt idx="2">
                  <c:v>10</c:v>
                </c:pt>
              </c:numCache>
            </c:numRef>
          </c:val>
          <c:extLst>
            <c:ext xmlns:c16="http://schemas.microsoft.com/office/drawing/2014/chart" uri="{C3380CC4-5D6E-409C-BE32-E72D297353CC}">
              <c16:uniqueId val="{00000000-0E72-5F44-A9A2-01F5D19B114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Budget</c:v>
                </c:pt>
              </c:strCache>
            </c:strRef>
          </c:tx>
          <c:spPr>
            <a:solidFill>
              <a:schemeClr val="accent1"/>
            </a:solidFill>
            <a:ln>
              <a:noFill/>
            </a:ln>
            <a:effectLst/>
          </c:spPr>
          <c:invertIfNegative val="0"/>
          <c:dPt>
            <c:idx val="0"/>
            <c:invertIfNegative val="0"/>
            <c:bubble3D val="0"/>
            <c:spPr>
              <a:gradFill>
                <a:gsLst>
                  <a:gs pos="0">
                    <a:srgbClr val="B5E41B"/>
                  </a:gs>
                  <a:gs pos="99000">
                    <a:srgbClr val="00B050"/>
                  </a:gs>
                </a:gsLst>
                <a:lin ang="0" scaled="0"/>
              </a:gradFill>
              <a:ln>
                <a:noFill/>
              </a:ln>
              <a:effectLst/>
            </c:spPr>
            <c:extLst>
              <c:ext xmlns:c16="http://schemas.microsoft.com/office/drawing/2014/chart" uri="{C3380CC4-5D6E-409C-BE32-E72D297353CC}">
                <c16:uniqueId val="{00000004-BA88-114F-B081-622D97C4BAFC}"/>
              </c:ext>
            </c:extLst>
          </c:dPt>
          <c:dPt>
            <c:idx val="1"/>
            <c:invertIfNegative val="0"/>
            <c:bubble3D val="0"/>
            <c:spPr>
              <a:gradFill>
                <a:gsLst>
                  <a:gs pos="0">
                    <a:srgbClr val="00B0F0"/>
                  </a:gs>
                  <a:gs pos="100000">
                    <a:srgbClr val="0070C0"/>
                  </a:gs>
                </a:gsLst>
                <a:lin ang="0" scaled="0"/>
              </a:gradFill>
              <a:ln>
                <a:noFill/>
              </a:ln>
              <a:effectLst/>
            </c:spPr>
            <c:extLst>
              <c:ext xmlns:c16="http://schemas.microsoft.com/office/drawing/2014/chart" uri="{C3380CC4-5D6E-409C-BE32-E72D297353CC}">
                <c16:uniqueId val="{00000003-BA88-114F-B081-622D97C4BAFC}"/>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Actual</c:v>
                </c:pt>
                <c:pt idx="1">
                  <c:v>Planned</c:v>
                </c:pt>
              </c:strCache>
            </c:strRef>
          </c:cat>
          <c:val>
            <c:numRef>
              <c:f>Sheet1!$B$2:$B$3</c:f>
              <c:numCache>
                <c:formatCode>"$"#,##0</c:formatCode>
                <c:ptCount val="2"/>
                <c:pt idx="0">
                  <c:v>9500000</c:v>
                </c:pt>
                <c:pt idx="1">
                  <c:v>10000000</c:v>
                </c:pt>
              </c:numCache>
            </c:numRef>
          </c:val>
          <c:extLst>
            <c:ext xmlns:c16="http://schemas.microsoft.com/office/drawing/2014/chart" uri="{C3380CC4-5D6E-409C-BE32-E72D297353CC}">
              <c16:uniqueId val="{00000000-BA88-114F-B081-622D97C4BAFC}"/>
            </c:ext>
          </c:extLst>
        </c:ser>
        <c:dLbls>
          <c:showLegendKey val="0"/>
          <c:showVal val="0"/>
          <c:showCatName val="0"/>
          <c:showSerName val="0"/>
          <c:showPercent val="0"/>
          <c:showBubbleSize val="0"/>
        </c:dLbls>
        <c:gapWidth val="0"/>
        <c:axId val="1925481280"/>
        <c:axId val="1447959215"/>
      </c:barChart>
      <c:catAx>
        <c:axId val="1925481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47959215"/>
        <c:crosses val="autoZero"/>
        <c:auto val="1"/>
        <c:lblAlgn val="ctr"/>
        <c:lblOffset val="100"/>
        <c:noMultiLvlLbl val="0"/>
      </c:catAx>
      <c:valAx>
        <c:axId val="1447959215"/>
        <c:scaling>
          <c:orientation val="minMax"/>
          <c:min val="0"/>
        </c:scaling>
        <c:delete val="1"/>
        <c:axPos val="b"/>
        <c:numFmt formatCode="&quot;$&quot;#,##0" sourceLinked="1"/>
        <c:majorTickMark val="none"/>
        <c:minorTickMark val="none"/>
        <c:tickLblPos val="nextTo"/>
        <c:crossAx val="192548128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85966010785973E-2"/>
          <c:y val="3.4722285510144196E-2"/>
          <c:w val="0.92542806797842803"/>
          <c:h val="0.84090115115160724"/>
        </c:manualLayout>
      </c:layout>
      <c:barChart>
        <c:barDir val="col"/>
        <c:grouping val="clustered"/>
        <c:varyColors val="0"/>
        <c:ser>
          <c:idx val="0"/>
          <c:order val="0"/>
          <c:tx>
            <c:strRef>
              <c:f>Sheet1!$B$1</c:f>
              <c:strCache>
                <c:ptCount val="1"/>
                <c:pt idx="0">
                  <c:v>Risks</c:v>
                </c:pt>
              </c:strCache>
            </c:strRef>
          </c:tx>
          <c:spPr>
            <a:solidFill>
              <a:schemeClr val="accent1"/>
            </a:solidFill>
            <a:ln>
              <a:noFill/>
            </a:ln>
            <a:effectLst/>
          </c:spPr>
          <c:invertIfNegative val="0"/>
          <c:dPt>
            <c:idx val="0"/>
            <c:invertIfNegative val="0"/>
            <c:bubble3D val="0"/>
            <c:spPr>
              <a:solidFill>
                <a:srgbClr val="8CE4DF"/>
              </a:solidFill>
              <a:ln>
                <a:noFill/>
              </a:ln>
              <a:effectLst/>
            </c:spPr>
            <c:extLst>
              <c:ext xmlns:c16="http://schemas.microsoft.com/office/drawing/2014/chart" uri="{C3380CC4-5D6E-409C-BE32-E72D297353CC}">
                <c16:uniqueId val="{00000003-1DF8-E24A-8625-A70D7C8737D0}"/>
              </c:ext>
            </c:extLst>
          </c:dPt>
          <c:dPt>
            <c:idx val="1"/>
            <c:invertIfNegative val="0"/>
            <c:bubble3D val="0"/>
            <c:spPr>
              <a:solidFill>
                <a:srgbClr val="FFC000"/>
              </a:solidFill>
              <a:ln>
                <a:noFill/>
              </a:ln>
              <a:effectLst/>
            </c:spPr>
            <c:extLst>
              <c:ext xmlns:c16="http://schemas.microsoft.com/office/drawing/2014/chart" uri="{C3380CC4-5D6E-409C-BE32-E72D297353CC}">
                <c16:uniqueId val="{00000004-1DF8-E24A-8625-A70D7C8737D0}"/>
              </c:ext>
            </c:extLst>
          </c:dPt>
          <c:dPt>
            <c:idx val="2"/>
            <c:invertIfNegative val="0"/>
            <c:bubble3D val="0"/>
            <c:spPr>
              <a:solidFill>
                <a:srgbClr val="FA73EB"/>
              </a:solidFill>
              <a:ln>
                <a:noFill/>
              </a:ln>
              <a:effectLst/>
            </c:spPr>
            <c:extLst>
              <c:ext xmlns:c16="http://schemas.microsoft.com/office/drawing/2014/chart" uri="{C3380CC4-5D6E-409C-BE32-E72D297353CC}">
                <c16:uniqueId val="{00000006-1DF8-E24A-8625-A70D7C8737D0}"/>
              </c:ext>
            </c:extLst>
          </c:dPt>
          <c:dPt>
            <c:idx val="3"/>
            <c:invertIfNegative val="0"/>
            <c:bubble3D val="0"/>
            <c:spPr>
              <a:solidFill>
                <a:srgbClr val="FF5300"/>
              </a:solidFill>
              <a:ln>
                <a:noFill/>
              </a:ln>
              <a:effectLst/>
            </c:spPr>
            <c:extLst>
              <c:ext xmlns:c16="http://schemas.microsoft.com/office/drawing/2014/chart" uri="{C3380CC4-5D6E-409C-BE32-E72D297353CC}">
                <c16:uniqueId val="{00000005-1DF8-E24A-8625-A70D7C8737D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c:v>
                </c:pt>
                <c:pt idx="1">
                  <c:v>Medium</c:v>
                </c:pt>
                <c:pt idx="2">
                  <c:v>High</c:v>
                </c:pt>
                <c:pt idx="3">
                  <c:v>Extreme</c:v>
                </c:pt>
              </c:strCache>
            </c:strRef>
          </c:cat>
          <c:val>
            <c:numRef>
              <c:f>Sheet1!$B$2:$B$5</c:f>
              <c:numCache>
                <c:formatCode>General</c:formatCode>
                <c:ptCount val="4"/>
                <c:pt idx="0">
                  <c:v>10</c:v>
                </c:pt>
                <c:pt idx="1">
                  <c:v>7</c:v>
                </c:pt>
                <c:pt idx="2">
                  <c:v>4</c:v>
                </c:pt>
                <c:pt idx="3">
                  <c:v>6</c:v>
                </c:pt>
              </c:numCache>
            </c:numRef>
          </c:val>
          <c:extLst>
            <c:ext xmlns:c16="http://schemas.microsoft.com/office/drawing/2014/chart" uri="{C3380CC4-5D6E-409C-BE32-E72D297353CC}">
              <c16:uniqueId val="{00000000-1DF8-E24A-8625-A70D7C8737D0}"/>
            </c:ext>
          </c:extLst>
        </c:ser>
        <c:dLbls>
          <c:showLegendKey val="0"/>
          <c:showVal val="0"/>
          <c:showCatName val="0"/>
          <c:showSerName val="0"/>
          <c:showPercent val="0"/>
          <c:showBubbleSize val="0"/>
        </c:dLbls>
        <c:gapWidth val="50"/>
        <c:axId val="1969499824"/>
        <c:axId val="1970190448"/>
      </c:barChart>
      <c:catAx>
        <c:axId val="196949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970190448"/>
        <c:crosses val="autoZero"/>
        <c:auto val="1"/>
        <c:lblAlgn val="ctr"/>
        <c:lblOffset val="100"/>
        <c:noMultiLvlLbl val="0"/>
      </c:catAx>
      <c:valAx>
        <c:axId val="1970190448"/>
        <c:scaling>
          <c:orientation val="minMax"/>
        </c:scaling>
        <c:delete val="1"/>
        <c:axPos val="l"/>
        <c:numFmt formatCode="General" sourceLinked="1"/>
        <c:majorTickMark val="none"/>
        <c:minorTickMark val="none"/>
        <c:tickLblPos val="nextTo"/>
        <c:crossAx val="196949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12221&amp;utm_source=template-powerpoint&amp;utm_medium=content&amp;utm_campaign=Performance-Based+Project+Portfolio+Dashboard-powerpoint-12221&amp;lpa=Performance-Based+Project+Portfolio+Dashboard+powerpoint+12221"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Digital illustration of white on black background">
            <a:extLst>
              <a:ext uri="{FF2B5EF4-FFF2-40B4-BE49-F238E27FC236}">
                <a16:creationId xmlns:a16="http://schemas.microsoft.com/office/drawing/2014/main" id="{728DC084-E6CE-4553-03A1-237129556C6A}"/>
              </a:ext>
            </a:extLst>
          </p:cNvPr>
          <p:cNvPicPr>
            <a:picLocks noChangeAspect="1"/>
          </p:cNvPicPr>
          <p:nvPr/>
        </p:nvPicPr>
        <p:blipFill>
          <a:blip r:embed="rId3">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Lst>
          </a:blip>
          <a:stretch>
            <a:fillRect/>
          </a:stretch>
        </p:blipFill>
        <p:spPr>
          <a:xfrm rot="10800000">
            <a:off x="0" y="0"/>
            <a:ext cx="12192000" cy="6867426"/>
          </a:xfrm>
          <a:prstGeom prst="rect">
            <a:avLst/>
          </a:prstGeom>
        </p:spPr>
      </p:pic>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pic>
        <p:nvPicPr>
          <p:cNvPr id="35" name="Picture 34">
            <a:extLst>
              <a:ext uri="{FF2B5EF4-FFF2-40B4-BE49-F238E27FC236}">
                <a16:creationId xmlns:a16="http://schemas.microsoft.com/office/drawing/2014/main" id="{EF7B476D-3D46-502E-CA24-0D24973D14D7}"/>
              </a:ext>
            </a:extLst>
          </p:cNvPr>
          <p:cNvPicPr>
            <a:picLocks noChangeAspect="1"/>
          </p:cNvPicPr>
          <p:nvPr/>
        </p:nvPicPr>
        <p:blipFill>
          <a:blip r:embed="rId7"/>
          <a:srcRect t="169" b="169"/>
          <a:stretch/>
        </p:blipFill>
        <p:spPr>
          <a:xfrm>
            <a:off x="3469064" y="1841903"/>
            <a:ext cx="8473289" cy="4771622"/>
          </a:xfrm>
          <a:prstGeom prst="rect">
            <a:avLst/>
          </a:prstGeom>
          <a:effectLst>
            <a:outerShdw blurRad="172468" dist="45096" dir="2700000" sx="101000" sy="101000" algn="tl" rotWithShape="0">
              <a:prstClr val="black">
                <a:alpha val="40000"/>
              </a:prstClr>
            </a:outerShdw>
          </a:effectLst>
        </p:spPr>
      </p:pic>
      <p:sp>
        <p:nvSpPr>
          <p:cNvPr id="4" name="TextBox 3">
            <a:extLst>
              <a:ext uri="{FF2B5EF4-FFF2-40B4-BE49-F238E27FC236}">
                <a16:creationId xmlns:a16="http://schemas.microsoft.com/office/drawing/2014/main" id="{3893F1B0-D8E0-1318-EACD-C96140D00B6F}"/>
              </a:ext>
            </a:extLst>
          </p:cNvPr>
          <p:cNvSpPr txBox="1"/>
          <p:nvPr/>
        </p:nvSpPr>
        <p:spPr>
          <a:xfrm>
            <a:off x="249647" y="311649"/>
            <a:ext cx="5713831" cy="2800767"/>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Performance-Based Project Portfolio Dashboard Template</a:t>
            </a:r>
          </a:p>
        </p:txBody>
      </p:sp>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descr="Digital illustration of white on black background">
            <a:extLst>
              <a:ext uri="{FF2B5EF4-FFF2-40B4-BE49-F238E27FC236}">
                <a16:creationId xmlns:a16="http://schemas.microsoft.com/office/drawing/2014/main" id="{EFC01FED-1D6E-5991-41C4-C496505B5A94}"/>
              </a:ext>
            </a:extLst>
          </p:cNvPr>
          <p:cNvPicPr>
            <a:picLocks noChangeAspect="1"/>
          </p:cNvPicPr>
          <p:nvPr/>
        </p:nvPicPr>
        <p:blipFill>
          <a:blip r:embed="rId3">
            <a:duotone>
              <a:schemeClr val="bg2">
                <a:shade val="45000"/>
                <a:satMod val="135000"/>
              </a:schemeClr>
              <a:prstClr val="white"/>
            </a:duotone>
            <a:alphaModFix amt="22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Lst>
          </a:blip>
          <a:stretch>
            <a:fillRect/>
          </a:stretch>
        </p:blipFill>
        <p:spPr>
          <a:xfrm rot="10800000">
            <a:off x="927" y="-1138"/>
            <a:ext cx="12192000" cy="6858001"/>
          </a:xfrm>
          <a:prstGeom prst="rect">
            <a:avLst/>
          </a:prstGeom>
        </p:spPr>
      </p:pic>
      <p:sp>
        <p:nvSpPr>
          <p:cNvPr id="24" name="Rectangle 23">
            <a:extLst>
              <a:ext uri="{FF2B5EF4-FFF2-40B4-BE49-F238E27FC236}">
                <a16:creationId xmlns:a16="http://schemas.microsoft.com/office/drawing/2014/main" id="{44C5C64B-DBEE-7316-FF05-94604FCF1C73}"/>
              </a:ext>
            </a:extLst>
          </p:cNvPr>
          <p:cNvSpPr/>
          <p:nvPr/>
        </p:nvSpPr>
        <p:spPr>
          <a:xfrm>
            <a:off x="4589538" y="2739014"/>
            <a:ext cx="4144469" cy="2525313"/>
          </a:xfrm>
          <a:prstGeom prst="rect">
            <a:avLst/>
          </a:prstGeom>
          <a:solidFill>
            <a:srgbClr val="53D8DA">
              <a:alpha val="1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81504248-F34A-EB4E-486A-3C789AF27880}"/>
              </a:ext>
            </a:extLst>
          </p:cNvPr>
          <p:cNvGraphicFramePr>
            <a:graphicFrameLocks noGrp="1"/>
          </p:cNvGraphicFramePr>
          <p:nvPr>
            <p:extLst>
              <p:ext uri="{D42A27DB-BD31-4B8C-83A1-F6EECF244321}">
                <p14:modId xmlns:p14="http://schemas.microsoft.com/office/powerpoint/2010/main" val="650075975"/>
              </p:ext>
            </p:extLst>
          </p:nvPr>
        </p:nvGraphicFramePr>
        <p:xfrm>
          <a:off x="0" y="5419569"/>
          <a:ext cx="2560320" cy="1438081"/>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1384407035"/>
                    </a:ext>
                  </a:extLst>
                </a:gridCol>
              </a:tblGrid>
              <a:tr h="432241">
                <a:tc>
                  <a:txBody>
                    <a:bodyPr/>
                    <a:lstStyle/>
                    <a:p>
                      <a:pPr algn="ctr"/>
                      <a:r>
                        <a:rPr lang="en-US" sz="1800" b="0" dirty="0">
                          <a:latin typeface="Century Gothic" panose="020B0502020202020204" pitchFamily="34" charset="0"/>
                        </a:rPr>
                        <a:t>Overall Health (RAG)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563137099"/>
                  </a:ext>
                </a:extLst>
              </a:tr>
              <a:tr h="640080">
                <a:tc>
                  <a:txBody>
                    <a:bodyPr/>
                    <a:lstStyle/>
                    <a:p>
                      <a:pPr algn="ctr"/>
                      <a:r>
                        <a:rPr lang="en-US" sz="3200" dirty="0">
                          <a:latin typeface="Century Gothic" panose="020B0502020202020204" pitchFamily="34" charset="0"/>
                        </a:rPr>
                        <a:t>GREEN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EE291"/>
                    </a:solidFill>
                  </a:tcPr>
                </a:tc>
                <a:extLst>
                  <a:ext uri="{0D108BD9-81ED-4DB2-BD59-A6C34878D82A}">
                    <a16:rowId xmlns:a16="http://schemas.microsoft.com/office/drawing/2014/main" val="1750450141"/>
                  </a:ext>
                </a:extLst>
              </a:tr>
              <a:tr h="365760">
                <a:tc>
                  <a:txBody>
                    <a:bodyPr/>
                    <a:lstStyle/>
                    <a:p>
                      <a:pPr algn="ctr"/>
                      <a:r>
                        <a:rPr lang="en-US" sz="1600" dirty="0">
                          <a:solidFill>
                            <a:schemeClr val="tx1"/>
                          </a:solidFill>
                          <a:latin typeface="Century Gothic" panose="020B0502020202020204" pitchFamily="34" charset="0"/>
                        </a:rPr>
                        <a:t>70% on track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4005117456"/>
                  </a:ext>
                </a:extLst>
              </a:tr>
            </a:tbl>
          </a:graphicData>
        </a:graphic>
      </p:graphicFrame>
      <p:graphicFrame>
        <p:nvGraphicFramePr>
          <p:cNvPr id="9" name="Table 8">
            <a:extLst>
              <a:ext uri="{FF2B5EF4-FFF2-40B4-BE49-F238E27FC236}">
                <a16:creationId xmlns:a16="http://schemas.microsoft.com/office/drawing/2014/main" id="{0CB76487-AFFA-6DC7-C522-D771FCCAB210}"/>
              </a:ext>
            </a:extLst>
          </p:cNvPr>
          <p:cNvGraphicFramePr>
            <a:graphicFrameLocks noGrp="1"/>
          </p:cNvGraphicFramePr>
          <p:nvPr>
            <p:extLst>
              <p:ext uri="{D42A27DB-BD31-4B8C-83A1-F6EECF244321}">
                <p14:modId xmlns:p14="http://schemas.microsoft.com/office/powerpoint/2010/main" val="3212927275"/>
              </p:ext>
            </p:extLst>
          </p:nvPr>
        </p:nvGraphicFramePr>
        <p:xfrm>
          <a:off x="2576238" y="5421117"/>
          <a:ext cx="2331720" cy="1436533"/>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1384407035"/>
                    </a:ext>
                  </a:extLst>
                </a:gridCol>
              </a:tblGrid>
              <a:tr h="431617">
                <a:tc>
                  <a:txBody>
                    <a:bodyPr/>
                    <a:lstStyle/>
                    <a:p>
                      <a:pPr algn="ctr"/>
                      <a:r>
                        <a:rPr lang="en-US" sz="1800" b="0" dirty="0">
                          <a:latin typeface="Century Gothic" panose="020B0502020202020204" pitchFamily="34" charset="0"/>
                        </a:rPr>
                        <a:t>Average SPI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3D8DA"/>
                    </a:solidFill>
                  </a:tcPr>
                </a:tc>
                <a:extLst>
                  <a:ext uri="{0D108BD9-81ED-4DB2-BD59-A6C34878D82A}">
                    <a16:rowId xmlns:a16="http://schemas.microsoft.com/office/drawing/2014/main" val="2563137099"/>
                  </a:ext>
                </a:extLst>
              </a:tr>
              <a:tr h="639156">
                <a:tc>
                  <a:txBody>
                    <a:bodyPr/>
                    <a:lstStyle/>
                    <a:p>
                      <a:pPr algn="ctr"/>
                      <a:r>
                        <a:rPr lang="en-US" sz="3200" dirty="0">
                          <a:latin typeface="Century Gothic" panose="020B0502020202020204" pitchFamily="34" charset="0"/>
                        </a:rPr>
                        <a:t>0.92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3D8DA"/>
                    </a:solidFill>
                  </a:tcPr>
                </a:tc>
                <a:extLst>
                  <a:ext uri="{0D108BD9-81ED-4DB2-BD59-A6C34878D82A}">
                    <a16:rowId xmlns:a16="http://schemas.microsoft.com/office/drawing/2014/main" val="1750450141"/>
                  </a:ext>
                </a:extLst>
              </a:tr>
              <a:tr h="365760">
                <a:tc>
                  <a:txBody>
                    <a:bodyPr/>
                    <a:lstStyle/>
                    <a:p>
                      <a:pPr algn="ctr"/>
                      <a:r>
                        <a:rPr lang="en-US" sz="1600" dirty="0">
                          <a:latin typeface="Century Gothic" panose="020B0502020202020204" pitchFamily="34" charset="0"/>
                        </a:rPr>
                        <a:t>Slightly delayed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3D8DA"/>
                    </a:solidFill>
                  </a:tcPr>
                </a:tc>
                <a:extLst>
                  <a:ext uri="{0D108BD9-81ED-4DB2-BD59-A6C34878D82A}">
                    <a16:rowId xmlns:a16="http://schemas.microsoft.com/office/drawing/2014/main" val="4266879324"/>
                  </a:ext>
                </a:extLst>
              </a:tr>
            </a:tbl>
          </a:graphicData>
        </a:graphic>
      </p:graphicFrame>
      <p:graphicFrame>
        <p:nvGraphicFramePr>
          <p:cNvPr id="10" name="Table 9">
            <a:extLst>
              <a:ext uri="{FF2B5EF4-FFF2-40B4-BE49-F238E27FC236}">
                <a16:creationId xmlns:a16="http://schemas.microsoft.com/office/drawing/2014/main" id="{11186A57-C3A0-4334-D9FF-E7AA55BC66F8}"/>
              </a:ext>
            </a:extLst>
          </p:cNvPr>
          <p:cNvGraphicFramePr>
            <a:graphicFrameLocks noGrp="1"/>
          </p:cNvGraphicFramePr>
          <p:nvPr>
            <p:extLst>
              <p:ext uri="{D42A27DB-BD31-4B8C-83A1-F6EECF244321}">
                <p14:modId xmlns:p14="http://schemas.microsoft.com/office/powerpoint/2010/main" val="3959448763"/>
              </p:ext>
            </p:extLst>
          </p:nvPr>
        </p:nvGraphicFramePr>
        <p:xfrm>
          <a:off x="4923876" y="5419569"/>
          <a:ext cx="2331720" cy="1438081"/>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1384407035"/>
                    </a:ext>
                  </a:extLst>
                </a:gridCol>
              </a:tblGrid>
              <a:tr h="432241">
                <a:tc>
                  <a:txBody>
                    <a:bodyPr/>
                    <a:lstStyle/>
                    <a:p>
                      <a:pPr algn="ctr"/>
                      <a:r>
                        <a:rPr lang="en-US" sz="1800" b="0" dirty="0">
                          <a:latin typeface="Century Gothic" panose="020B0502020202020204" pitchFamily="34" charset="0"/>
                        </a:rPr>
                        <a:t>Average CPI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563137099"/>
                  </a:ext>
                </a:extLst>
              </a:tr>
              <a:tr h="640080">
                <a:tc>
                  <a:txBody>
                    <a:bodyPr/>
                    <a:lstStyle/>
                    <a:p>
                      <a:pPr algn="ctr"/>
                      <a:r>
                        <a:rPr lang="en-US" sz="3200" dirty="0">
                          <a:latin typeface="Century Gothic" panose="020B0502020202020204" pitchFamily="34" charset="0"/>
                        </a:rPr>
                        <a:t>1.05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750450141"/>
                  </a:ext>
                </a:extLst>
              </a:tr>
              <a:tr h="365760">
                <a:tc>
                  <a:txBody>
                    <a:bodyPr/>
                    <a:lstStyle/>
                    <a:p>
                      <a:pPr algn="ctr"/>
                      <a:r>
                        <a:rPr lang="en-US" sz="1600" dirty="0">
                          <a:latin typeface="Century Gothic" panose="020B0502020202020204" pitchFamily="34" charset="0"/>
                        </a:rPr>
                        <a:t>On budget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361986190"/>
                  </a:ext>
                </a:extLst>
              </a:tr>
            </a:tbl>
          </a:graphicData>
        </a:graphic>
      </p:graphicFrame>
      <p:graphicFrame>
        <p:nvGraphicFramePr>
          <p:cNvPr id="11" name="Table 10">
            <a:extLst>
              <a:ext uri="{FF2B5EF4-FFF2-40B4-BE49-F238E27FC236}">
                <a16:creationId xmlns:a16="http://schemas.microsoft.com/office/drawing/2014/main" id="{F78540A8-5ED6-A6A2-1A70-8784C1BD5BEC}"/>
              </a:ext>
            </a:extLst>
          </p:cNvPr>
          <p:cNvGraphicFramePr>
            <a:graphicFrameLocks noGrp="1"/>
          </p:cNvGraphicFramePr>
          <p:nvPr>
            <p:extLst>
              <p:ext uri="{D42A27DB-BD31-4B8C-83A1-F6EECF244321}">
                <p14:modId xmlns:p14="http://schemas.microsoft.com/office/powerpoint/2010/main" val="1451145650"/>
              </p:ext>
            </p:extLst>
          </p:nvPr>
        </p:nvGraphicFramePr>
        <p:xfrm>
          <a:off x="9619153" y="5419569"/>
          <a:ext cx="2560320" cy="1438081"/>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1384407035"/>
                    </a:ext>
                  </a:extLst>
                </a:gridCol>
              </a:tblGrid>
              <a:tr h="432241">
                <a:tc>
                  <a:txBody>
                    <a:bodyPr/>
                    <a:lstStyle/>
                    <a:p>
                      <a:pPr algn="ctr"/>
                      <a:r>
                        <a:rPr lang="en-US" sz="1800" b="0" dirty="0">
                          <a:latin typeface="Century Gothic" panose="020B0502020202020204" pitchFamily="34" charset="0"/>
                        </a:rPr>
                        <a:t>Completion Rate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5C1DF"/>
                    </a:solidFill>
                  </a:tcPr>
                </a:tc>
                <a:extLst>
                  <a:ext uri="{0D108BD9-81ED-4DB2-BD59-A6C34878D82A}">
                    <a16:rowId xmlns:a16="http://schemas.microsoft.com/office/drawing/2014/main" val="2563137099"/>
                  </a:ext>
                </a:extLst>
              </a:tr>
              <a:tr h="640080">
                <a:tc>
                  <a:txBody>
                    <a:bodyPr/>
                    <a:lstStyle/>
                    <a:p>
                      <a:pPr algn="ctr"/>
                      <a:r>
                        <a:rPr lang="en-US" sz="3200" dirty="0">
                          <a:latin typeface="Century Gothic" panose="020B0502020202020204" pitchFamily="34" charset="0"/>
                        </a:rPr>
                        <a:t>60%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5C1DF"/>
                    </a:solidFill>
                  </a:tcPr>
                </a:tc>
                <a:extLst>
                  <a:ext uri="{0D108BD9-81ED-4DB2-BD59-A6C34878D82A}">
                    <a16:rowId xmlns:a16="http://schemas.microsoft.com/office/drawing/2014/main" val="1750450141"/>
                  </a:ext>
                </a:extLst>
              </a:tr>
              <a:tr h="365760">
                <a:tc>
                  <a:txBody>
                    <a:bodyPr/>
                    <a:lstStyle/>
                    <a:p>
                      <a:pPr algn="ctr"/>
                      <a:r>
                        <a:rPr lang="en-US" sz="1600" dirty="0">
                          <a:latin typeface="Century Gothic" panose="020B0502020202020204" pitchFamily="34" charset="0"/>
                        </a:rPr>
                        <a:t>completed or on track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5C1DF"/>
                    </a:solidFill>
                  </a:tcPr>
                </a:tc>
                <a:extLst>
                  <a:ext uri="{0D108BD9-81ED-4DB2-BD59-A6C34878D82A}">
                    <a16:rowId xmlns:a16="http://schemas.microsoft.com/office/drawing/2014/main" val="1656816377"/>
                  </a:ext>
                </a:extLst>
              </a:tr>
            </a:tbl>
          </a:graphicData>
        </a:graphic>
      </p:graphicFrame>
      <p:cxnSp>
        <p:nvCxnSpPr>
          <p:cNvPr id="25" name="Straight Connector 24">
            <a:extLst>
              <a:ext uri="{FF2B5EF4-FFF2-40B4-BE49-F238E27FC236}">
                <a16:creationId xmlns:a16="http://schemas.microsoft.com/office/drawing/2014/main" id="{BBE9A81E-6F34-8F06-3EDF-E1EED33FC1D0}"/>
              </a:ext>
            </a:extLst>
          </p:cNvPr>
          <p:cNvCxnSpPr/>
          <p:nvPr/>
        </p:nvCxnSpPr>
        <p:spPr>
          <a:xfrm>
            <a:off x="0" y="5396419"/>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4B5E405-6EFB-844F-BB60-2C7E9D06FEBB}"/>
              </a:ext>
            </a:extLst>
          </p:cNvPr>
          <p:cNvGrpSpPr/>
          <p:nvPr/>
        </p:nvGrpSpPr>
        <p:grpSpPr>
          <a:xfrm>
            <a:off x="93925" y="5807075"/>
            <a:ext cx="250825" cy="704850"/>
            <a:chOff x="47625" y="5807075"/>
            <a:chExt cx="250825" cy="704850"/>
          </a:xfrm>
        </p:grpSpPr>
        <p:sp>
          <p:nvSpPr>
            <p:cNvPr id="6" name="Rounded Rectangle 5">
              <a:extLst>
                <a:ext uri="{FF2B5EF4-FFF2-40B4-BE49-F238E27FC236}">
                  <a16:creationId xmlns:a16="http://schemas.microsoft.com/office/drawing/2014/main" id="{BEB1766D-195C-97C4-6752-FCF50960131C}"/>
                </a:ext>
              </a:extLst>
            </p:cNvPr>
            <p:cNvSpPr/>
            <p:nvPr/>
          </p:nvSpPr>
          <p:spPr>
            <a:xfrm>
              <a:off x="47625" y="5807075"/>
              <a:ext cx="250825" cy="704850"/>
            </a:xfrm>
            <a:prstGeom prst="roundRect">
              <a:avLst>
                <a:gd name="adj" fmla="val 43599"/>
              </a:avLst>
            </a:prstGeom>
            <a:solidFill>
              <a:schemeClr val="bg2">
                <a:lumMod val="50000"/>
              </a:schemeClr>
            </a:solidFill>
            <a:ln>
              <a:noFill/>
            </a:ln>
            <a:effectLst>
              <a:outerShdw blurRad="115969" dist="25400" dir="2700000" sx="103000" sy="10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DF83041E-9DB0-A6D5-B5D2-1333A1947516}"/>
                </a:ext>
              </a:extLst>
            </p:cNvPr>
            <p:cNvSpPr>
              <a:spLocks noChangeAspect="1"/>
            </p:cNvSpPr>
            <p:nvPr/>
          </p:nvSpPr>
          <p:spPr>
            <a:xfrm>
              <a:off x="83930" y="5850559"/>
              <a:ext cx="182880" cy="182880"/>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FDCEAB6-E2F8-F07D-3C1B-2A7C624DAA71}"/>
                </a:ext>
              </a:extLst>
            </p:cNvPr>
            <p:cNvSpPr>
              <a:spLocks noChangeAspect="1"/>
            </p:cNvSpPr>
            <p:nvPr/>
          </p:nvSpPr>
          <p:spPr>
            <a:xfrm>
              <a:off x="83930" y="6066238"/>
              <a:ext cx="182880" cy="182880"/>
            </a:xfrm>
            <a:prstGeom prst="ellipse">
              <a:avLst/>
            </a:prstGeom>
            <a:solidFill>
              <a:srgbClr val="FFAB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DE057E2-D779-8953-5A66-B804AE670F71}"/>
                </a:ext>
              </a:extLst>
            </p:cNvPr>
            <p:cNvSpPr>
              <a:spLocks noChangeAspect="1"/>
            </p:cNvSpPr>
            <p:nvPr/>
          </p:nvSpPr>
          <p:spPr>
            <a:xfrm>
              <a:off x="83930" y="6281917"/>
              <a:ext cx="182880" cy="18288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8E852B68-91D6-70C5-3B8F-E620A287C6FB}"/>
              </a:ext>
            </a:extLst>
          </p:cNvPr>
          <p:cNvSpPr txBox="1"/>
          <p:nvPr/>
        </p:nvSpPr>
        <p:spPr>
          <a:xfrm>
            <a:off x="249648" y="175036"/>
            <a:ext cx="3120569" cy="954107"/>
          </a:xfrm>
          <a:prstGeom prst="rect">
            <a:avLst/>
          </a:prstGeom>
          <a:noFill/>
          <a:effectLst/>
        </p:spPr>
        <p:txBody>
          <a:bodyPr wrap="square" rtlCol="0">
            <a:spAutoFit/>
          </a:bodyPr>
          <a:lstStyle/>
          <a:p>
            <a:r>
              <a:rPr lang="en-US" sz="2800" dirty="0">
                <a:latin typeface="Century Gothic" panose="020B0502020202020204" pitchFamily="34" charset="0"/>
              </a:rPr>
              <a:t>Portfolio Progress by Phase</a:t>
            </a:r>
          </a:p>
        </p:txBody>
      </p:sp>
      <p:graphicFrame>
        <p:nvGraphicFramePr>
          <p:cNvPr id="14" name="Chart 13">
            <a:extLst>
              <a:ext uri="{FF2B5EF4-FFF2-40B4-BE49-F238E27FC236}">
                <a16:creationId xmlns:a16="http://schemas.microsoft.com/office/drawing/2014/main" id="{DDADC1B2-E068-D8E0-447E-B6A0D3C3E30C}"/>
              </a:ext>
            </a:extLst>
          </p:cNvPr>
          <p:cNvGraphicFramePr/>
          <p:nvPr>
            <p:extLst>
              <p:ext uri="{D42A27DB-BD31-4B8C-83A1-F6EECF244321}">
                <p14:modId xmlns:p14="http://schemas.microsoft.com/office/powerpoint/2010/main" val="31069823"/>
              </p:ext>
            </p:extLst>
          </p:nvPr>
        </p:nvGraphicFramePr>
        <p:xfrm>
          <a:off x="-269965" y="1039017"/>
          <a:ext cx="4812937" cy="43356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646D643F-22D8-ADEB-8AC1-15FC355C6B44}"/>
              </a:ext>
            </a:extLst>
          </p:cNvPr>
          <p:cNvGraphicFramePr/>
          <p:nvPr>
            <p:extLst>
              <p:ext uri="{D42A27DB-BD31-4B8C-83A1-F6EECF244321}">
                <p14:modId xmlns:p14="http://schemas.microsoft.com/office/powerpoint/2010/main" val="3542497871"/>
              </p:ext>
            </p:extLst>
          </p:nvPr>
        </p:nvGraphicFramePr>
        <p:xfrm>
          <a:off x="4402180" y="627018"/>
          <a:ext cx="7645865" cy="1463035"/>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a:extLst>
              <a:ext uri="{FF2B5EF4-FFF2-40B4-BE49-F238E27FC236}">
                <a16:creationId xmlns:a16="http://schemas.microsoft.com/office/drawing/2014/main" id="{68DDA6B8-7AD8-A763-A4B3-497AB6AE84C1}"/>
              </a:ext>
            </a:extLst>
          </p:cNvPr>
          <p:cNvSpPr txBox="1"/>
          <p:nvPr/>
        </p:nvSpPr>
        <p:spPr>
          <a:xfrm>
            <a:off x="4402181" y="175036"/>
            <a:ext cx="5355773" cy="523220"/>
          </a:xfrm>
          <a:prstGeom prst="rect">
            <a:avLst/>
          </a:prstGeom>
          <a:noFill/>
          <a:effectLst/>
        </p:spPr>
        <p:txBody>
          <a:bodyPr wrap="square" rtlCol="0">
            <a:spAutoFit/>
          </a:bodyPr>
          <a:lstStyle/>
          <a:p>
            <a:r>
              <a:rPr lang="en-US" sz="2800" dirty="0">
                <a:latin typeface="Century Gothic" panose="020B0502020202020204" pitchFamily="34" charset="0"/>
              </a:rPr>
              <a:t>Portfolio Budget Performance</a:t>
            </a:r>
          </a:p>
        </p:txBody>
      </p:sp>
      <p:graphicFrame>
        <p:nvGraphicFramePr>
          <p:cNvPr id="18" name="Chart 17">
            <a:extLst>
              <a:ext uri="{FF2B5EF4-FFF2-40B4-BE49-F238E27FC236}">
                <a16:creationId xmlns:a16="http://schemas.microsoft.com/office/drawing/2014/main" id="{4DEBFEF1-ABF7-75F0-ED85-C82D9ECF455B}"/>
              </a:ext>
            </a:extLst>
          </p:cNvPr>
          <p:cNvGraphicFramePr/>
          <p:nvPr>
            <p:extLst>
              <p:ext uri="{D42A27DB-BD31-4B8C-83A1-F6EECF244321}">
                <p14:modId xmlns:p14="http://schemas.microsoft.com/office/powerpoint/2010/main" val="470785254"/>
              </p:ext>
            </p:extLst>
          </p:nvPr>
        </p:nvGraphicFramePr>
        <p:xfrm>
          <a:off x="8791302" y="2158095"/>
          <a:ext cx="3417507" cy="3200400"/>
        </p:xfrm>
        <a:graphic>
          <a:graphicData uri="http://schemas.openxmlformats.org/drawingml/2006/chart">
            <c:chart xmlns:c="http://schemas.openxmlformats.org/drawingml/2006/chart" xmlns:r="http://schemas.openxmlformats.org/officeDocument/2006/relationships" r:id="rId7"/>
          </a:graphicData>
        </a:graphic>
      </p:graphicFrame>
      <p:sp>
        <p:nvSpPr>
          <p:cNvPr id="19" name="TextBox 18">
            <a:extLst>
              <a:ext uri="{FF2B5EF4-FFF2-40B4-BE49-F238E27FC236}">
                <a16:creationId xmlns:a16="http://schemas.microsoft.com/office/drawing/2014/main" id="{F3B2A4CF-E626-51E5-8F9D-8EE9468D9A8E}"/>
              </a:ext>
            </a:extLst>
          </p:cNvPr>
          <p:cNvSpPr txBox="1"/>
          <p:nvPr/>
        </p:nvSpPr>
        <p:spPr>
          <a:xfrm>
            <a:off x="4402181" y="2215795"/>
            <a:ext cx="2756265" cy="523220"/>
          </a:xfrm>
          <a:prstGeom prst="rect">
            <a:avLst/>
          </a:prstGeom>
          <a:noFill/>
          <a:effectLst/>
        </p:spPr>
        <p:txBody>
          <a:bodyPr wrap="square" rtlCol="0">
            <a:spAutoFit/>
          </a:bodyPr>
          <a:lstStyle/>
          <a:p>
            <a:r>
              <a:rPr lang="en-US" sz="2800" dirty="0">
                <a:latin typeface="Century Gothic" panose="020B0502020202020204" pitchFamily="34" charset="0"/>
              </a:rPr>
              <a:t>Risk Summary</a:t>
            </a:r>
          </a:p>
        </p:txBody>
      </p:sp>
      <p:sp>
        <p:nvSpPr>
          <p:cNvPr id="21" name="TextBox 20">
            <a:extLst>
              <a:ext uri="{FF2B5EF4-FFF2-40B4-BE49-F238E27FC236}">
                <a16:creationId xmlns:a16="http://schemas.microsoft.com/office/drawing/2014/main" id="{6A59BB1A-39FC-5B86-9685-BDD2AB8DCDEF}"/>
              </a:ext>
            </a:extLst>
          </p:cNvPr>
          <p:cNvSpPr txBox="1"/>
          <p:nvPr/>
        </p:nvSpPr>
        <p:spPr>
          <a:xfrm>
            <a:off x="4688113" y="2806737"/>
            <a:ext cx="2325191" cy="461665"/>
          </a:xfrm>
          <a:prstGeom prst="rect">
            <a:avLst/>
          </a:prstGeom>
          <a:noFill/>
          <a:effectLst/>
        </p:spPr>
        <p:txBody>
          <a:bodyPr wrap="square" rtlCol="0">
            <a:spAutoFit/>
          </a:bodyPr>
          <a:lstStyle/>
          <a:p>
            <a:r>
              <a:rPr lang="en-US" sz="2400" dirty="0">
                <a:solidFill>
                  <a:srgbClr val="3CA0A1"/>
                </a:solidFill>
                <a:latin typeface="Century Gothic" panose="020B0502020202020204" pitchFamily="34" charset="0"/>
              </a:rPr>
              <a:t>Top 3 Risks</a:t>
            </a:r>
          </a:p>
        </p:txBody>
      </p:sp>
      <p:sp>
        <p:nvSpPr>
          <p:cNvPr id="22" name="Rectangle 21">
            <a:extLst>
              <a:ext uri="{FF2B5EF4-FFF2-40B4-BE49-F238E27FC236}">
                <a16:creationId xmlns:a16="http://schemas.microsoft.com/office/drawing/2014/main" id="{53BBACE3-67F6-C601-5632-4F91FC028A66}"/>
              </a:ext>
            </a:extLst>
          </p:cNvPr>
          <p:cNvSpPr/>
          <p:nvPr/>
        </p:nvSpPr>
        <p:spPr>
          <a:xfrm>
            <a:off x="4542972" y="2739015"/>
            <a:ext cx="45719" cy="2525313"/>
          </a:xfrm>
          <a:prstGeom prst="rect">
            <a:avLst/>
          </a:prstGeom>
          <a:solidFill>
            <a:srgbClr val="53D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9A4E36F-E0D4-69D4-5A39-2871ED24E167}"/>
              </a:ext>
            </a:extLst>
          </p:cNvPr>
          <p:cNvSpPr txBox="1"/>
          <p:nvPr/>
        </p:nvSpPr>
        <p:spPr>
          <a:xfrm>
            <a:off x="4683763" y="3355660"/>
            <a:ext cx="3767908" cy="1231106"/>
          </a:xfrm>
          <a:prstGeom prst="rect">
            <a:avLst/>
          </a:prstGeom>
          <a:noFill/>
          <a:effectLst/>
        </p:spPr>
        <p:txBody>
          <a:bodyPr wrap="square" rtlCol="0">
            <a:spAutoFit/>
          </a:bodyPr>
          <a:lstStyle/>
          <a:p>
            <a:pPr marL="274320" indent="-274320">
              <a:spcBef>
                <a:spcPts val="600"/>
              </a:spcBef>
              <a:spcAft>
                <a:spcPts val="600"/>
              </a:spcAft>
              <a:buClr>
                <a:srgbClr val="2F8081"/>
              </a:buClr>
              <a:buSzPct val="105000"/>
              <a:buFont typeface="+mj-lt"/>
              <a:buAutoNum type="arabicPeriod"/>
            </a:pPr>
            <a:r>
              <a:rPr lang="en-US" dirty="0">
                <a:latin typeface="Century Gothic" panose="020B0502020202020204" pitchFamily="34" charset="0"/>
              </a:rPr>
              <a:t>Project X scope change </a:t>
            </a:r>
          </a:p>
          <a:p>
            <a:pPr marL="274320" indent="-274320">
              <a:spcBef>
                <a:spcPts val="600"/>
              </a:spcBef>
              <a:spcAft>
                <a:spcPts val="600"/>
              </a:spcAft>
              <a:buClr>
                <a:srgbClr val="2F8081"/>
              </a:buClr>
              <a:buSzPct val="105000"/>
              <a:buFont typeface="+mj-lt"/>
              <a:buAutoNum type="arabicPeriod"/>
            </a:pPr>
            <a:r>
              <a:rPr lang="en-US" dirty="0">
                <a:latin typeface="Century Gothic" panose="020B0502020202020204" pitchFamily="34" charset="0"/>
              </a:rPr>
              <a:t>Project Y resource gap</a:t>
            </a:r>
          </a:p>
          <a:p>
            <a:pPr marL="274320" indent="-274320">
              <a:spcBef>
                <a:spcPts val="600"/>
              </a:spcBef>
              <a:spcAft>
                <a:spcPts val="600"/>
              </a:spcAft>
              <a:buClr>
                <a:srgbClr val="2F8081"/>
              </a:buClr>
              <a:buSzPct val="105000"/>
              <a:buFont typeface="+mj-lt"/>
              <a:buAutoNum type="arabicPeriod"/>
            </a:pPr>
            <a:r>
              <a:rPr lang="en-US" dirty="0">
                <a:latin typeface="Century Gothic" panose="020B0502020202020204" pitchFamily="34" charset="0"/>
              </a:rPr>
              <a:t>Project Z timeline at risk</a:t>
            </a:r>
          </a:p>
        </p:txBody>
      </p:sp>
      <p:graphicFrame>
        <p:nvGraphicFramePr>
          <p:cNvPr id="27" name="Table 26">
            <a:extLst>
              <a:ext uri="{FF2B5EF4-FFF2-40B4-BE49-F238E27FC236}">
                <a16:creationId xmlns:a16="http://schemas.microsoft.com/office/drawing/2014/main" id="{DC6076E1-3AF0-A227-E1D6-4F9272933C39}"/>
              </a:ext>
            </a:extLst>
          </p:cNvPr>
          <p:cNvGraphicFramePr>
            <a:graphicFrameLocks noGrp="1"/>
          </p:cNvGraphicFramePr>
          <p:nvPr>
            <p:extLst>
              <p:ext uri="{D42A27DB-BD31-4B8C-83A1-F6EECF244321}">
                <p14:modId xmlns:p14="http://schemas.microsoft.com/office/powerpoint/2010/main" val="2041862911"/>
              </p:ext>
            </p:extLst>
          </p:nvPr>
        </p:nvGraphicFramePr>
        <p:xfrm>
          <a:off x="7271514" y="5419569"/>
          <a:ext cx="2331720" cy="1438081"/>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1384407035"/>
                    </a:ext>
                  </a:extLst>
                </a:gridCol>
              </a:tblGrid>
              <a:tr h="432241">
                <a:tc>
                  <a:txBody>
                    <a:bodyPr/>
                    <a:lstStyle/>
                    <a:p>
                      <a:pPr algn="ctr"/>
                      <a:r>
                        <a:rPr lang="en-US" sz="1800" b="0" dirty="0">
                          <a:latin typeface="Century Gothic" panose="020B0502020202020204" pitchFamily="34" charset="0"/>
                        </a:rPr>
                        <a:t>Resource Utilization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FB8D7"/>
                    </a:solidFill>
                  </a:tcPr>
                </a:tc>
                <a:extLst>
                  <a:ext uri="{0D108BD9-81ED-4DB2-BD59-A6C34878D82A}">
                    <a16:rowId xmlns:a16="http://schemas.microsoft.com/office/drawing/2014/main" val="2563137099"/>
                  </a:ext>
                </a:extLst>
              </a:tr>
              <a:tr h="640080">
                <a:tc>
                  <a:txBody>
                    <a:bodyPr/>
                    <a:lstStyle/>
                    <a:p>
                      <a:pPr algn="ctr"/>
                      <a:r>
                        <a:rPr lang="en-US" sz="3200" dirty="0">
                          <a:latin typeface="Century Gothic" panose="020B0502020202020204" pitchFamily="34" charset="0"/>
                        </a:rPr>
                        <a:t>85%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FB8D7"/>
                    </a:solidFill>
                  </a:tcPr>
                </a:tc>
                <a:extLst>
                  <a:ext uri="{0D108BD9-81ED-4DB2-BD59-A6C34878D82A}">
                    <a16:rowId xmlns:a16="http://schemas.microsoft.com/office/drawing/2014/main" val="1750450141"/>
                  </a:ext>
                </a:extLst>
              </a:tr>
              <a:tr h="365760">
                <a:tc>
                  <a:txBody>
                    <a:bodyPr/>
                    <a:lstStyle/>
                    <a:p>
                      <a:pPr algn="ctr"/>
                      <a:r>
                        <a:rPr lang="en-US" sz="1600" dirty="0">
                          <a:latin typeface="Century Gothic" panose="020B0502020202020204" pitchFamily="34" charset="0"/>
                        </a:rPr>
                        <a:t>utilization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FB8D7"/>
                    </a:solidFill>
                  </a:tcPr>
                </a:tc>
                <a:extLst>
                  <a:ext uri="{0D108BD9-81ED-4DB2-BD59-A6C34878D82A}">
                    <a16:rowId xmlns:a16="http://schemas.microsoft.com/office/drawing/2014/main" val="3361986190"/>
                  </a:ext>
                </a:extLst>
              </a:tr>
            </a:tbl>
          </a:graphicData>
        </a:graphic>
      </p:graphicFrame>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9624</TotalTime>
  <Words>161</Words>
  <Application>Microsoft Macintosh PowerPoint</Application>
  <PresentationFormat>Widescreen</PresentationFormat>
  <Paragraphs>29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127</cp:revision>
  <cp:lastPrinted>2024-08-26T03:42:12Z</cp:lastPrinted>
  <dcterms:created xsi:type="dcterms:W3CDTF">2021-07-07T23:54:57Z</dcterms:created>
  <dcterms:modified xsi:type="dcterms:W3CDTF">2024-11-08T03:06:53Z</dcterms:modified>
</cp:coreProperties>
</file>