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342" r:id="rId2"/>
    <p:sldId id="256" r:id="rId3"/>
    <p:sldId id="257" r:id="rId4"/>
    <p:sldId id="258" r:id="rId5"/>
    <p:sldId id="348" r:id="rId6"/>
    <p:sldId id="349" r:id="rId7"/>
    <p:sldId id="29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BAD9D"/>
    <a:srgbClr val="ADB9CA"/>
    <a:srgbClr val="51B9AA"/>
    <a:srgbClr val="95D8CE"/>
    <a:srgbClr val="60D8C5"/>
    <a:srgbClr val="7BFFF4"/>
    <a:srgbClr val="FFD32F"/>
    <a:srgbClr val="FFDC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2F06C1B-ECE6-47FE-A2CF-684275764BB9}" v="3" dt="2024-11-17T20:23:49.4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558"/>
    <p:restoredTop sz="96327"/>
  </p:normalViewPr>
  <p:slideViewPr>
    <p:cSldViewPr snapToGrid="0" snapToObjects="1">
      <p:cViewPr varScale="1">
        <p:scale>
          <a:sx n="124" d="100"/>
          <a:sy n="124" d="100"/>
        </p:scale>
        <p:origin x="352"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A2F06C1B-ECE6-47FE-A2CF-684275764BB9}"/>
    <pc:docChg chg="custSel modSld">
      <pc:chgData name="Bess Dunlevy" userId="dd4b9a8537dbe9d0" providerId="LiveId" clId="{A2F06C1B-ECE6-47FE-A2CF-684275764BB9}" dt="2024-11-17T20:23:53.554" v="61" actId="1076"/>
      <pc:docMkLst>
        <pc:docMk/>
      </pc:docMkLst>
      <pc:sldChg chg="addSp delSp modSp mod">
        <pc:chgData name="Bess Dunlevy" userId="dd4b9a8537dbe9d0" providerId="LiveId" clId="{A2F06C1B-ECE6-47FE-A2CF-684275764BB9}" dt="2024-11-17T20:23:35.688" v="59" actId="1076"/>
        <pc:sldMkLst>
          <pc:docMk/>
          <pc:sldMk cId="3033991385" sldId="256"/>
        </pc:sldMkLst>
        <pc:spChg chg="add mod">
          <ac:chgData name="Bess Dunlevy" userId="dd4b9a8537dbe9d0" providerId="LiveId" clId="{A2F06C1B-ECE6-47FE-A2CF-684275764BB9}" dt="2024-11-17T20:23:35.688" v="59" actId="1076"/>
          <ac:spMkLst>
            <pc:docMk/>
            <pc:sldMk cId="3033991385" sldId="256"/>
            <ac:spMk id="2" creationId="{BAA2642A-61AB-D000-A8E6-B521BD536D29}"/>
          </ac:spMkLst>
        </pc:spChg>
        <pc:picChg chg="del">
          <ac:chgData name="Bess Dunlevy" userId="dd4b9a8537dbe9d0" providerId="LiveId" clId="{A2F06C1B-ECE6-47FE-A2CF-684275764BB9}" dt="2024-11-17T20:23:24.717" v="55" actId="478"/>
          <ac:picMkLst>
            <pc:docMk/>
            <pc:sldMk cId="3033991385" sldId="256"/>
            <ac:picMk id="4" creationId="{763940FF-DDF6-DD47-8DED-8AE2743AF06B}"/>
          </ac:picMkLst>
        </pc:picChg>
      </pc:sldChg>
      <pc:sldChg chg="addSp delSp modSp mod">
        <pc:chgData name="Bess Dunlevy" userId="dd4b9a8537dbe9d0" providerId="LiveId" clId="{A2F06C1B-ECE6-47FE-A2CF-684275764BB9}" dt="2024-11-17T20:23:53.554" v="61" actId="1076"/>
        <pc:sldMkLst>
          <pc:docMk/>
          <pc:sldMk cId="1508588292" sldId="342"/>
        </pc:sldMkLst>
        <pc:spChg chg="add mod">
          <ac:chgData name="Bess Dunlevy" userId="dd4b9a8537dbe9d0" providerId="LiveId" clId="{A2F06C1B-ECE6-47FE-A2CF-684275764BB9}" dt="2024-11-17T20:22:58.948" v="15" actId="1076"/>
          <ac:spMkLst>
            <pc:docMk/>
            <pc:sldMk cId="1508588292" sldId="342"/>
            <ac:spMk id="2" creationId="{A7E1DB9C-5683-36A6-27C2-4662F2E438F3}"/>
          </ac:spMkLst>
        </pc:spChg>
        <pc:spChg chg="mod">
          <ac:chgData name="Bess Dunlevy" userId="dd4b9a8537dbe9d0" providerId="LiveId" clId="{A2F06C1B-ECE6-47FE-A2CF-684275764BB9}" dt="2024-11-17T20:23:10.813" v="54" actId="20577"/>
          <ac:spMkLst>
            <pc:docMk/>
            <pc:sldMk cId="1508588292" sldId="342"/>
            <ac:spMk id="12" creationId="{75ED9E96-1E05-F14E-9CC5-76C1C310BF93}"/>
          </ac:spMkLst>
        </pc:spChg>
        <pc:picChg chg="del mod">
          <ac:chgData name="Bess Dunlevy" userId="dd4b9a8537dbe9d0" providerId="LiveId" clId="{A2F06C1B-ECE6-47FE-A2CF-684275764BB9}" dt="2024-11-17T20:22:47.963" v="1" actId="478"/>
          <ac:picMkLst>
            <pc:docMk/>
            <pc:sldMk cId="1508588292" sldId="342"/>
            <ac:picMk id="3" creationId="{38239708-2FF3-8946-84B2-571655CB8FE3}"/>
          </ac:picMkLst>
        </pc:picChg>
        <pc:picChg chg="mod">
          <ac:chgData name="Bess Dunlevy" userId="dd4b9a8537dbe9d0" providerId="LiveId" clId="{A2F06C1B-ECE6-47FE-A2CF-684275764BB9}" dt="2024-11-17T20:23:53.554" v="61" actId="1076"/>
          <ac:picMkLst>
            <pc:docMk/>
            <pc:sldMk cId="1508588292" sldId="342"/>
            <ac:picMk id="4" creationId="{4AEB8225-3AA8-AF48-AD51-3F5F53316D6B}"/>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0CAF53-268F-BC49-883E-61DFB5938CEC}" type="datetimeFigureOut">
              <a:rPr lang="en-US" smtClean="0"/>
              <a:t>11/28/24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50909E-FE4E-F547-B205-B9B6087A5E95}" type="slidenum">
              <a:rPr lang="en-US" smtClean="0"/>
              <a:t>‹#›</a:t>
            </a:fld>
            <a:endParaRPr lang="en-US" dirty="0"/>
          </a:p>
        </p:txBody>
      </p:sp>
    </p:spTree>
    <p:extLst>
      <p:ext uri="{BB962C8B-B14F-4D97-AF65-F5344CB8AC3E}">
        <p14:creationId xmlns:p14="http://schemas.microsoft.com/office/powerpoint/2010/main" val="39088281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AB6FC-9A80-9644-9A12-9BFDD0B4AB7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17E451C-9676-3E46-AE95-EA9EB6973B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DC8D4B7-3D91-C742-90B3-C86524B87BFE}"/>
              </a:ext>
            </a:extLst>
          </p:cNvPr>
          <p:cNvSpPr>
            <a:spLocks noGrp="1"/>
          </p:cNvSpPr>
          <p:nvPr>
            <p:ph type="dt" sz="half" idx="10"/>
          </p:nvPr>
        </p:nvSpPr>
        <p:spPr/>
        <p:txBody>
          <a:bodyPr/>
          <a:lstStyle/>
          <a:p>
            <a:fld id="{40F4D7DE-0D1A-7D4C-862E-EBC2CE905929}" type="datetimeFigureOut">
              <a:rPr lang="en-US" smtClean="0"/>
              <a:t>11/28/24</a:t>
            </a:fld>
            <a:endParaRPr lang="en-US" dirty="0"/>
          </a:p>
        </p:txBody>
      </p:sp>
      <p:sp>
        <p:nvSpPr>
          <p:cNvPr id="5" name="Footer Placeholder 4">
            <a:extLst>
              <a:ext uri="{FF2B5EF4-FFF2-40B4-BE49-F238E27FC236}">
                <a16:creationId xmlns:a16="http://schemas.microsoft.com/office/drawing/2014/main" id="{2A48C2A6-F06B-5C41-92DD-6F8E9B7024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B99E1C-5800-EC4F-BEB9-01FA1F4BD017}"/>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3926455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5CD87-9DD4-0D4D-BE60-C1C9714EF5B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23D7F9A-8CC0-F34E-9F43-A11139F5485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75331A-F884-414D-A754-74094A2D9638}"/>
              </a:ext>
            </a:extLst>
          </p:cNvPr>
          <p:cNvSpPr>
            <a:spLocks noGrp="1"/>
          </p:cNvSpPr>
          <p:nvPr>
            <p:ph type="dt" sz="half" idx="10"/>
          </p:nvPr>
        </p:nvSpPr>
        <p:spPr/>
        <p:txBody>
          <a:bodyPr/>
          <a:lstStyle/>
          <a:p>
            <a:fld id="{40F4D7DE-0D1A-7D4C-862E-EBC2CE905929}" type="datetimeFigureOut">
              <a:rPr lang="en-US" smtClean="0"/>
              <a:t>11/28/24</a:t>
            </a:fld>
            <a:endParaRPr lang="en-US" dirty="0"/>
          </a:p>
        </p:txBody>
      </p:sp>
      <p:sp>
        <p:nvSpPr>
          <p:cNvPr id="5" name="Footer Placeholder 4">
            <a:extLst>
              <a:ext uri="{FF2B5EF4-FFF2-40B4-BE49-F238E27FC236}">
                <a16:creationId xmlns:a16="http://schemas.microsoft.com/office/drawing/2014/main" id="{6DA7FCFE-A82E-824E-B308-E079D8D5AD8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B2E255C-A94C-4843-A146-EFBB7E6D76BD}"/>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2578606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39A3F69-14A4-6C47-842B-B906979655E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460C4B4-B72D-EB44-9661-94B827DCD5F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24A698-6136-734A-BA68-6DF711B2ACE6}"/>
              </a:ext>
            </a:extLst>
          </p:cNvPr>
          <p:cNvSpPr>
            <a:spLocks noGrp="1"/>
          </p:cNvSpPr>
          <p:nvPr>
            <p:ph type="dt" sz="half" idx="10"/>
          </p:nvPr>
        </p:nvSpPr>
        <p:spPr/>
        <p:txBody>
          <a:bodyPr/>
          <a:lstStyle/>
          <a:p>
            <a:fld id="{40F4D7DE-0D1A-7D4C-862E-EBC2CE905929}" type="datetimeFigureOut">
              <a:rPr lang="en-US" smtClean="0"/>
              <a:t>11/28/24</a:t>
            </a:fld>
            <a:endParaRPr lang="en-US" dirty="0"/>
          </a:p>
        </p:txBody>
      </p:sp>
      <p:sp>
        <p:nvSpPr>
          <p:cNvPr id="5" name="Footer Placeholder 4">
            <a:extLst>
              <a:ext uri="{FF2B5EF4-FFF2-40B4-BE49-F238E27FC236}">
                <a16:creationId xmlns:a16="http://schemas.microsoft.com/office/drawing/2014/main" id="{071CDE42-2F1E-634E-94FF-51A56A036B2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E788C14-3CDA-CC48-83DC-D50E2D525A05}"/>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4041485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EC100A-E5CB-D347-A96E-D4F3BA40FB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2895D2A-9F9D-3645-8A61-3DE5CC2C937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419BE5-E590-6C44-840D-4C1F8EC49BA1}"/>
              </a:ext>
            </a:extLst>
          </p:cNvPr>
          <p:cNvSpPr>
            <a:spLocks noGrp="1"/>
          </p:cNvSpPr>
          <p:nvPr>
            <p:ph type="dt" sz="half" idx="10"/>
          </p:nvPr>
        </p:nvSpPr>
        <p:spPr/>
        <p:txBody>
          <a:bodyPr/>
          <a:lstStyle/>
          <a:p>
            <a:fld id="{40F4D7DE-0D1A-7D4C-862E-EBC2CE905929}" type="datetimeFigureOut">
              <a:rPr lang="en-US" smtClean="0"/>
              <a:t>11/28/24</a:t>
            </a:fld>
            <a:endParaRPr lang="en-US" dirty="0"/>
          </a:p>
        </p:txBody>
      </p:sp>
      <p:sp>
        <p:nvSpPr>
          <p:cNvPr id="5" name="Footer Placeholder 4">
            <a:extLst>
              <a:ext uri="{FF2B5EF4-FFF2-40B4-BE49-F238E27FC236}">
                <a16:creationId xmlns:a16="http://schemas.microsoft.com/office/drawing/2014/main" id="{C8426985-9F19-EA49-8EB6-08602D0D10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E31BFD9-1DC3-FA43-B5A5-05B5B9C09F15}"/>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818724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110C-7B3B-EC43-A447-9C2123A7C18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1B40B81-BEA2-7E4C-B40D-C20E6E2075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4C9029E-A571-7641-9177-368FC875FC76}"/>
              </a:ext>
            </a:extLst>
          </p:cNvPr>
          <p:cNvSpPr>
            <a:spLocks noGrp="1"/>
          </p:cNvSpPr>
          <p:nvPr>
            <p:ph type="dt" sz="half" idx="10"/>
          </p:nvPr>
        </p:nvSpPr>
        <p:spPr/>
        <p:txBody>
          <a:bodyPr/>
          <a:lstStyle/>
          <a:p>
            <a:fld id="{40F4D7DE-0D1A-7D4C-862E-EBC2CE905929}" type="datetimeFigureOut">
              <a:rPr lang="en-US" smtClean="0"/>
              <a:t>11/28/24</a:t>
            </a:fld>
            <a:endParaRPr lang="en-US" dirty="0"/>
          </a:p>
        </p:txBody>
      </p:sp>
      <p:sp>
        <p:nvSpPr>
          <p:cNvPr id="5" name="Footer Placeholder 4">
            <a:extLst>
              <a:ext uri="{FF2B5EF4-FFF2-40B4-BE49-F238E27FC236}">
                <a16:creationId xmlns:a16="http://schemas.microsoft.com/office/drawing/2014/main" id="{739528E9-ED6D-A547-8660-602EDD88DE6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1D8E00D-BF63-EA49-A2EC-4CC04F0E3CCC}"/>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3440165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C42F4C-226A-5244-90DA-5871231600B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7DFB89-7723-0643-9A9F-1E0D3EEBB74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181B8C9-FF8C-A240-9957-D911309751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8693A8B-FB8E-FA44-9EAC-37EE3BF83483}"/>
              </a:ext>
            </a:extLst>
          </p:cNvPr>
          <p:cNvSpPr>
            <a:spLocks noGrp="1"/>
          </p:cNvSpPr>
          <p:nvPr>
            <p:ph type="dt" sz="half" idx="10"/>
          </p:nvPr>
        </p:nvSpPr>
        <p:spPr/>
        <p:txBody>
          <a:bodyPr/>
          <a:lstStyle/>
          <a:p>
            <a:fld id="{40F4D7DE-0D1A-7D4C-862E-EBC2CE905929}" type="datetimeFigureOut">
              <a:rPr lang="en-US" smtClean="0"/>
              <a:t>11/28/24</a:t>
            </a:fld>
            <a:endParaRPr lang="en-US" dirty="0"/>
          </a:p>
        </p:txBody>
      </p:sp>
      <p:sp>
        <p:nvSpPr>
          <p:cNvPr id="6" name="Footer Placeholder 5">
            <a:extLst>
              <a:ext uri="{FF2B5EF4-FFF2-40B4-BE49-F238E27FC236}">
                <a16:creationId xmlns:a16="http://schemas.microsoft.com/office/drawing/2014/main" id="{41556D38-470A-AB4C-BBB0-C9191093154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E1774A6-3670-3147-8FE4-EDBA80BA8F05}"/>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2357285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78FF7-E6CA-D840-AD39-A44F71F2AE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0ECDCED-A226-CD43-A80F-6FE4CCEF02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AC35D8A-7BB7-D64E-AA13-A04B0E27180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93F7AF8-D8AD-7E4C-9D71-D03F58ACE6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FBB3D0-C1A9-794D-AF45-787083A691C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D0EC8A3-DA45-284A-9ACC-9D12EECD88A2}"/>
              </a:ext>
            </a:extLst>
          </p:cNvPr>
          <p:cNvSpPr>
            <a:spLocks noGrp="1"/>
          </p:cNvSpPr>
          <p:nvPr>
            <p:ph type="dt" sz="half" idx="10"/>
          </p:nvPr>
        </p:nvSpPr>
        <p:spPr/>
        <p:txBody>
          <a:bodyPr/>
          <a:lstStyle/>
          <a:p>
            <a:fld id="{40F4D7DE-0D1A-7D4C-862E-EBC2CE905929}" type="datetimeFigureOut">
              <a:rPr lang="en-US" smtClean="0"/>
              <a:t>11/28/24</a:t>
            </a:fld>
            <a:endParaRPr lang="en-US" dirty="0"/>
          </a:p>
        </p:txBody>
      </p:sp>
      <p:sp>
        <p:nvSpPr>
          <p:cNvPr id="8" name="Footer Placeholder 7">
            <a:extLst>
              <a:ext uri="{FF2B5EF4-FFF2-40B4-BE49-F238E27FC236}">
                <a16:creationId xmlns:a16="http://schemas.microsoft.com/office/drawing/2014/main" id="{0A55983B-E5EB-6449-AB48-895A99D0337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6F9768B9-3797-EE41-8DCC-F89A3BEF7F94}"/>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1270263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EBF6A-1DA1-F148-A4D7-B0EB03BB22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F4A2ABD-5A9C-6B4E-9969-A6845F21735B}"/>
              </a:ext>
            </a:extLst>
          </p:cNvPr>
          <p:cNvSpPr>
            <a:spLocks noGrp="1"/>
          </p:cNvSpPr>
          <p:nvPr>
            <p:ph type="dt" sz="half" idx="10"/>
          </p:nvPr>
        </p:nvSpPr>
        <p:spPr/>
        <p:txBody>
          <a:bodyPr/>
          <a:lstStyle/>
          <a:p>
            <a:fld id="{40F4D7DE-0D1A-7D4C-862E-EBC2CE905929}" type="datetimeFigureOut">
              <a:rPr lang="en-US" smtClean="0"/>
              <a:t>11/28/24</a:t>
            </a:fld>
            <a:endParaRPr lang="en-US" dirty="0"/>
          </a:p>
        </p:txBody>
      </p:sp>
      <p:sp>
        <p:nvSpPr>
          <p:cNvPr id="4" name="Footer Placeholder 3">
            <a:extLst>
              <a:ext uri="{FF2B5EF4-FFF2-40B4-BE49-F238E27FC236}">
                <a16:creationId xmlns:a16="http://schemas.microsoft.com/office/drawing/2014/main" id="{CB36996D-03A9-6D40-892F-14490AC36C0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6434FE78-8F61-2A47-B46D-B1835F891556}"/>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1431849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90845B-2D57-1A4A-AA63-41E99785C617}"/>
              </a:ext>
            </a:extLst>
          </p:cNvPr>
          <p:cNvSpPr>
            <a:spLocks noGrp="1"/>
          </p:cNvSpPr>
          <p:nvPr>
            <p:ph type="dt" sz="half" idx="10"/>
          </p:nvPr>
        </p:nvSpPr>
        <p:spPr/>
        <p:txBody>
          <a:bodyPr/>
          <a:lstStyle/>
          <a:p>
            <a:fld id="{40F4D7DE-0D1A-7D4C-862E-EBC2CE905929}" type="datetimeFigureOut">
              <a:rPr lang="en-US" smtClean="0"/>
              <a:t>11/28/24</a:t>
            </a:fld>
            <a:endParaRPr lang="en-US" dirty="0"/>
          </a:p>
        </p:txBody>
      </p:sp>
      <p:sp>
        <p:nvSpPr>
          <p:cNvPr id="3" name="Footer Placeholder 2">
            <a:extLst>
              <a:ext uri="{FF2B5EF4-FFF2-40B4-BE49-F238E27FC236}">
                <a16:creationId xmlns:a16="http://schemas.microsoft.com/office/drawing/2014/main" id="{EB14D5A8-4DE2-944A-9C92-94FC685E3C71}"/>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CAB691A6-C35D-9240-B816-5023A94BAF0F}"/>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267745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C349B-A748-964B-BB60-78E07F1B9D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BD78DEB-B61A-B14A-9D20-FF7CBFA8B3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8473E8D-E6E3-FE44-8F74-EED6DFE257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9683AC1-0A5D-2844-8579-36031C7CDB8F}"/>
              </a:ext>
            </a:extLst>
          </p:cNvPr>
          <p:cNvSpPr>
            <a:spLocks noGrp="1"/>
          </p:cNvSpPr>
          <p:nvPr>
            <p:ph type="dt" sz="half" idx="10"/>
          </p:nvPr>
        </p:nvSpPr>
        <p:spPr/>
        <p:txBody>
          <a:bodyPr/>
          <a:lstStyle/>
          <a:p>
            <a:fld id="{40F4D7DE-0D1A-7D4C-862E-EBC2CE905929}" type="datetimeFigureOut">
              <a:rPr lang="en-US" smtClean="0"/>
              <a:t>11/28/24</a:t>
            </a:fld>
            <a:endParaRPr lang="en-US" dirty="0"/>
          </a:p>
        </p:txBody>
      </p:sp>
      <p:sp>
        <p:nvSpPr>
          <p:cNvPr id="6" name="Footer Placeholder 5">
            <a:extLst>
              <a:ext uri="{FF2B5EF4-FFF2-40B4-BE49-F238E27FC236}">
                <a16:creationId xmlns:a16="http://schemas.microsoft.com/office/drawing/2014/main" id="{88914715-E46F-1A47-8A5F-71106B468D5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6059B95-8A5F-8442-A6A1-0C4A20FF8030}"/>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692493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B4FE1-3857-0046-A647-6082C1669D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1CFBB9A-D23E-4B47-80C7-FFB64E07FE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6CD63815-F191-A348-82DB-DD508C894B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CCF350-6D7B-5340-B16E-D2EF8FA974FC}"/>
              </a:ext>
            </a:extLst>
          </p:cNvPr>
          <p:cNvSpPr>
            <a:spLocks noGrp="1"/>
          </p:cNvSpPr>
          <p:nvPr>
            <p:ph type="dt" sz="half" idx="10"/>
          </p:nvPr>
        </p:nvSpPr>
        <p:spPr/>
        <p:txBody>
          <a:bodyPr/>
          <a:lstStyle/>
          <a:p>
            <a:fld id="{40F4D7DE-0D1A-7D4C-862E-EBC2CE905929}" type="datetimeFigureOut">
              <a:rPr lang="en-US" smtClean="0"/>
              <a:t>11/28/24</a:t>
            </a:fld>
            <a:endParaRPr lang="en-US" dirty="0"/>
          </a:p>
        </p:txBody>
      </p:sp>
      <p:sp>
        <p:nvSpPr>
          <p:cNvPr id="6" name="Footer Placeholder 5">
            <a:extLst>
              <a:ext uri="{FF2B5EF4-FFF2-40B4-BE49-F238E27FC236}">
                <a16:creationId xmlns:a16="http://schemas.microsoft.com/office/drawing/2014/main" id="{3DCF42EE-4901-0C43-8B98-2E950E6A0F4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8D3A4C7-8A1D-F543-94EC-7A07831273F4}"/>
              </a:ext>
            </a:extLst>
          </p:cNvPr>
          <p:cNvSpPr>
            <a:spLocks noGrp="1"/>
          </p:cNvSpPr>
          <p:nvPr>
            <p:ph type="sldNum" sz="quarter" idx="12"/>
          </p:nvPr>
        </p:nvSpPr>
        <p:spPr/>
        <p:txBody>
          <a:bodyPr/>
          <a:lstStyle/>
          <a:p>
            <a:fld id="{135F8301-7629-C745-A9E5-17C4DBED604D}" type="slidenum">
              <a:rPr lang="en-US" smtClean="0"/>
              <a:t>‹#›</a:t>
            </a:fld>
            <a:endParaRPr lang="en-US" dirty="0"/>
          </a:p>
        </p:txBody>
      </p:sp>
    </p:spTree>
    <p:extLst>
      <p:ext uri="{BB962C8B-B14F-4D97-AF65-F5344CB8AC3E}">
        <p14:creationId xmlns:p14="http://schemas.microsoft.com/office/powerpoint/2010/main" val="189038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5AA62DD-7585-5641-9DAD-5D22DAB28C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4233C14-E6A7-C041-8F57-0B42A8D250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AFABAA-5BE1-4E4C-8614-D92E034912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F4D7DE-0D1A-7D4C-862E-EBC2CE905929}" type="datetimeFigureOut">
              <a:rPr lang="en-US" smtClean="0"/>
              <a:t>11/28/24</a:t>
            </a:fld>
            <a:endParaRPr lang="en-US" dirty="0"/>
          </a:p>
        </p:txBody>
      </p:sp>
      <p:sp>
        <p:nvSpPr>
          <p:cNvPr id="5" name="Footer Placeholder 4">
            <a:extLst>
              <a:ext uri="{FF2B5EF4-FFF2-40B4-BE49-F238E27FC236}">
                <a16:creationId xmlns:a16="http://schemas.microsoft.com/office/drawing/2014/main" id="{CDB53E2E-0367-894D-86B7-EBDF0F058C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4999AD7E-6A4A-F349-85CF-D08D5913A1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5F8301-7629-C745-A9E5-17C4DBED604D}" type="slidenum">
              <a:rPr lang="en-US" smtClean="0"/>
              <a:t>‹#›</a:t>
            </a:fld>
            <a:endParaRPr lang="en-US" dirty="0"/>
          </a:p>
        </p:txBody>
      </p:sp>
    </p:spTree>
    <p:extLst>
      <p:ext uri="{BB962C8B-B14F-4D97-AF65-F5344CB8AC3E}">
        <p14:creationId xmlns:p14="http://schemas.microsoft.com/office/powerpoint/2010/main" val="975797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smartsheet.com/try-it?trp=11294&amp;utm_source=template-powerpoint&amp;utm_medium=content&amp;utm_campaign=Brand+Personality+Activities-powerpoint-11294&amp;lpa=Brand+Personality+Activities+powerpoint+11294" TargetMode="External"/><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e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79F27F40-5FA9-F744-B825-84CFD0B43A31}"/>
              </a:ext>
            </a:extLst>
          </p:cNvPr>
          <p:cNvGrpSpPr/>
          <p:nvPr/>
        </p:nvGrpSpPr>
        <p:grpSpPr>
          <a:xfrm>
            <a:off x="2951544" y="3142713"/>
            <a:ext cx="8842433" cy="3354546"/>
            <a:chOff x="1085120" y="2434649"/>
            <a:chExt cx="10708857" cy="4062610"/>
          </a:xfrm>
        </p:grpSpPr>
        <p:pic>
          <p:nvPicPr>
            <p:cNvPr id="6" name="Picture 5">
              <a:extLst>
                <a:ext uri="{FF2B5EF4-FFF2-40B4-BE49-F238E27FC236}">
                  <a16:creationId xmlns:a16="http://schemas.microsoft.com/office/drawing/2014/main" id="{24F9A644-E3C8-C94C-A453-1DF742A26C80}"/>
                </a:ext>
              </a:extLst>
            </p:cNvPr>
            <p:cNvPicPr>
              <a:picLocks noChangeAspect="1"/>
            </p:cNvPicPr>
            <p:nvPr/>
          </p:nvPicPr>
          <p:blipFill>
            <a:blip r:embed="rId2"/>
            <a:stretch>
              <a:fillRect/>
            </a:stretch>
          </p:blipFill>
          <p:spPr>
            <a:xfrm>
              <a:off x="1085120" y="2434649"/>
              <a:ext cx="3446368" cy="1938582"/>
            </a:xfrm>
            <a:prstGeom prst="rect">
              <a:avLst/>
            </a:prstGeom>
          </p:spPr>
        </p:pic>
        <p:pic>
          <p:nvPicPr>
            <p:cNvPr id="7" name="Picture 6">
              <a:extLst>
                <a:ext uri="{FF2B5EF4-FFF2-40B4-BE49-F238E27FC236}">
                  <a16:creationId xmlns:a16="http://schemas.microsoft.com/office/drawing/2014/main" id="{5525FD81-3215-C34B-A7F2-70CAE988B208}"/>
                </a:ext>
              </a:extLst>
            </p:cNvPr>
            <p:cNvPicPr>
              <a:picLocks noChangeAspect="1"/>
            </p:cNvPicPr>
            <p:nvPr/>
          </p:nvPicPr>
          <p:blipFill>
            <a:blip r:embed="rId3"/>
            <a:stretch>
              <a:fillRect/>
            </a:stretch>
          </p:blipFill>
          <p:spPr>
            <a:xfrm>
              <a:off x="8353676" y="4558677"/>
              <a:ext cx="3440300" cy="1938582"/>
            </a:xfrm>
            <a:prstGeom prst="rect">
              <a:avLst/>
            </a:prstGeom>
          </p:spPr>
        </p:pic>
        <p:pic>
          <p:nvPicPr>
            <p:cNvPr id="8" name="Picture 7">
              <a:extLst>
                <a:ext uri="{FF2B5EF4-FFF2-40B4-BE49-F238E27FC236}">
                  <a16:creationId xmlns:a16="http://schemas.microsoft.com/office/drawing/2014/main" id="{B11280F8-074B-5948-8B24-EE0E61DDFB15}"/>
                </a:ext>
              </a:extLst>
            </p:cNvPr>
            <p:cNvPicPr>
              <a:picLocks noChangeAspect="1"/>
            </p:cNvPicPr>
            <p:nvPr/>
          </p:nvPicPr>
          <p:blipFill>
            <a:blip r:embed="rId4"/>
            <a:stretch>
              <a:fillRect/>
            </a:stretch>
          </p:blipFill>
          <p:spPr>
            <a:xfrm>
              <a:off x="4719398" y="2434649"/>
              <a:ext cx="3440301" cy="1938582"/>
            </a:xfrm>
            <a:prstGeom prst="rect">
              <a:avLst/>
            </a:prstGeom>
          </p:spPr>
        </p:pic>
        <p:pic>
          <p:nvPicPr>
            <p:cNvPr id="9" name="Picture 8">
              <a:extLst>
                <a:ext uri="{FF2B5EF4-FFF2-40B4-BE49-F238E27FC236}">
                  <a16:creationId xmlns:a16="http://schemas.microsoft.com/office/drawing/2014/main" id="{3C1D2B15-F132-8540-81C5-C36AD1E09099}"/>
                </a:ext>
              </a:extLst>
            </p:cNvPr>
            <p:cNvPicPr>
              <a:picLocks noChangeAspect="1"/>
            </p:cNvPicPr>
            <p:nvPr/>
          </p:nvPicPr>
          <p:blipFill>
            <a:blip r:embed="rId5"/>
            <a:stretch>
              <a:fillRect/>
            </a:stretch>
          </p:blipFill>
          <p:spPr>
            <a:xfrm>
              <a:off x="8353676" y="2434649"/>
              <a:ext cx="3440301" cy="1938582"/>
            </a:xfrm>
            <a:prstGeom prst="rect">
              <a:avLst/>
            </a:prstGeom>
          </p:spPr>
        </p:pic>
        <p:pic>
          <p:nvPicPr>
            <p:cNvPr id="10" name="Picture 9">
              <a:extLst>
                <a:ext uri="{FF2B5EF4-FFF2-40B4-BE49-F238E27FC236}">
                  <a16:creationId xmlns:a16="http://schemas.microsoft.com/office/drawing/2014/main" id="{5B117B61-8FA7-224E-995B-B01E0C50E1D9}"/>
                </a:ext>
              </a:extLst>
            </p:cNvPr>
            <p:cNvPicPr>
              <a:picLocks noChangeAspect="1"/>
            </p:cNvPicPr>
            <p:nvPr/>
          </p:nvPicPr>
          <p:blipFill>
            <a:blip r:embed="rId6"/>
            <a:stretch>
              <a:fillRect/>
            </a:stretch>
          </p:blipFill>
          <p:spPr>
            <a:xfrm>
              <a:off x="1085120" y="4558677"/>
              <a:ext cx="3440301" cy="1938582"/>
            </a:xfrm>
            <a:prstGeom prst="rect">
              <a:avLst/>
            </a:prstGeom>
          </p:spPr>
        </p:pic>
        <p:pic>
          <p:nvPicPr>
            <p:cNvPr id="11" name="Picture 10">
              <a:extLst>
                <a:ext uri="{FF2B5EF4-FFF2-40B4-BE49-F238E27FC236}">
                  <a16:creationId xmlns:a16="http://schemas.microsoft.com/office/drawing/2014/main" id="{573021CC-86AC-C44E-9953-FB4A07B3E4B4}"/>
                </a:ext>
              </a:extLst>
            </p:cNvPr>
            <p:cNvPicPr>
              <a:picLocks noChangeAspect="1"/>
            </p:cNvPicPr>
            <p:nvPr/>
          </p:nvPicPr>
          <p:blipFill>
            <a:blip r:embed="rId7"/>
            <a:stretch>
              <a:fillRect/>
            </a:stretch>
          </p:blipFill>
          <p:spPr>
            <a:xfrm>
              <a:off x="4719398" y="4558677"/>
              <a:ext cx="3440301" cy="1938582"/>
            </a:xfrm>
            <a:prstGeom prst="rect">
              <a:avLst/>
            </a:prstGeom>
          </p:spPr>
        </p:pic>
      </p:grpSp>
      <p:sp>
        <p:nvSpPr>
          <p:cNvPr id="12" name="TextBox 11">
            <a:extLst>
              <a:ext uri="{FF2B5EF4-FFF2-40B4-BE49-F238E27FC236}">
                <a16:creationId xmlns:a16="http://schemas.microsoft.com/office/drawing/2014/main" id="{75ED9E96-1E05-F14E-9CC5-76C1C310BF93}"/>
              </a:ext>
            </a:extLst>
          </p:cNvPr>
          <p:cNvSpPr txBox="1"/>
          <p:nvPr/>
        </p:nvSpPr>
        <p:spPr>
          <a:xfrm>
            <a:off x="300447" y="253847"/>
            <a:ext cx="6720285" cy="1323439"/>
          </a:xfrm>
          <a:prstGeom prst="rect">
            <a:avLst/>
          </a:prstGeom>
          <a:noFill/>
        </p:spPr>
        <p:txBody>
          <a:bodyPr wrap="square" rtlCol="0">
            <a:spAutoFit/>
          </a:bodyPr>
          <a:lstStyle/>
          <a:p>
            <a:r>
              <a:rPr lang="en-US" sz="4000" b="1" dirty="0">
                <a:solidFill>
                  <a:schemeClr val="tx1">
                    <a:lumMod val="65000"/>
                    <a:lumOff val="35000"/>
                  </a:schemeClr>
                </a:solidFill>
                <a:latin typeface="Century Gothic" panose="020B0502020202020204" pitchFamily="34" charset="0"/>
              </a:rPr>
              <a:t>Brand Pillars Workshop Facilitation Kit</a:t>
            </a:r>
            <a:endParaRPr lang="en-US" sz="4000" b="1" dirty="0">
              <a:solidFill>
                <a:schemeClr val="tx1">
                  <a:lumMod val="75000"/>
                  <a:lumOff val="25000"/>
                </a:schemeClr>
              </a:solidFill>
              <a:latin typeface="Century Gothic" panose="020B0502020202020204" pitchFamily="34" charset="0"/>
            </a:endParaRPr>
          </a:p>
        </p:txBody>
      </p:sp>
      <p:pic>
        <p:nvPicPr>
          <p:cNvPr id="4" name="Picture 3">
            <a:hlinkClick r:id="rId8"/>
            <a:extLst>
              <a:ext uri="{FF2B5EF4-FFF2-40B4-BE49-F238E27FC236}">
                <a16:creationId xmlns:a16="http://schemas.microsoft.com/office/drawing/2014/main" id="{4AEB8225-3AA8-AF48-AD51-3F5F53316D6B}"/>
              </a:ext>
            </a:extLst>
          </p:cNvPr>
          <p:cNvPicPr>
            <a:picLocks noChangeAspect="1"/>
          </p:cNvPicPr>
          <p:nvPr/>
        </p:nvPicPr>
        <p:blipFill>
          <a:blip r:embed="rId9"/>
          <a:srcRect/>
          <a:stretch/>
        </p:blipFill>
        <p:spPr>
          <a:xfrm>
            <a:off x="8786625" y="360741"/>
            <a:ext cx="3104928" cy="617555"/>
          </a:xfrm>
          <a:prstGeom prst="rect">
            <a:avLst/>
          </a:prstGeom>
        </p:spPr>
      </p:pic>
      <p:sp>
        <p:nvSpPr>
          <p:cNvPr id="2" name="TextBox 1">
            <a:extLst>
              <a:ext uri="{FF2B5EF4-FFF2-40B4-BE49-F238E27FC236}">
                <a16:creationId xmlns:a16="http://schemas.microsoft.com/office/drawing/2014/main" id="{A7E1DB9C-5683-36A6-27C2-4662F2E438F3}"/>
              </a:ext>
            </a:extLst>
          </p:cNvPr>
          <p:cNvSpPr txBox="1"/>
          <p:nvPr/>
        </p:nvSpPr>
        <p:spPr>
          <a:xfrm>
            <a:off x="586021" y="990148"/>
            <a:ext cx="6786739" cy="221599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3800" dirty="0">
                <a:latin typeface="Brush Script MT" panose="03060802040406070304" pitchFamily="66" charset="0"/>
                <a:cs typeface="Times New Roman" panose="02020603050405020304" pitchFamily="18" charset="0"/>
              </a:rPr>
              <a:t>personality</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BAD9D"/>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9C35517-FA1A-BA44-83D1-92BEAB429367}"/>
              </a:ext>
            </a:extLst>
          </p:cNvPr>
          <p:cNvPicPr>
            <a:picLocks noChangeAspect="1"/>
          </p:cNvPicPr>
          <p:nvPr/>
        </p:nvPicPr>
        <p:blipFill>
          <a:blip r:embed="rId2">
            <a:alphaModFix amt="75000"/>
          </a:blip>
          <a:stretch>
            <a:fillRect/>
          </a:stretch>
        </p:blipFill>
        <p:spPr>
          <a:xfrm>
            <a:off x="7978862" y="3492145"/>
            <a:ext cx="1460500" cy="2260600"/>
          </a:xfrm>
          <a:prstGeom prst="rect">
            <a:avLst/>
          </a:prstGeom>
        </p:spPr>
      </p:pic>
      <p:sp>
        <p:nvSpPr>
          <p:cNvPr id="13" name="TextBox 12">
            <a:extLst>
              <a:ext uri="{FF2B5EF4-FFF2-40B4-BE49-F238E27FC236}">
                <a16:creationId xmlns:a16="http://schemas.microsoft.com/office/drawing/2014/main" id="{170D9657-4810-0545-9463-D35328606FC7}"/>
              </a:ext>
            </a:extLst>
          </p:cNvPr>
          <p:cNvSpPr txBox="1"/>
          <p:nvPr/>
        </p:nvSpPr>
        <p:spPr>
          <a:xfrm>
            <a:off x="518983" y="1705231"/>
            <a:ext cx="6786739" cy="2215991"/>
          </a:xfrm>
          <a:prstGeom prst="rect">
            <a:avLst/>
          </a:prstGeom>
          <a:noFill/>
        </p:spPr>
        <p:txBody>
          <a:bodyPr wrap="square" rtlCol="0">
            <a:spAutoFit/>
          </a:bodyPr>
          <a:lstStyle/>
          <a:p>
            <a:r>
              <a:rPr lang="en-US" sz="13800" dirty="0">
                <a:solidFill>
                  <a:schemeClr val="bg1"/>
                </a:solidFill>
                <a:latin typeface="Century Gothic" panose="020B0502020202020204" pitchFamily="34" charset="0"/>
                <a:cs typeface="Times New Roman" panose="02020603050405020304" pitchFamily="18" charset="0"/>
              </a:rPr>
              <a:t>BRAND</a:t>
            </a:r>
          </a:p>
        </p:txBody>
      </p:sp>
      <p:sp>
        <p:nvSpPr>
          <p:cNvPr id="23" name="TextBox 22">
            <a:extLst>
              <a:ext uri="{FF2B5EF4-FFF2-40B4-BE49-F238E27FC236}">
                <a16:creationId xmlns:a16="http://schemas.microsoft.com/office/drawing/2014/main" id="{8C56E7E1-8868-B949-BF10-1CA63606F413}"/>
              </a:ext>
            </a:extLst>
          </p:cNvPr>
          <p:cNvSpPr txBox="1"/>
          <p:nvPr/>
        </p:nvSpPr>
        <p:spPr>
          <a:xfrm>
            <a:off x="654910" y="3120081"/>
            <a:ext cx="7957753" cy="3154710"/>
          </a:xfrm>
          <a:prstGeom prst="rect">
            <a:avLst/>
          </a:prstGeom>
          <a:noFill/>
        </p:spPr>
        <p:txBody>
          <a:bodyPr wrap="square" rtlCol="0">
            <a:spAutoFit/>
          </a:bodyPr>
          <a:lstStyle/>
          <a:p>
            <a:r>
              <a:rPr lang="en-US" sz="19900" dirty="0">
                <a:latin typeface="Times New Roman" panose="02020603050405020304" pitchFamily="18" charset="0"/>
                <a:cs typeface="Times New Roman" panose="02020603050405020304" pitchFamily="18" charset="0"/>
              </a:rPr>
              <a:t>Pillars</a:t>
            </a:r>
          </a:p>
        </p:txBody>
      </p:sp>
      <p:sp>
        <p:nvSpPr>
          <p:cNvPr id="24" name="TextBox 23">
            <a:extLst>
              <a:ext uri="{FF2B5EF4-FFF2-40B4-BE49-F238E27FC236}">
                <a16:creationId xmlns:a16="http://schemas.microsoft.com/office/drawing/2014/main" id="{67BE68DE-933B-4E4F-8C2F-654361B3266F}"/>
              </a:ext>
            </a:extLst>
          </p:cNvPr>
          <p:cNvSpPr txBox="1"/>
          <p:nvPr/>
        </p:nvSpPr>
        <p:spPr>
          <a:xfrm>
            <a:off x="518983" y="5836503"/>
            <a:ext cx="11207579" cy="1107996"/>
          </a:xfrm>
          <a:prstGeom prst="rect">
            <a:avLst/>
          </a:prstGeom>
          <a:noFill/>
        </p:spPr>
        <p:txBody>
          <a:bodyPr wrap="square" rtlCol="0">
            <a:spAutoFit/>
          </a:bodyPr>
          <a:lstStyle/>
          <a:p>
            <a:pPr lvl="0"/>
            <a:r>
              <a:rPr lang="en-US" sz="6600" dirty="0">
                <a:solidFill>
                  <a:schemeClr val="bg1"/>
                </a:solidFill>
                <a:latin typeface="Century Gothic" panose="020B0502020202020204" pitchFamily="34" charset="0"/>
              </a:rPr>
              <a:t>Workshop Facilitation Deck</a:t>
            </a:r>
          </a:p>
        </p:txBody>
      </p:sp>
      <p:pic>
        <p:nvPicPr>
          <p:cNvPr id="25" name="Picture 24">
            <a:extLst>
              <a:ext uri="{FF2B5EF4-FFF2-40B4-BE49-F238E27FC236}">
                <a16:creationId xmlns:a16="http://schemas.microsoft.com/office/drawing/2014/main" id="{783ABE08-B045-2042-B1A1-51C1CCA72851}"/>
              </a:ext>
            </a:extLst>
          </p:cNvPr>
          <p:cNvPicPr>
            <a:picLocks noChangeAspect="1"/>
          </p:cNvPicPr>
          <p:nvPr/>
        </p:nvPicPr>
        <p:blipFill>
          <a:blip r:embed="rId3"/>
          <a:stretch>
            <a:fillRect/>
          </a:stretch>
        </p:blipFill>
        <p:spPr>
          <a:xfrm>
            <a:off x="9356640" y="1118095"/>
            <a:ext cx="2180450" cy="4621809"/>
          </a:xfrm>
          <a:prstGeom prst="rect">
            <a:avLst/>
          </a:prstGeom>
        </p:spPr>
      </p:pic>
      <p:sp>
        <p:nvSpPr>
          <p:cNvPr id="2" name="TextBox 1">
            <a:extLst>
              <a:ext uri="{FF2B5EF4-FFF2-40B4-BE49-F238E27FC236}">
                <a16:creationId xmlns:a16="http://schemas.microsoft.com/office/drawing/2014/main" id="{BAA2642A-61AB-D000-A8E6-B521BD536D29}"/>
              </a:ext>
            </a:extLst>
          </p:cNvPr>
          <p:cNvSpPr txBox="1"/>
          <p:nvPr/>
        </p:nvSpPr>
        <p:spPr>
          <a:xfrm>
            <a:off x="586021" y="-117848"/>
            <a:ext cx="6786739" cy="221599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3800" dirty="0">
                <a:solidFill>
                  <a:schemeClr val="bg1"/>
                </a:solidFill>
                <a:latin typeface="Brush Script MT" panose="03060802040406070304" pitchFamily="66" charset="0"/>
                <a:cs typeface="Times New Roman" panose="02020603050405020304" pitchFamily="18" charset="0"/>
              </a:rPr>
              <a:t>personality</a:t>
            </a:r>
          </a:p>
        </p:txBody>
      </p:sp>
    </p:spTree>
    <p:extLst>
      <p:ext uri="{BB962C8B-B14F-4D97-AF65-F5344CB8AC3E}">
        <p14:creationId xmlns:p14="http://schemas.microsoft.com/office/powerpoint/2010/main" val="3033991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BAD9D"/>
        </a:solidFill>
        <a:effectLst/>
      </p:bgPr>
    </p:bg>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8C6DACA5-1A92-DC4A-AF75-787FEF908BE5}"/>
              </a:ext>
            </a:extLst>
          </p:cNvPr>
          <p:cNvSpPr txBox="1"/>
          <p:nvPr/>
        </p:nvSpPr>
        <p:spPr>
          <a:xfrm>
            <a:off x="-147356" y="1002968"/>
            <a:ext cx="6858000" cy="769441"/>
          </a:xfrm>
          <a:prstGeom prst="rect">
            <a:avLst/>
          </a:prstGeom>
          <a:noFill/>
        </p:spPr>
        <p:txBody>
          <a:bodyPr wrap="square" rtlCol="0">
            <a:spAutoFit/>
          </a:bodyPr>
          <a:lstStyle/>
          <a:p>
            <a:r>
              <a:rPr lang="en-US" sz="4400" dirty="0">
                <a:solidFill>
                  <a:schemeClr val="bg1"/>
                </a:solidFill>
                <a:latin typeface="Century Gothic" panose="020B0502020202020204" pitchFamily="34" charset="0"/>
                <a:cs typeface="Times New Roman" panose="02020603050405020304" pitchFamily="18" charset="0"/>
              </a:rPr>
              <a:t>PRE-ACTIVITY QUESTIONS</a:t>
            </a:r>
          </a:p>
        </p:txBody>
      </p:sp>
      <p:sp>
        <p:nvSpPr>
          <p:cNvPr id="13" name="TextBox 12">
            <a:extLst>
              <a:ext uri="{FF2B5EF4-FFF2-40B4-BE49-F238E27FC236}">
                <a16:creationId xmlns:a16="http://schemas.microsoft.com/office/drawing/2014/main" id="{170D9657-4810-0545-9463-D35328606FC7}"/>
              </a:ext>
            </a:extLst>
          </p:cNvPr>
          <p:cNvSpPr txBox="1"/>
          <p:nvPr/>
        </p:nvSpPr>
        <p:spPr>
          <a:xfrm>
            <a:off x="-172755" y="-331780"/>
            <a:ext cx="7500656" cy="1446550"/>
          </a:xfrm>
          <a:prstGeom prst="rect">
            <a:avLst/>
          </a:prstGeom>
          <a:noFill/>
        </p:spPr>
        <p:txBody>
          <a:bodyPr wrap="square" rtlCol="0">
            <a:spAutoFit/>
          </a:bodyPr>
          <a:lstStyle/>
          <a:p>
            <a:r>
              <a:rPr lang="en-US" sz="8800" dirty="0">
                <a:solidFill>
                  <a:schemeClr val="bg1"/>
                </a:solidFill>
                <a:latin typeface="Century Gothic" panose="020B0502020202020204" pitchFamily="34" charset="0"/>
                <a:cs typeface="Times New Roman" panose="02020603050405020304" pitchFamily="18" charset="0"/>
              </a:rPr>
              <a:t>PERSONALITY</a:t>
            </a:r>
            <a:endParaRPr lang="en-US" sz="4400" dirty="0">
              <a:solidFill>
                <a:schemeClr val="bg1"/>
              </a:solidFill>
              <a:latin typeface="Century Gothic" panose="020B0502020202020204" pitchFamily="34" charset="0"/>
              <a:cs typeface="Times New Roman" panose="02020603050405020304" pitchFamily="18" charset="0"/>
            </a:endParaRPr>
          </a:p>
        </p:txBody>
      </p:sp>
      <p:grpSp>
        <p:nvGrpSpPr>
          <p:cNvPr id="14" name="Group 13">
            <a:extLst>
              <a:ext uri="{FF2B5EF4-FFF2-40B4-BE49-F238E27FC236}">
                <a16:creationId xmlns:a16="http://schemas.microsoft.com/office/drawing/2014/main" id="{C86A4E18-65AB-2A4C-9B24-C99533B915DF}"/>
              </a:ext>
            </a:extLst>
          </p:cNvPr>
          <p:cNvGrpSpPr/>
          <p:nvPr/>
        </p:nvGrpSpPr>
        <p:grpSpPr>
          <a:xfrm>
            <a:off x="11207584" y="5510483"/>
            <a:ext cx="827900" cy="1203756"/>
            <a:chOff x="11207584" y="5510483"/>
            <a:chExt cx="827900" cy="1203756"/>
          </a:xfrm>
        </p:grpSpPr>
        <p:cxnSp>
          <p:nvCxnSpPr>
            <p:cNvPr id="15" name="Straight Connector 14">
              <a:extLst>
                <a:ext uri="{FF2B5EF4-FFF2-40B4-BE49-F238E27FC236}">
                  <a16:creationId xmlns:a16="http://schemas.microsoft.com/office/drawing/2014/main" id="{AE37B702-37BC-B941-A8DE-FBFCA4D57BC7}"/>
                </a:ext>
              </a:extLst>
            </p:cNvPr>
            <p:cNvCxnSpPr/>
            <p:nvPr/>
          </p:nvCxnSpPr>
          <p:spPr>
            <a:xfrm>
              <a:off x="11207584" y="6093880"/>
              <a:ext cx="827900" cy="0"/>
            </a:xfrm>
            <a:prstGeom prst="line">
              <a:avLst/>
            </a:prstGeom>
            <a:ln w="41275"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A0FDD58F-AA27-F549-90D1-BABAE38E3400}"/>
                </a:ext>
              </a:extLst>
            </p:cNvPr>
            <p:cNvSpPr txBox="1"/>
            <p:nvPr/>
          </p:nvSpPr>
          <p:spPr>
            <a:xfrm>
              <a:off x="11425885" y="5510483"/>
              <a:ext cx="391298" cy="553998"/>
            </a:xfrm>
            <a:prstGeom prst="rect">
              <a:avLst/>
            </a:prstGeom>
            <a:noFill/>
          </p:spPr>
          <p:txBody>
            <a:bodyPr wrap="square" rtlCol="0">
              <a:spAutoFit/>
            </a:bodyPr>
            <a:lstStyle/>
            <a:p>
              <a:pPr algn="ctr"/>
              <a:r>
                <a:rPr lang="en-US" sz="3000" dirty="0">
                  <a:latin typeface="Century Gothic" panose="020B0502020202020204" pitchFamily="34" charset="0"/>
                  <a:cs typeface="Times New Roman" panose="02020603050405020304" pitchFamily="18" charset="0"/>
                </a:rPr>
                <a:t>1</a:t>
              </a:r>
            </a:p>
          </p:txBody>
        </p:sp>
        <p:sp>
          <p:nvSpPr>
            <p:cNvPr id="17" name="TextBox 16">
              <a:extLst>
                <a:ext uri="{FF2B5EF4-FFF2-40B4-BE49-F238E27FC236}">
                  <a16:creationId xmlns:a16="http://schemas.microsoft.com/office/drawing/2014/main" id="{AD810E2B-96C9-1F49-8537-883E8A19AFE7}"/>
                </a:ext>
              </a:extLst>
            </p:cNvPr>
            <p:cNvSpPr txBox="1"/>
            <p:nvPr/>
          </p:nvSpPr>
          <p:spPr>
            <a:xfrm>
              <a:off x="11425885" y="6160241"/>
              <a:ext cx="391298" cy="553998"/>
            </a:xfrm>
            <a:prstGeom prst="rect">
              <a:avLst/>
            </a:prstGeom>
            <a:noFill/>
          </p:spPr>
          <p:txBody>
            <a:bodyPr wrap="square" rtlCol="0">
              <a:spAutoFit/>
            </a:bodyPr>
            <a:lstStyle/>
            <a:p>
              <a:pPr algn="ctr"/>
              <a:r>
                <a:rPr lang="en-US" sz="3000" dirty="0">
                  <a:latin typeface="Century Gothic" panose="020B0502020202020204" pitchFamily="34" charset="0"/>
                  <a:cs typeface="Times New Roman" panose="02020603050405020304" pitchFamily="18" charset="0"/>
                </a:rPr>
                <a:t>4</a:t>
              </a:r>
            </a:p>
          </p:txBody>
        </p:sp>
      </p:grpSp>
      <p:sp>
        <p:nvSpPr>
          <p:cNvPr id="18" name="TextBox 17">
            <a:extLst>
              <a:ext uri="{FF2B5EF4-FFF2-40B4-BE49-F238E27FC236}">
                <a16:creationId xmlns:a16="http://schemas.microsoft.com/office/drawing/2014/main" id="{8756A348-7600-3C43-93BF-389458F996DA}"/>
              </a:ext>
            </a:extLst>
          </p:cNvPr>
          <p:cNvSpPr txBox="1"/>
          <p:nvPr/>
        </p:nvSpPr>
        <p:spPr>
          <a:xfrm>
            <a:off x="160641" y="1926140"/>
            <a:ext cx="5401960" cy="4503797"/>
          </a:xfrm>
          <a:prstGeom prst="rect">
            <a:avLst/>
          </a:prstGeom>
          <a:noFill/>
        </p:spPr>
        <p:txBody>
          <a:bodyPr wrap="square" rtlCol="0">
            <a:spAutoFit/>
          </a:bodyPr>
          <a:lstStyle/>
          <a:p>
            <a:pPr marL="285750" lvl="0" indent="-285750">
              <a:spcAft>
                <a:spcPts val="1600"/>
              </a:spcAft>
              <a:buClr>
                <a:schemeClr val="bg1"/>
              </a:buClr>
              <a:buSzPct val="150000"/>
              <a:buFont typeface="Arial" panose="020B0604020202020204" pitchFamily="34" charset="0"/>
              <a:buChar char="•"/>
            </a:pPr>
            <a:r>
              <a:rPr lang="en-US" sz="2200" dirty="0">
                <a:latin typeface="Times-Roman" pitchFamily="2" charset="0"/>
              </a:rPr>
              <a:t>If your brand were someone you met at a dinner party, how would you describe that person?</a:t>
            </a:r>
          </a:p>
          <a:p>
            <a:pPr marL="285750" lvl="0" indent="-285750">
              <a:spcAft>
                <a:spcPts val="1600"/>
              </a:spcAft>
              <a:buClr>
                <a:schemeClr val="bg1"/>
              </a:buClr>
              <a:buSzPct val="150000"/>
              <a:buFont typeface="Arial" panose="020B0604020202020204" pitchFamily="34" charset="0"/>
              <a:buChar char="•"/>
            </a:pPr>
            <a:r>
              <a:rPr lang="en-US" sz="2200" dirty="0">
                <a:latin typeface="Times-Roman" pitchFamily="2" charset="0"/>
              </a:rPr>
              <a:t>What topics would interest that person?</a:t>
            </a:r>
          </a:p>
          <a:p>
            <a:pPr marL="285750" lvl="0" indent="-285750">
              <a:spcAft>
                <a:spcPts val="1600"/>
              </a:spcAft>
              <a:buClr>
                <a:schemeClr val="bg1"/>
              </a:buClr>
              <a:buSzPct val="150000"/>
              <a:buFont typeface="Arial" panose="020B0604020202020204" pitchFamily="34" charset="0"/>
              <a:buChar char="•"/>
            </a:pPr>
            <a:r>
              <a:rPr lang="en-US" sz="2200" dirty="0">
                <a:latin typeface="Times-Roman" pitchFamily="2" charset="0"/>
              </a:rPr>
              <a:t>How would they dress?</a:t>
            </a:r>
          </a:p>
          <a:p>
            <a:pPr marL="285750" lvl="0" indent="-285750">
              <a:spcAft>
                <a:spcPts val="1600"/>
              </a:spcAft>
              <a:buClr>
                <a:schemeClr val="bg1"/>
              </a:buClr>
              <a:buSzPct val="150000"/>
              <a:buFont typeface="Arial" panose="020B0604020202020204" pitchFamily="34" charset="0"/>
              <a:buChar char="•"/>
            </a:pPr>
            <a:r>
              <a:rPr lang="en-US" sz="2200" dirty="0">
                <a:latin typeface="Times-Roman" pitchFamily="2" charset="0"/>
              </a:rPr>
              <a:t>How would they talk?</a:t>
            </a:r>
          </a:p>
          <a:p>
            <a:pPr marL="285750" lvl="0" indent="-285750">
              <a:spcAft>
                <a:spcPts val="1600"/>
              </a:spcAft>
              <a:buClr>
                <a:schemeClr val="bg1"/>
              </a:buClr>
              <a:buSzPct val="150000"/>
              <a:buFont typeface="Arial" panose="020B0604020202020204" pitchFamily="34" charset="0"/>
              <a:buChar char="•"/>
            </a:pPr>
            <a:r>
              <a:rPr lang="en-US" sz="2200" dirty="0">
                <a:latin typeface="Times-Roman" pitchFamily="2" charset="0"/>
              </a:rPr>
              <a:t>If your brand were a superhero, how would they save the world?</a:t>
            </a:r>
          </a:p>
          <a:p>
            <a:pPr marL="285750" lvl="0" indent="-285750">
              <a:spcAft>
                <a:spcPts val="1600"/>
              </a:spcAft>
              <a:buClr>
                <a:schemeClr val="bg1"/>
              </a:buClr>
              <a:buSzPct val="150000"/>
              <a:buFont typeface="Arial" panose="020B0604020202020204" pitchFamily="34" charset="0"/>
              <a:buChar char="•"/>
            </a:pPr>
            <a:r>
              <a:rPr lang="en-US" sz="2200" dirty="0">
                <a:latin typeface="Times-Roman" pitchFamily="2" charset="0"/>
              </a:rPr>
              <a:t>What aspects of this superhero would resonate with your audience?</a:t>
            </a:r>
          </a:p>
        </p:txBody>
      </p:sp>
      <p:sp>
        <p:nvSpPr>
          <p:cNvPr id="10" name="TextBox 9">
            <a:extLst>
              <a:ext uri="{FF2B5EF4-FFF2-40B4-BE49-F238E27FC236}">
                <a16:creationId xmlns:a16="http://schemas.microsoft.com/office/drawing/2014/main" id="{7F4DCD92-243D-0C42-A823-4529DC63CFF3}"/>
              </a:ext>
            </a:extLst>
          </p:cNvPr>
          <p:cNvSpPr txBox="1"/>
          <p:nvPr/>
        </p:nvSpPr>
        <p:spPr>
          <a:xfrm>
            <a:off x="6023925" y="1926140"/>
            <a:ext cx="5401960" cy="3960058"/>
          </a:xfrm>
          <a:prstGeom prst="rect">
            <a:avLst/>
          </a:prstGeom>
          <a:noFill/>
        </p:spPr>
        <p:txBody>
          <a:bodyPr wrap="square" rtlCol="0">
            <a:spAutoFit/>
          </a:bodyPr>
          <a:lstStyle/>
          <a:p>
            <a:pPr marL="285750" lvl="0" indent="-285750">
              <a:spcAft>
                <a:spcPts val="1600"/>
              </a:spcAft>
              <a:buClr>
                <a:schemeClr val="bg1"/>
              </a:buClr>
              <a:buSzPct val="150000"/>
              <a:buFont typeface="Arial" panose="020B0604020202020204" pitchFamily="34" charset="0"/>
              <a:buChar char="•"/>
            </a:pPr>
            <a:r>
              <a:rPr lang="en-US" sz="2200" dirty="0">
                <a:latin typeface="Times-Roman" pitchFamily="2" charset="0"/>
              </a:rPr>
              <a:t>Where would your brand live?</a:t>
            </a:r>
          </a:p>
          <a:p>
            <a:pPr marL="285750" lvl="0" indent="-285750">
              <a:spcAft>
                <a:spcPts val="1600"/>
              </a:spcAft>
              <a:buClr>
                <a:schemeClr val="bg1"/>
              </a:buClr>
              <a:buSzPct val="150000"/>
              <a:buFont typeface="Arial" panose="020B0604020202020204" pitchFamily="34" charset="0"/>
              <a:buChar char="•"/>
            </a:pPr>
            <a:r>
              <a:rPr lang="en-US" sz="2200" dirty="0">
                <a:latin typeface="Times-Roman" pitchFamily="2" charset="0"/>
              </a:rPr>
              <a:t>Where would your brand travel on vacation?</a:t>
            </a:r>
          </a:p>
          <a:p>
            <a:pPr marL="285750" lvl="0" indent="-285750">
              <a:spcAft>
                <a:spcPts val="1600"/>
              </a:spcAft>
              <a:buClr>
                <a:schemeClr val="bg1"/>
              </a:buClr>
              <a:buSzPct val="150000"/>
              <a:buFont typeface="Arial" panose="020B0604020202020204" pitchFamily="34" charset="0"/>
              <a:buChar char="•"/>
            </a:pPr>
            <a:r>
              <a:rPr lang="en-US" sz="2200" dirty="0">
                <a:latin typeface="Times-Roman" pitchFamily="2" charset="0"/>
              </a:rPr>
              <a:t>If your brand were a person in an interview, what three skills would they highlight about themselves?</a:t>
            </a:r>
          </a:p>
          <a:p>
            <a:pPr marL="285750" lvl="0" indent="-285750">
              <a:spcAft>
                <a:spcPts val="1600"/>
              </a:spcAft>
              <a:buClr>
                <a:schemeClr val="bg1"/>
              </a:buClr>
              <a:buSzPct val="150000"/>
              <a:buFont typeface="Arial" panose="020B0604020202020204" pitchFamily="34" charset="0"/>
              <a:buChar char="•"/>
            </a:pPr>
            <a:r>
              <a:rPr lang="en-US" sz="2200" dirty="0">
                <a:latin typeface="Times-Roman" pitchFamily="2" charset="0"/>
              </a:rPr>
              <a:t>Who are your brand’s friends?</a:t>
            </a:r>
          </a:p>
          <a:p>
            <a:pPr marL="285750" lvl="0" indent="-285750">
              <a:spcAft>
                <a:spcPts val="1600"/>
              </a:spcAft>
              <a:buClr>
                <a:schemeClr val="bg1"/>
              </a:buClr>
              <a:buSzPct val="150000"/>
              <a:buFont typeface="Arial" panose="020B0604020202020204" pitchFamily="34" charset="0"/>
              <a:buChar char="•"/>
            </a:pPr>
            <a:r>
              <a:rPr lang="en-US" sz="2200" dirty="0">
                <a:latin typeface="Times-Roman" pitchFamily="2" charset="0"/>
              </a:rPr>
              <a:t>How would your brand handle a tough situation?</a:t>
            </a:r>
          </a:p>
        </p:txBody>
      </p:sp>
    </p:spTree>
    <p:extLst>
      <p:ext uri="{BB962C8B-B14F-4D97-AF65-F5344CB8AC3E}">
        <p14:creationId xmlns:p14="http://schemas.microsoft.com/office/powerpoint/2010/main" val="393758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BAD9D"/>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35BBFC0-EC94-9149-B14E-EB4FCD152FC6}"/>
              </a:ext>
            </a:extLst>
          </p:cNvPr>
          <p:cNvPicPr>
            <a:picLocks noChangeAspect="1"/>
          </p:cNvPicPr>
          <p:nvPr/>
        </p:nvPicPr>
        <p:blipFill>
          <a:blip r:embed="rId2"/>
          <a:stretch>
            <a:fillRect/>
          </a:stretch>
        </p:blipFill>
        <p:spPr>
          <a:xfrm>
            <a:off x="6858000" y="0"/>
            <a:ext cx="5334000" cy="6858000"/>
          </a:xfrm>
          <a:prstGeom prst="rect">
            <a:avLst/>
          </a:prstGeom>
        </p:spPr>
      </p:pic>
      <p:sp>
        <p:nvSpPr>
          <p:cNvPr id="13" name="TextBox 12">
            <a:extLst>
              <a:ext uri="{FF2B5EF4-FFF2-40B4-BE49-F238E27FC236}">
                <a16:creationId xmlns:a16="http://schemas.microsoft.com/office/drawing/2014/main" id="{170D9657-4810-0545-9463-D35328606FC7}"/>
              </a:ext>
            </a:extLst>
          </p:cNvPr>
          <p:cNvSpPr txBox="1"/>
          <p:nvPr/>
        </p:nvSpPr>
        <p:spPr>
          <a:xfrm>
            <a:off x="-185455" y="-331780"/>
            <a:ext cx="6979956" cy="1446550"/>
          </a:xfrm>
          <a:prstGeom prst="rect">
            <a:avLst/>
          </a:prstGeom>
          <a:noFill/>
        </p:spPr>
        <p:txBody>
          <a:bodyPr wrap="square" rtlCol="0">
            <a:spAutoFit/>
          </a:bodyPr>
          <a:lstStyle/>
          <a:p>
            <a:r>
              <a:rPr lang="en-US" sz="8800" dirty="0">
                <a:solidFill>
                  <a:schemeClr val="bg1"/>
                </a:solidFill>
                <a:latin typeface="Century Gothic" panose="020B0502020202020204" pitchFamily="34" charset="0"/>
                <a:cs typeface="Times New Roman" panose="02020603050405020304" pitchFamily="18" charset="0"/>
              </a:rPr>
              <a:t>BRAND</a:t>
            </a:r>
          </a:p>
        </p:txBody>
      </p:sp>
      <p:grpSp>
        <p:nvGrpSpPr>
          <p:cNvPr id="5" name="Group 4">
            <a:extLst>
              <a:ext uri="{FF2B5EF4-FFF2-40B4-BE49-F238E27FC236}">
                <a16:creationId xmlns:a16="http://schemas.microsoft.com/office/drawing/2014/main" id="{9EA774E9-CF31-9848-B6F5-18DBF3803239}"/>
              </a:ext>
            </a:extLst>
          </p:cNvPr>
          <p:cNvGrpSpPr/>
          <p:nvPr/>
        </p:nvGrpSpPr>
        <p:grpSpPr>
          <a:xfrm>
            <a:off x="11207584" y="5510483"/>
            <a:ext cx="827900" cy="1203756"/>
            <a:chOff x="11207584" y="5510483"/>
            <a:chExt cx="827900" cy="1203756"/>
          </a:xfrm>
        </p:grpSpPr>
        <p:cxnSp>
          <p:nvCxnSpPr>
            <p:cNvPr id="4" name="Straight Connector 3">
              <a:extLst>
                <a:ext uri="{FF2B5EF4-FFF2-40B4-BE49-F238E27FC236}">
                  <a16:creationId xmlns:a16="http://schemas.microsoft.com/office/drawing/2014/main" id="{A9AC141F-41BA-0F4C-8F3A-3860BC62A79F}"/>
                </a:ext>
              </a:extLst>
            </p:cNvPr>
            <p:cNvCxnSpPr/>
            <p:nvPr/>
          </p:nvCxnSpPr>
          <p:spPr>
            <a:xfrm>
              <a:off x="11207584" y="6093880"/>
              <a:ext cx="827900" cy="0"/>
            </a:xfrm>
            <a:prstGeom prst="line">
              <a:avLst/>
            </a:prstGeom>
            <a:ln w="41275"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0DFECF6A-E636-0249-9420-6ED867370B40}"/>
                </a:ext>
              </a:extLst>
            </p:cNvPr>
            <p:cNvSpPr txBox="1"/>
            <p:nvPr/>
          </p:nvSpPr>
          <p:spPr>
            <a:xfrm>
              <a:off x="11425885" y="5510483"/>
              <a:ext cx="391298" cy="553998"/>
            </a:xfrm>
            <a:prstGeom prst="rect">
              <a:avLst/>
            </a:prstGeom>
            <a:noFill/>
          </p:spPr>
          <p:txBody>
            <a:bodyPr wrap="square" rtlCol="0">
              <a:spAutoFit/>
            </a:bodyPr>
            <a:lstStyle/>
            <a:p>
              <a:pPr algn="ctr"/>
              <a:r>
                <a:rPr lang="en-US" sz="3000" dirty="0">
                  <a:latin typeface="Century Gothic" panose="020B0502020202020204" pitchFamily="34" charset="0"/>
                  <a:cs typeface="Times New Roman" panose="02020603050405020304" pitchFamily="18" charset="0"/>
                </a:rPr>
                <a:t>2</a:t>
              </a:r>
            </a:p>
          </p:txBody>
        </p:sp>
        <p:sp>
          <p:nvSpPr>
            <p:cNvPr id="10" name="TextBox 9">
              <a:extLst>
                <a:ext uri="{FF2B5EF4-FFF2-40B4-BE49-F238E27FC236}">
                  <a16:creationId xmlns:a16="http://schemas.microsoft.com/office/drawing/2014/main" id="{39C85195-EE0A-4E45-8F00-5B9C26766B9F}"/>
                </a:ext>
              </a:extLst>
            </p:cNvPr>
            <p:cNvSpPr txBox="1"/>
            <p:nvPr/>
          </p:nvSpPr>
          <p:spPr>
            <a:xfrm>
              <a:off x="11425885" y="6160241"/>
              <a:ext cx="391298" cy="553998"/>
            </a:xfrm>
            <a:prstGeom prst="rect">
              <a:avLst/>
            </a:prstGeom>
            <a:noFill/>
          </p:spPr>
          <p:txBody>
            <a:bodyPr wrap="square" rtlCol="0">
              <a:spAutoFit/>
            </a:bodyPr>
            <a:lstStyle/>
            <a:p>
              <a:pPr algn="ctr"/>
              <a:r>
                <a:rPr lang="en-US" sz="3000" dirty="0">
                  <a:latin typeface="Century Gothic" panose="020B0502020202020204" pitchFamily="34" charset="0"/>
                  <a:cs typeface="Times New Roman" panose="02020603050405020304" pitchFamily="18" charset="0"/>
                </a:rPr>
                <a:t>4</a:t>
              </a:r>
            </a:p>
          </p:txBody>
        </p:sp>
      </p:grpSp>
      <p:sp>
        <p:nvSpPr>
          <p:cNvPr id="14" name="TextBox 13">
            <a:extLst>
              <a:ext uri="{FF2B5EF4-FFF2-40B4-BE49-F238E27FC236}">
                <a16:creationId xmlns:a16="http://schemas.microsoft.com/office/drawing/2014/main" id="{848F5FCD-0FFE-7546-A076-B6AC615B8AE4}"/>
              </a:ext>
            </a:extLst>
          </p:cNvPr>
          <p:cNvSpPr txBox="1"/>
          <p:nvPr/>
        </p:nvSpPr>
        <p:spPr>
          <a:xfrm>
            <a:off x="160641" y="2531826"/>
            <a:ext cx="5109859" cy="3785652"/>
          </a:xfrm>
          <a:prstGeom prst="rect">
            <a:avLst/>
          </a:prstGeom>
          <a:noFill/>
        </p:spPr>
        <p:txBody>
          <a:bodyPr wrap="square" rtlCol="0">
            <a:spAutoFit/>
          </a:bodyPr>
          <a:lstStyle/>
          <a:p>
            <a:pPr marL="457200" lvl="0" indent="-457200">
              <a:spcAft>
                <a:spcPts val="1600"/>
              </a:spcAft>
              <a:buClr>
                <a:schemeClr val="bg1"/>
              </a:buClr>
              <a:buSzPct val="120000"/>
              <a:buFont typeface="+mj-lt"/>
              <a:buAutoNum type="arabicPeriod"/>
            </a:pPr>
            <a:r>
              <a:rPr lang="en-US" sz="2000" dirty="0">
                <a:latin typeface="Times-Roman" pitchFamily="2" charset="0"/>
              </a:rPr>
              <a:t>Draw a hexagon on a blank sheet of paper (or use the duplicable template on the next slide), and put it up on your wall.</a:t>
            </a:r>
          </a:p>
          <a:p>
            <a:pPr marL="457200" lvl="0" indent="-457200">
              <a:spcAft>
                <a:spcPts val="1600"/>
              </a:spcAft>
              <a:buClr>
                <a:schemeClr val="bg1"/>
              </a:buClr>
              <a:buSzPct val="120000"/>
              <a:buFont typeface="+mj-lt"/>
              <a:buAutoNum type="arabicPeriod"/>
            </a:pPr>
            <a:r>
              <a:rPr lang="en-US" sz="2000" dirty="0">
                <a:latin typeface="Times-Roman" pitchFamily="2" charset="0"/>
              </a:rPr>
              <a:t>Using your values, look at a list of brand personality archetypes. (There are many.) </a:t>
            </a:r>
          </a:p>
          <a:p>
            <a:pPr marL="457200" lvl="0" indent="-457200">
              <a:spcAft>
                <a:spcPts val="1600"/>
              </a:spcAft>
              <a:buClr>
                <a:schemeClr val="bg1"/>
              </a:buClr>
              <a:buSzPct val="120000"/>
              <a:buFont typeface="+mj-lt"/>
              <a:buAutoNum type="arabicPeriod"/>
            </a:pPr>
            <a:r>
              <a:rPr lang="en-US" sz="2000" dirty="0">
                <a:latin typeface="Times-Roman" pitchFamily="2" charset="0"/>
              </a:rPr>
              <a:t>Determine which two of those archetypes best describe your brand’s values.</a:t>
            </a:r>
          </a:p>
          <a:p>
            <a:pPr marL="457200" lvl="0" indent="-457200">
              <a:spcAft>
                <a:spcPts val="1600"/>
              </a:spcAft>
              <a:buClr>
                <a:schemeClr val="bg1"/>
              </a:buClr>
              <a:buSzPct val="120000"/>
              <a:buFont typeface="+mj-lt"/>
              <a:buAutoNum type="arabicPeriod"/>
            </a:pPr>
            <a:r>
              <a:rPr lang="en-US" sz="2000" dirty="0">
                <a:latin typeface="Times-Roman" pitchFamily="2" charset="0"/>
              </a:rPr>
              <a:t>Assign the appropriate percentage (primary: 70%; secondary: 30%) to each of the archetypes.</a:t>
            </a:r>
          </a:p>
        </p:txBody>
      </p:sp>
      <p:sp>
        <p:nvSpPr>
          <p:cNvPr id="11" name="TextBox 10">
            <a:extLst>
              <a:ext uri="{FF2B5EF4-FFF2-40B4-BE49-F238E27FC236}">
                <a16:creationId xmlns:a16="http://schemas.microsoft.com/office/drawing/2014/main" id="{E39E4B0B-8112-BC4D-8D37-3CA7783505C7}"/>
              </a:ext>
            </a:extLst>
          </p:cNvPr>
          <p:cNvSpPr txBox="1"/>
          <p:nvPr/>
        </p:nvSpPr>
        <p:spPr>
          <a:xfrm>
            <a:off x="-96555" y="671520"/>
            <a:ext cx="6979956" cy="1446550"/>
          </a:xfrm>
          <a:prstGeom prst="rect">
            <a:avLst/>
          </a:prstGeom>
          <a:noFill/>
        </p:spPr>
        <p:txBody>
          <a:bodyPr wrap="square" rtlCol="0">
            <a:spAutoFit/>
          </a:bodyPr>
          <a:lstStyle/>
          <a:p>
            <a:r>
              <a:rPr lang="en-US" sz="8800" dirty="0">
                <a:solidFill>
                  <a:schemeClr val="bg1"/>
                </a:solidFill>
                <a:latin typeface="Century Gothic" panose="020B0502020202020204" pitchFamily="34" charset="0"/>
                <a:cs typeface="Times New Roman" panose="02020603050405020304" pitchFamily="18" charset="0"/>
              </a:rPr>
              <a:t>ARCHETYPE</a:t>
            </a:r>
          </a:p>
        </p:txBody>
      </p:sp>
    </p:spTree>
    <p:extLst>
      <p:ext uri="{BB962C8B-B14F-4D97-AF65-F5344CB8AC3E}">
        <p14:creationId xmlns:p14="http://schemas.microsoft.com/office/powerpoint/2010/main" val="2808256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BAD9D"/>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863085A-06C8-3242-AF37-29AEA9EB241E}"/>
              </a:ext>
            </a:extLst>
          </p:cNvPr>
          <p:cNvPicPr>
            <a:picLocks noChangeAspect="1"/>
          </p:cNvPicPr>
          <p:nvPr/>
        </p:nvPicPr>
        <p:blipFill>
          <a:blip r:embed="rId2"/>
          <a:stretch>
            <a:fillRect/>
          </a:stretch>
        </p:blipFill>
        <p:spPr>
          <a:xfrm>
            <a:off x="5499100" y="993562"/>
            <a:ext cx="6338334" cy="5488975"/>
          </a:xfrm>
          <a:prstGeom prst="rect">
            <a:avLst/>
          </a:prstGeom>
        </p:spPr>
      </p:pic>
      <p:sp>
        <p:nvSpPr>
          <p:cNvPr id="13" name="TextBox 12">
            <a:extLst>
              <a:ext uri="{FF2B5EF4-FFF2-40B4-BE49-F238E27FC236}">
                <a16:creationId xmlns:a16="http://schemas.microsoft.com/office/drawing/2014/main" id="{170D9657-4810-0545-9463-D35328606FC7}"/>
              </a:ext>
            </a:extLst>
          </p:cNvPr>
          <p:cNvSpPr txBox="1"/>
          <p:nvPr/>
        </p:nvSpPr>
        <p:spPr>
          <a:xfrm>
            <a:off x="-185455" y="-331780"/>
            <a:ext cx="6979956" cy="1446550"/>
          </a:xfrm>
          <a:prstGeom prst="rect">
            <a:avLst/>
          </a:prstGeom>
          <a:noFill/>
        </p:spPr>
        <p:txBody>
          <a:bodyPr wrap="square" rtlCol="0">
            <a:spAutoFit/>
          </a:bodyPr>
          <a:lstStyle/>
          <a:p>
            <a:r>
              <a:rPr lang="en-US" sz="8800" dirty="0">
                <a:solidFill>
                  <a:schemeClr val="bg1"/>
                </a:solidFill>
                <a:latin typeface="Century Gothic" panose="020B0502020202020204" pitchFamily="34" charset="0"/>
                <a:cs typeface="Times New Roman" panose="02020603050405020304" pitchFamily="18" charset="0"/>
              </a:rPr>
              <a:t>BRAND</a:t>
            </a:r>
          </a:p>
        </p:txBody>
      </p:sp>
      <p:grpSp>
        <p:nvGrpSpPr>
          <p:cNvPr id="5" name="Group 4">
            <a:extLst>
              <a:ext uri="{FF2B5EF4-FFF2-40B4-BE49-F238E27FC236}">
                <a16:creationId xmlns:a16="http://schemas.microsoft.com/office/drawing/2014/main" id="{9EA774E9-CF31-9848-B6F5-18DBF3803239}"/>
              </a:ext>
            </a:extLst>
          </p:cNvPr>
          <p:cNvGrpSpPr/>
          <p:nvPr/>
        </p:nvGrpSpPr>
        <p:grpSpPr>
          <a:xfrm>
            <a:off x="11207584" y="5510483"/>
            <a:ext cx="827900" cy="1203756"/>
            <a:chOff x="11207584" y="5510483"/>
            <a:chExt cx="827900" cy="1203756"/>
          </a:xfrm>
        </p:grpSpPr>
        <p:cxnSp>
          <p:nvCxnSpPr>
            <p:cNvPr id="4" name="Straight Connector 3">
              <a:extLst>
                <a:ext uri="{FF2B5EF4-FFF2-40B4-BE49-F238E27FC236}">
                  <a16:creationId xmlns:a16="http://schemas.microsoft.com/office/drawing/2014/main" id="{A9AC141F-41BA-0F4C-8F3A-3860BC62A79F}"/>
                </a:ext>
              </a:extLst>
            </p:cNvPr>
            <p:cNvCxnSpPr/>
            <p:nvPr/>
          </p:nvCxnSpPr>
          <p:spPr>
            <a:xfrm>
              <a:off x="11207584" y="6093880"/>
              <a:ext cx="827900" cy="0"/>
            </a:xfrm>
            <a:prstGeom prst="line">
              <a:avLst/>
            </a:prstGeom>
            <a:ln w="41275"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0DFECF6A-E636-0249-9420-6ED867370B40}"/>
                </a:ext>
              </a:extLst>
            </p:cNvPr>
            <p:cNvSpPr txBox="1"/>
            <p:nvPr/>
          </p:nvSpPr>
          <p:spPr>
            <a:xfrm>
              <a:off x="11425885" y="5510483"/>
              <a:ext cx="391298" cy="553998"/>
            </a:xfrm>
            <a:prstGeom prst="rect">
              <a:avLst/>
            </a:prstGeom>
            <a:noFill/>
          </p:spPr>
          <p:txBody>
            <a:bodyPr wrap="square" rtlCol="0">
              <a:spAutoFit/>
            </a:bodyPr>
            <a:lstStyle/>
            <a:p>
              <a:pPr algn="ctr"/>
              <a:r>
                <a:rPr lang="en-US" sz="3000" dirty="0">
                  <a:latin typeface="Century Gothic" panose="020B0502020202020204" pitchFamily="34" charset="0"/>
                  <a:cs typeface="Times New Roman" panose="02020603050405020304" pitchFamily="18" charset="0"/>
                </a:rPr>
                <a:t>3</a:t>
              </a:r>
            </a:p>
          </p:txBody>
        </p:sp>
        <p:sp>
          <p:nvSpPr>
            <p:cNvPr id="10" name="TextBox 9">
              <a:extLst>
                <a:ext uri="{FF2B5EF4-FFF2-40B4-BE49-F238E27FC236}">
                  <a16:creationId xmlns:a16="http://schemas.microsoft.com/office/drawing/2014/main" id="{39C85195-EE0A-4E45-8F00-5B9C26766B9F}"/>
                </a:ext>
              </a:extLst>
            </p:cNvPr>
            <p:cNvSpPr txBox="1"/>
            <p:nvPr/>
          </p:nvSpPr>
          <p:spPr>
            <a:xfrm>
              <a:off x="11425885" y="6160241"/>
              <a:ext cx="391298" cy="553998"/>
            </a:xfrm>
            <a:prstGeom prst="rect">
              <a:avLst/>
            </a:prstGeom>
            <a:noFill/>
          </p:spPr>
          <p:txBody>
            <a:bodyPr wrap="square" rtlCol="0">
              <a:spAutoFit/>
            </a:bodyPr>
            <a:lstStyle/>
            <a:p>
              <a:pPr algn="ctr"/>
              <a:r>
                <a:rPr lang="en-US" sz="3000" dirty="0">
                  <a:latin typeface="Century Gothic" panose="020B0502020202020204" pitchFamily="34" charset="0"/>
                  <a:cs typeface="Times New Roman" panose="02020603050405020304" pitchFamily="18" charset="0"/>
                </a:rPr>
                <a:t>4</a:t>
              </a:r>
            </a:p>
          </p:txBody>
        </p:sp>
      </p:grpSp>
      <p:sp>
        <p:nvSpPr>
          <p:cNvPr id="11" name="TextBox 10">
            <a:extLst>
              <a:ext uri="{FF2B5EF4-FFF2-40B4-BE49-F238E27FC236}">
                <a16:creationId xmlns:a16="http://schemas.microsoft.com/office/drawing/2014/main" id="{E39E4B0B-8112-BC4D-8D37-3CA7783505C7}"/>
              </a:ext>
            </a:extLst>
          </p:cNvPr>
          <p:cNvSpPr txBox="1"/>
          <p:nvPr/>
        </p:nvSpPr>
        <p:spPr>
          <a:xfrm>
            <a:off x="-96555" y="671520"/>
            <a:ext cx="6979956" cy="1446550"/>
          </a:xfrm>
          <a:prstGeom prst="rect">
            <a:avLst/>
          </a:prstGeom>
          <a:noFill/>
        </p:spPr>
        <p:txBody>
          <a:bodyPr wrap="square" rtlCol="0">
            <a:spAutoFit/>
          </a:bodyPr>
          <a:lstStyle/>
          <a:p>
            <a:r>
              <a:rPr lang="en-US" sz="8800" dirty="0">
                <a:solidFill>
                  <a:schemeClr val="bg1"/>
                </a:solidFill>
                <a:latin typeface="Century Gothic" panose="020B0502020202020204" pitchFamily="34" charset="0"/>
                <a:cs typeface="Times New Roman" panose="02020603050405020304" pitchFamily="18" charset="0"/>
              </a:rPr>
              <a:t>ARCHETYPE</a:t>
            </a:r>
          </a:p>
        </p:txBody>
      </p:sp>
      <p:pic>
        <p:nvPicPr>
          <p:cNvPr id="6" name="Picture 5">
            <a:extLst>
              <a:ext uri="{FF2B5EF4-FFF2-40B4-BE49-F238E27FC236}">
                <a16:creationId xmlns:a16="http://schemas.microsoft.com/office/drawing/2014/main" id="{82D0612F-F3B0-7543-8C9D-9A5F705C50BD}"/>
              </a:ext>
            </a:extLst>
          </p:cNvPr>
          <p:cNvPicPr>
            <a:picLocks noChangeAspect="1"/>
          </p:cNvPicPr>
          <p:nvPr/>
        </p:nvPicPr>
        <p:blipFill>
          <a:blip r:embed="rId3"/>
          <a:stretch>
            <a:fillRect/>
          </a:stretch>
        </p:blipFill>
        <p:spPr>
          <a:xfrm>
            <a:off x="0" y="3427112"/>
            <a:ext cx="5067300" cy="3430888"/>
          </a:xfrm>
          <a:prstGeom prst="rect">
            <a:avLst/>
          </a:prstGeom>
        </p:spPr>
      </p:pic>
      <p:sp>
        <p:nvSpPr>
          <p:cNvPr id="15" name="TextBox 14">
            <a:extLst>
              <a:ext uri="{FF2B5EF4-FFF2-40B4-BE49-F238E27FC236}">
                <a16:creationId xmlns:a16="http://schemas.microsoft.com/office/drawing/2014/main" id="{941B48A0-29F6-3945-808A-7FAA5895C7A6}"/>
              </a:ext>
            </a:extLst>
          </p:cNvPr>
          <p:cNvSpPr txBox="1"/>
          <p:nvPr/>
        </p:nvSpPr>
        <p:spPr>
          <a:xfrm>
            <a:off x="6096000" y="1373896"/>
            <a:ext cx="5111584" cy="584775"/>
          </a:xfrm>
          <a:prstGeom prst="rect">
            <a:avLst/>
          </a:prstGeom>
          <a:noFill/>
        </p:spPr>
        <p:txBody>
          <a:bodyPr wrap="square" rtlCol="0">
            <a:spAutoFit/>
          </a:bodyPr>
          <a:lstStyle/>
          <a:p>
            <a:pPr algn="ctr"/>
            <a:r>
              <a:rPr lang="en-US" sz="3200" dirty="0">
                <a:solidFill>
                  <a:schemeClr val="bg1">
                    <a:alpha val="75000"/>
                  </a:schemeClr>
                </a:solidFill>
                <a:latin typeface="Century Gothic" panose="020B0502020202020204" pitchFamily="34" charset="0"/>
                <a:cs typeface="Times New Roman" panose="02020603050405020304" pitchFamily="18" charset="0"/>
              </a:rPr>
              <a:t>PRIMARY | 70%</a:t>
            </a:r>
          </a:p>
        </p:txBody>
      </p:sp>
      <p:sp>
        <p:nvSpPr>
          <p:cNvPr id="16" name="TextBox 15">
            <a:extLst>
              <a:ext uri="{FF2B5EF4-FFF2-40B4-BE49-F238E27FC236}">
                <a16:creationId xmlns:a16="http://schemas.microsoft.com/office/drawing/2014/main" id="{E8C96D71-6AC8-B444-B0BD-E657FD5C7226}"/>
              </a:ext>
            </a:extLst>
          </p:cNvPr>
          <p:cNvSpPr txBox="1"/>
          <p:nvPr/>
        </p:nvSpPr>
        <p:spPr>
          <a:xfrm>
            <a:off x="6112475" y="3635828"/>
            <a:ext cx="5111584" cy="584775"/>
          </a:xfrm>
          <a:prstGeom prst="rect">
            <a:avLst/>
          </a:prstGeom>
          <a:noFill/>
        </p:spPr>
        <p:txBody>
          <a:bodyPr wrap="square" rtlCol="0">
            <a:spAutoFit/>
          </a:bodyPr>
          <a:lstStyle/>
          <a:p>
            <a:pPr algn="ctr"/>
            <a:r>
              <a:rPr lang="en-US" sz="3200" dirty="0">
                <a:solidFill>
                  <a:schemeClr val="bg1">
                    <a:alpha val="75000"/>
                  </a:schemeClr>
                </a:solidFill>
                <a:latin typeface="Century Gothic" panose="020B0502020202020204" pitchFamily="34" charset="0"/>
                <a:cs typeface="Times New Roman" panose="02020603050405020304" pitchFamily="18" charset="0"/>
              </a:rPr>
              <a:t>SECONDARY | 30%</a:t>
            </a:r>
          </a:p>
        </p:txBody>
      </p:sp>
      <p:sp>
        <p:nvSpPr>
          <p:cNvPr id="17" name="TextBox 16">
            <a:extLst>
              <a:ext uri="{FF2B5EF4-FFF2-40B4-BE49-F238E27FC236}">
                <a16:creationId xmlns:a16="http://schemas.microsoft.com/office/drawing/2014/main" id="{92EFFE78-5F14-B34C-B9B4-138CEEE8A8BB}"/>
              </a:ext>
            </a:extLst>
          </p:cNvPr>
          <p:cNvSpPr txBox="1"/>
          <p:nvPr/>
        </p:nvSpPr>
        <p:spPr>
          <a:xfrm>
            <a:off x="5845095" y="2339005"/>
            <a:ext cx="5580790" cy="769441"/>
          </a:xfrm>
          <a:prstGeom prst="rect">
            <a:avLst/>
          </a:prstGeom>
          <a:noFill/>
        </p:spPr>
        <p:txBody>
          <a:bodyPr wrap="square" rtlCol="0">
            <a:spAutoFit/>
          </a:bodyPr>
          <a:lstStyle/>
          <a:p>
            <a:pPr algn="ctr"/>
            <a:r>
              <a:rPr lang="en-US" sz="4400" dirty="0">
                <a:latin typeface="Times New Roman" panose="02020603050405020304" pitchFamily="18" charset="0"/>
                <a:cs typeface="Times New Roman" panose="02020603050405020304" pitchFamily="18" charset="0"/>
              </a:rPr>
              <a:t>Archetype One</a:t>
            </a:r>
          </a:p>
        </p:txBody>
      </p:sp>
      <p:sp>
        <p:nvSpPr>
          <p:cNvPr id="18" name="TextBox 17">
            <a:extLst>
              <a:ext uri="{FF2B5EF4-FFF2-40B4-BE49-F238E27FC236}">
                <a16:creationId xmlns:a16="http://schemas.microsoft.com/office/drawing/2014/main" id="{BFB916CE-A8F2-EC4C-84B9-71654DCE2DEA}"/>
              </a:ext>
            </a:extLst>
          </p:cNvPr>
          <p:cNvSpPr txBox="1"/>
          <p:nvPr/>
        </p:nvSpPr>
        <p:spPr>
          <a:xfrm>
            <a:off x="5877872" y="4509340"/>
            <a:ext cx="5580790" cy="769441"/>
          </a:xfrm>
          <a:prstGeom prst="rect">
            <a:avLst/>
          </a:prstGeom>
          <a:noFill/>
        </p:spPr>
        <p:txBody>
          <a:bodyPr wrap="square" rtlCol="0">
            <a:spAutoFit/>
          </a:bodyPr>
          <a:lstStyle/>
          <a:p>
            <a:pPr algn="ctr"/>
            <a:r>
              <a:rPr lang="en-US" sz="4400" dirty="0">
                <a:latin typeface="Times New Roman" panose="02020603050405020304" pitchFamily="18" charset="0"/>
                <a:cs typeface="Times New Roman" panose="02020603050405020304" pitchFamily="18" charset="0"/>
              </a:rPr>
              <a:t>Archetype Two</a:t>
            </a:r>
          </a:p>
        </p:txBody>
      </p:sp>
    </p:spTree>
    <p:extLst>
      <p:ext uri="{BB962C8B-B14F-4D97-AF65-F5344CB8AC3E}">
        <p14:creationId xmlns:p14="http://schemas.microsoft.com/office/powerpoint/2010/main" val="36498449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BAD9D"/>
        </a:solidFill>
        <a:effectLst/>
      </p:bgPr>
    </p:bg>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170D9657-4810-0545-9463-D35328606FC7}"/>
              </a:ext>
            </a:extLst>
          </p:cNvPr>
          <p:cNvSpPr txBox="1"/>
          <p:nvPr/>
        </p:nvSpPr>
        <p:spPr>
          <a:xfrm>
            <a:off x="-185456" y="-331780"/>
            <a:ext cx="12377455" cy="1446550"/>
          </a:xfrm>
          <a:prstGeom prst="rect">
            <a:avLst/>
          </a:prstGeom>
          <a:noFill/>
        </p:spPr>
        <p:txBody>
          <a:bodyPr wrap="square" rtlCol="0">
            <a:spAutoFit/>
          </a:bodyPr>
          <a:lstStyle/>
          <a:p>
            <a:r>
              <a:rPr lang="en-US" sz="8800" dirty="0">
                <a:solidFill>
                  <a:schemeClr val="bg1"/>
                </a:solidFill>
                <a:latin typeface="Century Gothic" panose="020B0502020202020204" pitchFamily="34" charset="0"/>
                <a:cs typeface="Times New Roman" panose="02020603050405020304" pitchFamily="18" charset="0"/>
              </a:rPr>
              <a:t>BRAND</a:t>
            </a:r>
          </a:p>
        </p:txBody>
      </p:sp>
      <p:grpSp>
        <p:nvGrpSpPr>
          <p:cNvPr id="5" name="Group 4">
            <a:extLst>
              <a:ext uri="{FF2B5EF4-FFF2-40B4-BE49-F238E27FC236}">
                <a16:creationId xmlns:a16="http://schemas.microsoft.com/office/drawing/2014/main" id="{9EA774E9-CF31-9848-B6F5-18DBF3803239}"/>
              </a:ext>
            </a:extLst>
          </p:cNvPr>
          <p:cNvGrpSpPr/>
          <p:nvPr/>
        </p:nvGrpSpPr>
        <p:grpSpPr>
          <a:xfrm>
            <a:off x="11207584" y="5510483"/>
            <a:ext cx="827900" cy="1203756"/>
            <a:chOff x="11207584" y="5510483"/>
            <a:chExt cx="827900" cy="1203756"/>
          </a:xfrm>
        </p:grpSpPr>
        <p:cxnSp>
          <p:nvCxnSpPr>
            <p:cNvPr id="4" name="Straight Connector 3">
              <a:extLst>
                <a:ext uri="{FF2B5EF4-FFF2-40B4-BE49-F238E27FC236}">
                  <a16:creationId xmlns:a16="http://schemas.microsoft.com/office/drawing/2014/main" id="{A9AC141F-41BA-0F4C-8F3A-3860BC62A79F}"/>
                </a:ext>
              </a:extLst>
            </p:cNvPr>
            <p:cNvCxnSpPr/>
            <p:nvPr/>
          </p:nvCxnSpPr>
          <p:spPr>
            <a:xfrm>
              <a:off x="11207584" y="6093880"/>
              <a:ext cx="827900" cy="0"/>
            </a:xfrm>
            <a:prstGeom prst="line">
              <a:avLst/>
            </a:prstGeom>
            <a:ln w="41275"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0DFECF6A-E636-0249-9420-6ED867370B40}"/>
                </a:ext>
              </a:extLst>
            </p:cNvPr>
            <p:cNvSpPr txBox="1"/>
            <p:nvPr/>
          </p:nvSpPr>
          <p:spPr>
            <a:xfrm>
              <a:off x="11425885" y="5510483"/>
              <a:ext cx="391298" cy="553998"/>
            </a:xfrm>
            <a:prstGeom prst="rect">
              <a:avLst/>
            </a:prstGeom>
            <a:noFill/>
          </p:spPr>
          <p:txBody>
            <a:bodyPr wrap="square" rtlCol="0">
              <a:spAutoFit/>
            </a:bodyPr>
            <a:lstStyle/>
            <a:p>
              <a:pPr algn="ctr"/>
              <a:r>
                <a:rPr lang="en-US" sz="3000" dirty="0">
                  <a:latin typeface="Century Gothic" panose="020B0502020202020204" pitchFamily="34" charset="0"/>
                  <a:cs typeface="Times New Roman" panose="02020603050405020304" pitchFamily="18" charset="0"/>
                </a:rPr>
                <a:t>4</a:t>
              </a:r>
            </a:p>
          </p:txBody>
        </p:sp>
        <p:sp>
          <p:nvSpPr>
            <p:cNvPr id="10" name="TextBox 9">
              <a:extLst>
                <a:ext uri="{FF2B5EF4-FFF2-40B4-BE49-F238E27FC236}">
                  <a16:creationId xmlns:a16="http://schemas.microsoft.com/office/drawing/2014/main" id="{39C85195-EE0A-4E45-8F00-5B9C26766B9F}"/>
                </a:ext>
              </a:extLst>
            </p:cNvPr>
            <p:cNvSpPr txBox="1"/>
            <p:nvPr/>
          </p:nvSpPr>
          <p:spPr>
            <a:xfrm>
              <a:off x="11425885" y="6160241"/>
              <a:ext cx="391298" cy="553998"/>
            </a:xfrm>
            <a:prstGeom prst="rect">
              <a:avLst/>
            </a:prstGeom>
            <a:noFill/>
          </p:spPr>
          <p:txBody>
            <a:bodyPr wrap="square" rtlCol="0">
              <a:spAutoFit/>
            </a:bodyPr>
            <a:lstStyle/>
            <a:p>
              <a:pPr algn="ctr"/>
              <a:r>
                <a:rPr lang="en-US" sz="3000" dirty="0">
                  <a:latin typeface="Century Gothic" panose="020B0502020202020204" pitchFamily="34" charset="0"/>
                  <a:cs typeface="Times New Roman" panose="02020603050405020304" pitchFamily="18" charset="0"/>
                </a:rPr>
                <a:t>4</a:t>
              </a:r>
            </a:p>
          </p:txBody>
        </p:sp>
      </p:grpSp>
      <p:sp>
        <p:nvSpPr>
          <p:cNvPr id="11" name="TextBox 10">
            <a:extLst>
              <a:ext uri="{FF2B5EF4-FFF2-40B4-BE49-F238E27FC236}">
                <a16:creationId xmlns:a16="http://schemas.microsoft.com/office/drawing/2014/main" id="{E39E4B0B-8112-BC4D-8D37-3CA7783505C7}"/>
              </a:ext>
            </a:extLst>
          </p:cNvPr>
          <p:cNvSpPr txBox="1"/>
          <p:nvPr/>
        </p:nvSpPr>
        <p:spPr>
          <a:xfrm>
            <a:off x="-172756" y="671520"/>
            <a:ext cx="7449855" cy="1446550"/>
          </a:xfrm>
          <a:prstGeom prst="rect">
            <a:avLst/>
          </a:prstGeom>
          <a:noFill/>
        </p:spPr>
        <p:txBody>
          <a:bodyPr wrap="square" rtlCol="0">
            <a:spAutoFit/>
          </a:bodyPr>
          <a:lstStyle/>
          <a:p>
            <a:r>
              <a:rPr lang="en-US" sz="8800" dirty="0">
                <a:solidFill>
                  <a:schemeClr val="bg1"/>
                </a:solidFill>
                <a:latin typeface="Century Gothic" panose="020B0502020202020204" pitchFamily="34" charset="0"/>
                <a:cs typeface="Times New Roman" panose="02020603050405020304" pitchFamily="18" charset="0"/>
              </a:rPr>
              <a:t>PERSONALITY</a:t>
            </a:r>
          </a:p>
        </p:txBody>
      </p:sp>
      <p:sp>
        <p:nvSpPr>
          <p:cNvPr id="14" name="TextBox 13">
            <a:extLst>
              <a:ext uri="{FF2B5EF4-FFF2-40B4-BE49-F238E27FC236}">
                <a16:creationId xmlns:a16="http://schemas.microsoft.com/office/drawing/2014/main" id="{6C79655F-B3C7-BD45-9A52-F026D59DF90D}"/>
              </a:ext>
            </a:extLst>
          </p:cNvPr>
          <p:cNvSpPr txBox="1"/>
          <p:nvPr/>
        </p:nvSpPr>
        <p:spPr>
          <a:xfrm>
            <a:off x="160641" y="3208643"/>
            <a:ext cx="4678059" cy="3272691"/>
          </a:xfrm>
          <a:prstGeom prst="rect">
            <a:avLst/>
          </a:prstGeom>
          <a:noFill/>
        </p:spPr>
        <p:txBody>
          <a:bodyPr wrap="square" rtlCol="0">
            <a:spAutoFit/>
          </a:bodyPr>
          <a:lstStyle/>
          <a:p>
            <a:pPr lvl="0">
              <a:spcAft>
                <a:spcPts val="1600"/>
              </a:spcAft>
              <a:buClr>
                <a:schemeClr val="bg1"/>
              </a:buClr>
              <a:buSzPct val="120000"/>
            </a:pPr>
            <a:r>
              <a:rPr lang="en-US" sz="2000" dirty="0">
                <a:latin typeface="Times-Roman" pitchFamily="2" charset="0"/>
              </a:rPr>
              <a:t>Viewing the personality archetype combination you’ve identified, look at a list of personality traits. (There are many.) </a:t>
            </a:r>
          </a:p>
          <a:p>
            <a:pPr marL="342900" lvl="0" indent="-342900">
              <a:spcAft>
                <a:spcPts val="1600"/>
              </a:spcAft>
              <a:buClr>
                <a:schemeClr val="bg1"/>
              </a:buClr>
              <a:buSzPct val="120000"/>
              <a:buFont typeface="Arial" panose="020B0604020202020204" pitchFamily="34" charset="0"/>
              <a:buChar char="•"/>
            </a:pPr>
            <a:r>
              <a:rPr lang="en-US" sz="2000" dirty="0">
                <a:latin typeface="Times-Roman" pitchFamily="2" charset="0"/>
              </a:rPr>
              <a:t>Select the three traits that you most identify with your brand. Add them to the top three hexagons.</a:t>
            </a:r>
          </a:p>
          <a:p>
            <a:pPr marL="342900" lvl="0" indent="-342900">
              <a:spcAft>
                <a:spcPts val="1600"/>
              </a:spcAft>
              <a:buClr>
                <a:schemeClr val="bg1"/>
              </a:buClr>
              <a:buSzPct val="120000"/>
              <a:buFont typeface="Arial" panose="020B0604020202020204" pitchFamily="34" charset="0"/>
              <a:buChar char="•"/>
            </a:pPr>
            <a:r>
              <a:rPr lang="en-US" sz="2000" dirty="0">
                <a:latin typeface="Times-Roman" pitchFamily="2" charset="0"/>
              </a:rPr>
              <a:t>Select the three traits that you least identify with your brand. Add them to the bottom three hexagons. </a:t>
            </a:r>
          </a:p>
        </p:txBody>
      </p:sp>
      <p:sp>
        <p:nvSpPr>
          <p:cNvPr id="26" name="TextBox 25">
            <a:extLst>
              <a:ext uri="{FF2B5EF4-FFF2-40B4-BE49-F238E27FC236}">
                <a16:creationId xmlns:a16="http://schemas.microsoft.com/office/drawing/2014/main" id="{96301330-47EB-E848-B321-CA1CC5E9AE68}"/>
              </a:ext>
            </a:extLst>
          </p:cNvPr>
          <p:cNvSpPr txBox="1"/>
          <p:nvPr/>
        </p:nvSpPr>
        <p:spPr>
          <a:xfrm>
            <a:off x="-96556" y="1674820"/>
            <a:ext cx="7449855" cy="1446550"/>
          </a:xfrm>
          <a:prstGeom prst="rect">
            <a:avLst/>
          </a:prstGeom>
          <a:noFill/>
        </p:spPr>
        <p:txBody>
          <a:bodyPr wrap="square" rtlCol="0">
            <a:spAutoFit/>
          </a:bodyPr>
          <a:lstStyle/>
          <a:p>
            <a:r>
              <a:rPr lang="en-US" sz="8800" dirty="0">
                <a:solidFill>
                  <a:schemeClr val="bg1"/>
                </a:solidFill>
                <a:latin typeface="Century Gothic" panose="020B0502020202020204" pitchFamily="34" charset="0"/>
                <a:cs typeface="Times New Roman" panose="02020603050405020304" pitchFamily="18" charset="0"/>
              </a:rPr>
              <a:t>TRAITS</a:t>
            </a:r>
          </a:p>
        </p:txBody>
      </p:sp>
      <p:grpSp>
        <p:nvGrpSpPr>
          <p:cNvPr id="9" name="Group 8">
            <a:extLst>
              <a:ext uri="{FF2B5EF4-FFF2-40B4-BE49-F238E27FC236}">
                <a16:creationId xmlns:a16="http://schemas.microsoft.com/office/drawing/2014/main" id="{83314E5C-89E9-554B-BD87-A00DE3DD4C80}"/>
              </a:ext>
            </a:extLst>
          </p:cNvPr>
          <p:cNvGrpSpPr/>
          <p:nvPr/>
        </p:nvGrpSpPr>
        <p:grpSpPr>
          <a:xfrm>
            <a:off x="6193771" y="489725"/>
            <a:ext cx="5696342" cy="5931890"/>
            <a:chOff x="6254954" y="505350"/>
            <a:chExt cx="5696342" cy="5931890"/>
          </a:xfrm>
        </p:grpSpPr>
        <p:grpSp>
          <p:nvGrpSpPr>
            <p:cNvPr id="7" name="Group 6">
              <a:extLst>
                <a:ext uri="{FF2B5EF4-FFF2-40B4-BE49-F238E27FC236}">
                  <a16:creationId xmlns:a16="http://schemas.microsoft.com/office/drawing/2014/main" id="{1E1D4EF6-09C9-DC40-839F-0B46D244C889}"/>
                </a:ext>
              </a:extLst>
            </p:cNvPr>
            <p:cNvGrpSpPr/>
            <p:nvPr/>
          </p:nvGrpSpPr>
          <p:grpSpPr>
            <a:xfrm>
              <a:off x="6260734" y="505350"/>
              <a:ext cx="5681725" cy="5931890"/>
              <a:chOff x="3822700" y="993563"/>
              <a:chExt cx="5493434" cy="5735309"/>
            </a:xfrm>
          </p:grpSpPr>
          <p:pic>
            <p:nvPicPr>
              <p:cNvPr id="3" name="Picture 2">
                <a:extLst>
                  <a:ext uri="{FF2B5EF4-FFF2-40B4-BE49-F238E27FC236}">
                    <a16:creationId xmlns:a16="http://schemas.microsoft.com/office/drawing/2014/main" id="{A863085A-06C8-3242-AF37-29AEA9EB241E}"/>
                  </a:ext>
                </a:extLst>
              </p:cNvPr>
              <p:cNvPicPr>
                <a:picLocks noChangeAspect="1"/>
              </p:cNvPicPr>
              <p:nvPr/>
            </p:nvPicPr>
            <p:blipFill>
              <a:blip r:embed="rId2">
                <a:alphaModFix amt="75000"/>
              </a:blip>
              <a:stretch>
                <a:fillRect/>
              </a:stretch>
            </p:blipFill>
            <p:spPr>
              <a:xfrm>
                <a:off x="5526048" y="993563"/>
                <a:ext cx="2086738" cy="1807108"/>
              </a:xfrm>
              <a:prstGeom prst="rect">
                <a:avLst/>
              </a:prstGeom>
            </p:spPr>
          </p:pic>
          <p:pic>
            <p:nvPicPr>
              <p:cNvPr id="19" name="Picture 18">
                <a:extLst>
                  <a:ext uri="{FF2B5EF4-FFF2-40B4-BE49-F238E27FC236}">
                    <a16:creationId xmlns:a16="http://schemas.microsoft.com/office/drawing/2014/main" id="{872C0CBA-E9BF-B44A-B157-620F6FEB5BD5}"/>
                  </a:ext>
                </a:extLst>
              </p:cNvPr>
              <p:cNvPicPr>
                <a:picLocks noChangeAspect="1"/>
              </p:cNvPicPr>
              <p:nvPr/>
            </p:nvPicPr>
            <p:blipFill>
              <a:blip r:embed="rId2">
                <a:alphaModFix amt="75000"/>
              </a:blip>
              <a:stretch>
                <a:fillRect/>
              </a:stretch>
            </p:blipFill>
            <p:spPr>
              <a:xfrm>
                <a:off x="3822700" y="1978042"/>
                <a:ext cx="2086738" cy="1807108"/>
              </a:xfrm>
              <a:prstGeom prst="rect">
                <a:avLst/>
              </a:prstGeom>
            </p:spPr>
          </p:pic>
          <p:pic>
            <p:nvPicPr>
              <p:cNvPr id="20" name="Picture 19">
                <a:extLst>
                  <a:ext uri="{FF2B5EF4-FFF2-40B4-BE49-F238E27FC236}">
                    <a16:creationId xmlns:a16="http://schemas.microsoft.com/office/drawing/2014/main" id="{9BA58374-85F2-B94A-AA42-2EAB0DFAA3AB}"/>
                  </a:ext>
                </a:extLst>
              </p:cNvPr>
              <p:cNvPicPr>
                <a:picLocks noChangeAspect="1"/>
              </p:cNvPicPr>
              <p:nvPr/>
            </p:nvPicPr>
            <p:blipFill>
              <a:blip r:embed="rId2">
                <a:alphaModFix amt="75000"/>
              </a:blip>
              <a:stretch>
                <a:fillRect/>
              </a:stretch>
            </p:blipFill>
            <p:spPr>
              <a:xfrm>
                <a:off x="7229396" y="1978042"/>
                <a:ext cx="2086738" cy="1807108"/>
              </a:xfrm>
              <a:prstGeom prst="rect">
                <a:avLst/>
              </a:prstGeom>
            </p:spPr>
          </p:pic>
          <p:pic>
            <p:nvPicPr>
              <p:cNvPr id="22" name="Picture 21">
                <a:extLst>
                  <a:ext uri="{FF2B5EF4-FFF2-40B4-BE49-F238E27FC236}">
                    <a16:creationId xmlns:a16="http://schemas.microsoft.com/office/drawing/2014/main" id="{9A29B8B6-4AC5-5746-AF00-FA430F3C0117}"/>
                  </a:ext>
                </a:extLst>
              </p:cNvPr>
              <p:cNvPicPr>
                <a:picLocks noChangeAspect="1"/>
              </p:cNvPicPr>
              <p:nvPr/>
            </p:nvPicPr>
            <p:blipFill>
              <a:blip r:embed="rId2">
                <a:alphaModFix amt="75000"/>
              </a:blip>
              <a:stretch>
                <a:fillRect/>
              </a:stretch>
            </p:blipFill>
            <p:spPr>
              <a:xfrm rot="10800000">
                <a:off x="5526048" y="4921764"/>
                <a:ext cx="2086738" cy="1807108"/>
              </a:xfrm>
              <a:prstGeom prst="rect">
                <a:avLst/>
              </a:prstGeom>
            </p:spPr>
          </p:pic>
          <p:pic>
            <p:nvPicPr>
              <p:cNvPr id="23" name="Picture 22">
                <a:extLst>
                  <a:ext uri="{FF2B5EF4-FFF2-40B4-BE49-F238E27FC236}">
                    <a16:creationId xmlns:a16="http://schemas.microsoft.com/office/drawing/2014/main" id="{D8AD9938-269C-8041-BAEE-06A68D619393}"/>
                  </a:ext>
                </a:extLst>
              </p:cNvPr>
              <p:cNvPicPr>
                <a:picLocks noChangeAspect="1"/>
              </p:cNvPicPr>
              <p:nvPr/>
            </p:nvPicPr>
            <p:blipFill>
              <a:blip r:embed="rId2">
                <a:alphaModFix amt="75000"/>
              </a:blip>
              <a:stretch>
                <a:fillRect/>
              </a:stretch>
            </p:blipFill>
            <p:spPr>
              <a:xfrm rot="10800000">
                <a:off x="7229396" y="3937285"/>
                <a:ext cx="2086738" cy="1807108"/>
              </a:xfrm>
              <a:prstGeom prst="rect">
                <a:avLst/>
              </a:prstGeom>
            </p:spPr>
          </p:pic>
          <p:pic>
            <p:nvPicPr>
              <p:cNvPr id="24" name="Picture 23">
                <a:extLst>
                  <a:ext uri="{FF2B5EF4-FFF2-40B4-BE49-F238E27FC236}">
                    <a16:creationId xmlns:a16="http://schemas.microsoft.com/office/drawing/2014/main" id="{5D89C57C-4D50-DC49-AAFB-4A9E598383CC}"/>
                  </a:ext>
                </a:extLst>
              </p:cNvPr>
              <p:cNvPicPr>
                <a:picLocks noChangeAspect="1"/>
              </p:cNvPicPr>
              <p:nvPr/>
            </p:nvPicPr>
            <p:blipFill>
              <a:blip r:embed="rId2">
                <a:alphaModFix amt="75000"/>
              </a:blip>
              <a:stretch>
                <a:fillRect/>
              </a:stretch>
            </p:blipFill>
            <p:spPr>
              <a:xfrm rot="10800000">
                <a:off x="3822700" y="3937285"/>
                <a:ext cx="2086738" cy="1807108"/>
              </a:xfrm>
              <a:prstGeom prst="rect">
                <a:avLst/>
              </a:prstGeom>
            </p:spPr>
          </p:pic>
        </p:grpSp>
        <p:sp>
          <p:nvSpPr>
            <p:cNvPr id="15" name="TextBox 14">
              <a:extLst>
                <a:ext uri="{FF2B5EF4-FFF2-40B4-BE49-F238E27FC236}">
                  <a16:creationId xmlns:a16="http://schemas.microsoft.com/office/drawing/2014/main" id="{941B48A0-29F6-3945-808A-7FAA5895C7A6}"/>
                </a:ext>
              </a:extLst>
            </p:cNvPr>
            <p:cNvSpPr txBox="1"/>
            <p:nvPr/>
          </p:nvSpPr>
          <p:spPr>
            <a:xfrm>
              <a:off x="8423929" y="546846"/>
              <a:ext cx="1365202" cy="584775"/>
            </a:xfrm>
            <a:prstGeom prst="rect">
              <a:avLst/>
            </a:prstGeom>
            <a:noFill/>
          </p:spPr>
          <p:txBody>
            <a:bodyPr wrap="square" rtlCol="0">
              <a:spAutoFit/>
            </a:bodyPr>
            <a:lstStyle/>
            <a:p>
              <a:pPr algn="ctr"/>
              <a:r>
                <a:rPr lang="en-US" sz="1600" b="1" dirty="0">
                  <a:solidFill>
                    <a:schemeClr val="bg1"/>
                  </a:solidFill>
                  <a:latin typeface="Century Gothic" panose="020B0502020202020204" pitchFamily="34" charset="0"/>
                  <a:cs typeface="Times New Roman" panose="02020603050405020304" pitchFamily="18" charset="0"/>
                </a:rPr>
                <a:t>TRAIT </a:t>
              </a:r>
            </a:p>
            <a:p>
              <a:pPr algn="ctr"/>
              <a:r>
                <a:rPr lang="en-US" sz="1600" b="1" dirty="0">
                  <a:solidFill>
                    <a:schemeClr val="bg1"/>
                  </a:solidFill>
                  <a:latin typeface="Century Gothic" panose="020B0502020202020204" pitchFamily="34" charset="0"/>
                  <a:cs typeface="Times New Roman" panose="02020603050405020304" pitchFamily="18" charset="0"/>
                </a:rPr>
                <a:t>1</a:t>
              </a:r>
            </a:p>
          </p:txBody>
        </p:sp>
        <p:sp>
          <p:nvSpPr>
            <p:cNvPr id="17" name="TextBox 16">
              <a:extLst>
                <a:ext uri="{FF2B5EF4-FFF2-40B4-BE49-F238E27FC236}">
                  <a16:creationId xmlns:a16="http://schemas.microsoft.com/office/drawing/2014/main" id="{92EFFE78-5F14-B34C-B9B4-138CEEE8A8BB}"/>
                </a:ext>
              </a:extLst>
            </p:cNvPr>
            <p:cNvSpPr txBox="1"/>
            <p:nvPr/>
          </p:nvSpPr>
          <p:spPr>
            <a:xfrm>
              <a:off x="8017845" y="1134181"/>
              <a:ext cx="2177370" cy="830997"/>
            </a:xfrm>
            <a:prstGeom prst="rect">
              <a:avLst/>
            </a:prstGeom>
            <a:noFill/>
          </p:spPr>
          <p:txBody>
            <a:bodyPr wrap="square" rtlCol="0">
              <a:spAutoFit/>
            </a:bodyPr>
            <a:lstStyle/>
            <a:p>
              <a:pPr algn="ctr"/>
              <a:r>
                <a:rPr lang="en-US" sz="2400" dirty="0">
                  <a:latin typeface="Times New Roman" panose="02020603050405020304" pitchFamily="18" charset="0"/>
                  <a:cs typeface="Times New Roman" panose="02020603050405020304" pitchFamily="18" charset="0"/>
                </a:rPr>
                <a:t>Personality Trait</a:t>
              </a:r>
            </a:p>
          </p:txBody>
        </p:sp>
        <p:sp>
          <p:nvSpPr>
            <p:cNvPr id="27" name="TextBox 26">
              <a:extLst>
                <a:ext uri="{FF2B5EF4-FFF2-40B4-BE49-F238E27FC236}">
                  <a16:creationId xmlns:a16="http://schemas.microsoft.com/office/drawing/2014/main" id="{D2685E84-0F41-AB4B-8513-C277A2F2471E}"/>
                </a:ext>
              </a:extLst>
            </p:cNvPr>
            <p:cNvSpPr txBox="1"/>
            <p:nvPr/>
          </p:nvSpPr>
          <p:spPr>
            <a:xfrm>
              <a:off x="6657894" y="1565068"/>
              <a:ext cx="1365202" cy="584775"/>
            </a:xfrm>
            <a:prstGeom prst="rect">
              <a:avLst/>
            </a:prstGeom>
            <a:noFill/>
          </p:spPr>
          <p:txBody>
            <a:bodyPr wrap="square" rtlCol="0">
              <a:spAutoFit/>
            </a:bodyPr>
            <a:lstStyle/>
            <a:p>
              <a:pPr algn="ctr"/>
              <a:r>
                <a:rPr lang="en-US" sz="1600" b="1" dirty="0">
                  <a:solidFill>
                    <a:schemeClr val="bg1"/>
                  </a:solidFill>
                  <a:latin typeface="Century Gothic" panose="020B0502020202020204" pitchFamily="34" charset="0"/>
                  <a:cs typeface="Times New Roman" panose="02020603050405020304" pitchFamily="18" charset="0"/>
                </a:rPr>
                <a:t>TRAIT </a:t>
              </a:r>
            </a:p>
            <a:p>
              <a:pPr algn="ctr"/>
              <a:r>
                <a:rPr lang="en-US" sz="1600" b="1" dirty="0">
                  <a:solidFill>
                    <a:schemeClr val="bg1"/>
                  </a:solidFill>
                  <a:latin typeface="Century Gothic" panose="020B0502020202020204" pitchFamily="34" charset="0"/>
                  <a:cs typeface="Times New Roman" panose="02020603050405020304" pitchFamily="18" charset="0"/>
                </a:rPr>
                <a:t>2</a:t>
              </a:r>
            </a:p>
          </p:txBody>
        </p:sp>
        <p:sp>
          <p:nvSpPr>
            <p:cNvPr id="28" name="TextBox 27">
              <a:extLst>
                <a:ext uri="{FF2B5EF4-FFF2-40B4-BE49-F238E27FC236}">
                  <a16:creationId xmlns:a16="http://schemas.microsoft.com/office/drawing/2014/main" id="{209AD3E8-E3F5-7F44-BC4E-96CF13441D90}"/>
                </a:ext>
              </a:extLst>
            </p:cNvPr>
            <p:cNvSpPr txBox="1"/>
            <p:nvPr/>
          </p:nvSpPr>
          <p:spPr>
            <a:xfrm>
              <a:off x="6254954" y="2152403"/>
              <a:ext cx="2177370" cy="830997"/>
            </a:xfrm>
            <a:prstGeom prst="rect">
              <a:avLst/>
            </a:prstGeom>
            <a:noFill/>
          </p:spPr>
          <p:txBody>
            <a:bodyPr wrap="square" rtlCol="0">
              <a:spAutoFit/>
            </a:bodyPr>
            <a:lstStyle/>
            <a:p>
              <a:pPr algn="ctr"/>
              <a:r>
                <a:rPr lang="en-US" sz="2400" dirty="0">
                  <a:latin typeface="Times New Roman" panose="02020603050405020304" pitchFamily="18" charset="0"/>
                  <a:cs typeface="Times New Roman" panose="02020603050405020304" pitchFamily="18" charset="0"/>
                </a:rPr>
                <a:t>Personality Trait</a:t>
              </a:r>
            </a:p>
          </p:txBody>
        </p:sp>
        <p:sp>
          <p:nvSpPr>
            <p:cNvPr id="29" name="TextBox 28">
              <a:extLst>
                <a:ext uri="{FF2B5EF4-FFF2-40B4-BE49-F238E27FC236}">
                  <a16:creationId xmlns:a16="http://schemas.microsoft.com/office/drawing/2014/main" id="{9443D3FE-5F21-E44D-91E7-29AEDB80DC7E}"/>
                </a:ext>
              </a:extLst>
            </p:cNvPr>
            <p:cNvSpPr txBox="1"/>
            <p:nvPr/>
          </p:nvSpPr>
          <p:spPr>
            <a:xfrm>
              <a:off x="6657894" y="3597036"/>
              <a:ext cx="1365202" cy="584775"/>
            </a:xfrm>
            <a:prstGeom prst="rect">
              <a:avLst/>
            </a:prstGeom>
            <a:noFill/>
          </p:spPr>
          <p:txBody>
            <a:bodyPr wrap="square" rtlCol="0">
              <a:spAutoFit/>
            </a:bodyPr>
            <a:lstStyle/>
            <a:p>
              <a:pPr algn="ctr"/>
              <a:r>
                <a:rPr lang="en-US" sz="1600" b="1" dirty="0">
                  <a:solidFill>
                    <a:schemeClr val="bg1"/>
                  </a:solidFill>
                  <a:latin typeface="Century Gothic" panose="020B0502020202020204" pitchFamily="34" charset="0"/>
                  <a:cs typeface="Times New Roman" panose="02020603050405020304" pitchFamily="18" charset="0"/>
                </a:rPr>
                <a:t>NON-TRAIT 2</a:t>
              </a:r>
            </a:p>
          </p:txBody>
        </p:sp>
        <p:sp>
          <p:nvSpPr>
            <p:cNvPr id="30" name="TextBox 29">
              <a:extLst>
                <a:ext uri="{FF2B5EF4-FFF2-40B4-BE49-F238E27FC236}">
                  <a16:creationId xmlns:a16="http://schemas.microsoft.com/office/drawing/2014/main" id="{830D328E-5790-D948-975D-E8457D4F7BF3}"/>
                </a:ext>
              </a:extLst>
            </p:cNvPr>
            <p:cNvSpPr txBox="1"/>
            <p:nvPr/>
          </p:nvSpPr>
          <p:spPr>
            <a:xfrm>
              <a:off x="6254954" y="4184371"/>
              <a:ext cx="2177370" cy="830997"/>
            </a:xfrm>
            <a:prstGeom prst="rect">
              <a:avLst/>
            </a:prstGeom>
            <a:noFill/>
          </p:spPr>
          <p:txBody>
            <a:bodyPr wrap="square" rtlCol="0">
              <a:spAutoFit/>
            </a:bodyPr>
            <a:lstStyle/>
            <a:p>
              <a:pPr algn="ctr"/>
              <a:r>
                <a:rPr lang="en-US" sz="2400" dirty="0">
                  <a:latin typeface="Times New Roman" panose="02020603050405020304" pitchFamily="18" charset="0"/>
                  <a:cs typeface="Times New Roman" panose="02020603050405020304" pitchFamily="18" charset="0"/>
                </a:rPr>
                <a:t>Personality Trait</a:t>
              </a:r>
            </a:p>
          </p:txBody>
        </p:sp>
        <p:sp>
          <p:nvSpPr>
            <p:cNvPr id="31" name="TextBox 30">
              <a:extLst>
                <a:ext uri="{FF2B5EF4-FFF2-40B4-BE49-F238E27FC236}">
                  <a16:creationId xmlns:a16="http://schemas.microsoft.com/office/drawing/2014/main" id="{226864E1-06D7-5D46-A986-E7C2706C029D}"/>
                </a:ext>
              </a:extLst>
            </p:cNvPr>
            <p:cNvSpPr txBox="1"/>
            <p:nvPr/>
          </p:nvSpPr>
          <p:spPr>
            <a:xfrm>
              <a:off x="10176866" y="3608811"/>
              <a:ext cx="1365202" cy="584775"/>
            </a:xfrm>
            <a:prstGeom prst="rect">
              <a:avLst/>
            </a:prstGeom>
            <a:noFill/>
          </p:spPr>
          <p:txBody>
            <a:bodyPr wrap="square" rtlCol="0">
              <a:spAutoFit/>
            </a:bodyPr>
            <a:lstStyle/>
            <a:p>
              <a:pPr algn="ctr"/>
              <a:r>
                <a:rPr lang="en-US" sz="1600" b="1" dirty="0">
                  <a:solidFill>
                    <a:schemeClr val="bg1"/>
                  </a:solidFill>
                  <a:latin typeface="Century Gothic" panose="020B0502020202020204" pitchFamily="34" charset="0"/>
                  <a:cs typeface="Times New Roman" panose="02020603050405020304" pitchFamily="18" charset="0"/>
                </a:rPr>
                <a:t>NON-TRAIT 3</a:t>
              </a:r>
            </a:p>
          </p:txBody>
        </p:sp>
        <p:sp>
          <p:nvSpPr>
            <p:cNvPr id="32" name="TextBox 31">
              <a:extLst>
                <a:ext uri="{FF2B5EF4-FFF2-40B4-BE49-F238E27FC236}">
                  <a16:creationId xmlns:a16="http://schemas.microsoft.com/office/drawing/2014/main" id="{3D68A19A-8594-964D-A45F-4444CF8DEF42}"/>
                </a:ext>
              </a:extLst>
            </p:cNvPr>
            <p:cNvSpPr txBox="1"/>
            <p:nvPr/>
          </p:nvSpPr>
          <p:spPr>
            <a:xfrm>
              <a:off x="9773926" y="4196146"/>
              <a:ext cx="2177370" cy="830997"/>
            </a:xfrm>
            <a:prstGeom prst="rect">
              <a:avLst/>
            </a:prstGeom>
            <a:noFill/>
          </p:spPr>
          <p:txBody>
            <a:bodyPr wrap="square" rtlCol="0">
              <a:spAutoFit/>
            </a:bodyPr>
            <a:lstStyle/>
            <a:p>
              <a:pPr algn="ctr"/>
              <a:r>
                <a:rPr lang="en-US" sz="2400" dirty="0">
                  <a:latin typeface="Times New Roman" panose="02020603050405020304" pitchFamily="18" charset="0"/>
                  <a:cs typeface="Times New Roman" panose="02020603050405020304" pitchFamily="18" charset="0"/>
                </a:rPr>
                <a:t>Personality Trait</a:t>
              </a:r>
            </a:p>
          </p:txBody>
        </p:sp>
        <p:sp>
          <p:nvSpPr>
            <p:cNvPr id="33" name="TextBox 32">
              <a:extLst>
                <a:ext uri="{FF2B5EF4-FFF2-40B4-BE49-F238E27FC236}">
                  <a16:creationId xmlns:a16="http://schemas.microsoft.com/office/drawing/2014/main" id="{49FCDC92-7F33-1349-AA4A-861DBE4DADFB}"/>
                </a:ext>
              </a:extLst>
            </p:cNvPr>
            <p:cNvSpPr txBox="1"/>
            <p:nvPr/>
          </p:nvSpPr>
          <p:spPr>
            <a:xfrm>
              <a:off x="10176866" y="1565068"/>
              <a:ext cx="1365202" cy="584775"/>
            </a:xfrm>
            <a:prstGeom prst="rect">
              <a:avLst/>
            </a:prstGeom>
            <a:noFill/>
          </p:spPr>
          <p:txBody>
            <a:bodyPr wrap="square" rtlCol="0">
              <a:spAutoFit/>
            </a:bodyPr>
            <a:lstStyle/>
            <a:p>
              <a:pPr algn="ctr"/>
              <a:r>
                <a:rPr lang="en-US" sz="1600" b="1" dirty="0">
                  <a:solidFill>
                    <a:schemeClr val="bg1"/>
                  </a:solidFill>
                  <a:latin typeface="Century Gothic" panose="020B0502020202020204" pitchFamily="34" charset="0"/>
                  <a:cs typeface="Times New Roman" panose="02020603050405020304" pitchFamily="18" charset="0"/>
                </a:rPr>
                <a:t>TRAIT </a:t>
              </a:r>
            </a:p>
            <a:p>
              <a:pPr algn="ctr"/>
              <a:r>
                <a:rPr lang="en-US" sz="1600" b="1" dirty="0">
                  <a:solidFill>
                    <a:schemeClr val="bg1"/>
                  </a:solidFill>
                  <a:latin typeface="Century Gothic" panose="020B0502020202020204" pitchFamily="34" charset="0"/>
                  <a:cs typeface="Times New Roman" panose="02020603050405020304" pitchFamily="18" charset="0"/>
                </a:rPr>
                <a:t>3</a:t>
              </a:r>
            </a:p>
          </p:txBody>
        </p:sp>
        <p:sp>
          <p:nvSpPr>
            <p:cNvPr id="34" name="TextBox 33">
              <a:extLst>
                <a:ext uri="{FF2B5EF4-FFF2-40B4-BE49-F238E27FC236}">
                  <a16:creationId xmlns:a16="http://schemas.microsoft.com/office/drawing/2014/main" id="{25571C54-5CF5-3949-A4F7-004ADC02B772}"/>
                </a:ext>
              </a:extLst>
            </p:cNvPr>
            <p:cNvSpPr txBox="1"/>
            <p:nvPr/>
          </p:nvSpPr>
          <p:spPr>
            <a:xfrm>
              <a:off x="9773926" y="2152403"/>
              <a:ext cx="2177370" cy="830997"/>
            </a:xfrm>
            <a:prstGeom prst="rect">
              <a:avLst/>
            </a:prstGeom>
            <a:noFill/>
          </p:spPr>
          <p:txBody>
            <a:bodyPr wrap="square" rtlCol="0">
              <a:spAutoFit/>
            </a:bodyPr>
            <a:lstStyle/>
            <a:p>
              <a:pPr algn="ctr"/>
              <a:r>
                <a:rPr lang="en-US" sz="2400" dirty="0">
                  <a:latin typeface="Times New Roman" panose="02020603050405020304" pitchFamily="18" charset="0"/>
                  <a:cs typeface="Times New Roman" panose="02020603050405020304" pitchFamily="18" charset="0"/>
                </a:rPr>
                <a:t>Personality Trait</a:t>
              </a:r>
            </a:p>
          </p:txBody>
        </p:sp>
        <p:sp>
          <p:nvSpPr>
            <p:cNvPr id="35" name="TextBox 34">
              <a:extLst>
                <a:ext uri="{FF2B5EF4-FFF2-40B4-BE49-F238E27FC236}">
                  <a16:creationId xmlns:a16="http://schemas.microsoft.com/office/drawing/2014/main" id="{B658DE83-82F6-0249-AC91-7D4D57ECAE34}"/>
                </a:ext>
              </a:extLst>
            </p:cNvPr>
            <p:cNvSpPr txBox="1"/>
            <p:nvPr/>
          </p:nvSpPr>
          <p:spPr>
            <a:xfrm>
              <a:off x="8423929" y="4615258"/>
              <a:ext cx="1365202" cy="584775"/>
            </a:xfrm>
            <a:prstGeom prst="rect">
              <a:avLst/>
            </a:prstGeom>
            <a:noFill/>
          </p:spPr>
          <p:txBody>
            <a:bodyPr wrap="square" rtlCol="0">
              <a:spAutoFit/>
            </a:bodyPr>
            <a:lstStyle/>
            <a:p>
              <a:pPr algn="ctr"/>
              <a:r>
                <a:rPr lang="en-US" sz="1600" b="1" dirty="0">
                  <a:solidFill>
                    <a:schemeClr val="bg1"/>
                  </a:solidFill>
                  <a:latin typeface="Century Gothic" panose="020B0502020202020204" pitchFamily="34" charset="0"/>
                  <a:cs typeface="Times New Roman" panose="02020603050405020304" pitchFamily="18" charset="0"/>
                </a:rPr>
                <a:t>NON-TRAIT 1</a:t>
              </a:r>
            </a:p>
          </p:txBody>
        </p:sp>
        <p:sp>
          <p:nvSpPr>
            <p:cNvPr id="36" name="TextBox 35">
              <a:extLst>
                <a:ext uri="{FF2B5EF4-FFF2-40B4-BE49-F238E27FC236}">
                  <a16:creationId xmlns:a16="http://schemas.microsoft.com/office/drawing/2014/main" id="{52A5732D-771F-844A-A34B-A5FDBB982C54}"/>
                </a:ext>
              </a:extLst>
            </p:cNvPr>
            <p:cNvSpPr txBox="1"/>
            <p:nvPr/>
          </p:nvSpPr>
          <p:spPr>
            <a:xfrm>
              <a:off x="8017845" y="5202593"/>
              <a:ext cx="2177370" cy="830997"/>
            </a:xfrm>
            <a:prstGeom prst="rect">
              <a:avLst/>
            </a:prstGeom>
            <a:noFill/>
          </p:spPr>
          <p:txBody>
            <a:bodyPr wrap="square" rtlCol="0">
              <a:spAutoFit/>
            </a:bodyPr>
            <a:lstStyle/>
            <a:p>
              <a:pPr algn="ctr"/>
              <a:r>
                <a:rPr lang="en-US" sz="2400" dirty="0">
                  <a:latin typeface="Times New Roman" panose="02020603050405020304" pitchFamily="18" charset="0"/>
                  <a:cs typeface="Times New Roman" panose="02020603050405020304" pitchFamily="18" charset="0"/>
                </a:rPr>
                <a:t>Personality Trait</a:t>
              </a:r>
            </a:p>
          </p:txBody>
        </p:sp>
      </p:grpSp>
    </p:spTree>
    <p:extLst>
      <p:ext uri="{BB962C8B-B14F-4D97-AF65-F5344CB8AC3E}">
        <p14:creationId xmlns:p14="http://schemas.microsoft.com/office/powerpoint/2010/main" val="1078709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3_Brand-Pillars-Workshop-Facilitation-Personality-Activities_PowerPoint" id="{CAD062CF-02B3-4842-A411-06F1A47B8603}" vid="{C0856FA4-45C5-8F4E-A45F-4710CC3EFE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TotalTime>
  <Words>409</Words>
  <Application>Microsoft Macintosh PowerPoint</Application>
  <PresentationFormat>Widescreen</PresentationFormat>
  <Paragraphs>64</Paragraphs>
  <Slides>7</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Brush Script MT</vt:lpstr>
      <vt:lpstr>Times-Roman</vt:lpstr>
      <vt:lpstr>Arial</vt:lpstr>
      <vt:lpstr>Calibri</vt:lpstr>
      <vt:lpstr>Calibri Light</vt:lpstr>
      <vt:lpstr>Century Gothic</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Key</dc:creator>
  <cp:lastModifiedBy>Office81</cp:lastModifiedBy>
  <cp:revision>3</cp:revision>
  <dcterms:created xsi:type="dcterms:W3CDTF">2022-02-28T20:13:13Z</dcterms:created>
  <dcterms:modified xsi:type="dcterms:W3CDTF">2024-11-28T18:02:05Z</dcterms:modified>
</cp:coreProperties>
</file>