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42" r:id="rId2"/>
    <p:sldId id="351" r:id="rId3"/>
    <p:sldId id="350" r:id="rId4"/>
    <p:sldId id="257" r:id="rId5"/>
    <p:sldId id="348"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DE9"/>
    <a:srgbClr val="98E5ED"/>
    <a:srgbClr val="FF7461"/>
    <a:srgbClr val="AAD800"/>
    <a:srgbClr val="60D8C5"/>
    <a:srgbClr val="C9DA8B"/>
    <a:srgbClr val="51B9AA"/>
    <a:srgbClr val="FFB11E"/>
    <a:srgbClr val="EAD18D"/>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BEE28-7BD9-4E92-A947-5AB6E077E2F8}" v="3" dt="2024-11-17T20:28:33.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p:restoredTop sz="96327"/>
  </p:normalViewPr>
  <p:slideViewPr>
    <p:cSldViewPr snapToGrid="0" snapToObjects="1">
      <p:cViewPr varScale="1">
        <p:scale>
          <a:sx n="124" d="100"/>
          <a:sy n="124" d="100"/>
        </p:scale>
        <p:origin x="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9CBEE28-7BD9-4E92-A947-5AB6E077E2F8}"/>
    <pc:docChg chg="undo custSel modSld">
      <pc:chgData name="Bess Dunlevy" userId="dd4b9a8537dbe9d0" providerId="LiveId" clId="{C9CBEE28-7BD9-4E92-A947-5AB6E077E2F8}" dt="2024-11-17T20:28:39.674" v="126" actId="1076"/>
      <pc:docMkLst>
        <pc:docMk/>
      </pc:docMkLst>
      <pc:sldChg chg="addSp delSp modSp mod">
        <pc:chgData name="Bess Dunlevy" userId="dd4b9a8537dbe9d0" providerId="LiveId" clId="{C9CBEE28-7BD9-4E92-A947-5AB6E077E2F8}" dt="2024-11-17T20:28:39.674" v="126" actId="1076"/>
        <pc:sldMkLst>
          <pc:docMk/>
          <pc:sldMk cId="1508588292" sldId="342"/>
        </pc:sldMkLst>
        <pc:spChg chg="add mod">
          <ac:chgData name="Bess Dunlevy" userId="dd4b9a8537dbe9d0" providerId="LiveId" clId="{C9CBEE28-7BD9-4E92-A947-5AB6E077E2F8}" dt="2024-11-17T20:27:55.325" v="49" actId="1076"/>
          <ac:spMkLst>
            <pc:docMk/>
            <pc:sldMk cId="1508588292" sldId="342"/>
            <ac:spMk id="2" creationId="{A7E1DB9C-5683-36A6-27C2-4662F2E438F3}"/>
          </ac:spMkLst>
        </pc:spChg>
        <pc:spChg chg="mod">
          <ac:chgData name="Bess Dunlevy" userId="dd4b9a8537dbe9d0" providerId="LiveId" clId="{C9CBEE28-7BD9-4E92-A947-5AB6E077E2F8}" dt="2024-11-17T20:28:24.828" v="123" actId="20577"/>
          <ac:spMkLst>
            <pc:docMk/>
            <pc:sldMk cId="1508588292" sldId="342"/>
            <ac:spMk id="12" creationId="{4822B9B3-3E30-FE44-971D-68A264FB204D}"/>
          </ac:spMkLst>
        </pc:spChg>
        <pc:picChg chg="del">
          <ac:chgData name="Bess Dunlevy" userId="dd4b9a8537dbe9d0" providerId="LiveId" clId="{C9CBEE28-7BD9-4E92-A947-5AB6E077E2F8}" dt="2024-11-17T20:27:21.032" v="0" actId="478"/>
          <ac:picMkLst>
            <pc:docMk/>
            <pc:sldMk cId="1508588292" sldId="342"/>
            <ac:picMk id="3" creationId="{8ECACD33-B715-1E4C-8DA7-5D89CA80E8DB}"/>
          </ac:picMkLst>
        </pc:picChg>
        <pc:picChg chg="mod">
          <ac:chgData name="Bess Dunlevy" userId="dd4b9a8537dbe9d0" providerId="LiveId" clId="{C9CBEE28-7BD9-4E92-A947-5AB6E077E2F8}" dt="2024-11-17T20:28:39.674" v="126" actId="1076"/>
          <ac:picMkLst>
            <pc:docMk/>
            <pc:sldMk cId="1508588292" sldId="342"/>
            <ac:picMk id="4" creationId="{4AEB8225-3AA8-AF48-AD51-3F5F53316D6B}"/>
          </ac:picMkLst>
        </pc:picChg>
      </pc:sldChg>
      <pc:sldChg chg="addSp delSp modSp mod">
        <pc:chgData name="Bess Dunlevy" userId="dd4b9a8537dbe9d0" providerId="LiveId" clId="{C9CBEE28-7BD9-4E92-A947-5AB6E077E2F8}" dt="2024-11-17T20:28:04.919" v="59" actId="1076"/>
        <pc:sldMkLst>
          <pc:docMk/>
          <pc:sldMk cId="2984693535" sldId="351"/>
        </pc:sldMkLst>
        <pc:spChg chg="add mod">
          <ac:chgData name="Bess Dunlevy" userId="dd4b9a8537dbe9d0" providerId="LiveId" clId="{C9CBEE28-7BD9-4E92-A947-5AB6E077E2F8}" dt="2024-11-17T20:28:04.919" v="59" actId="1076"/>
          <ac:spMkLst>
            <pc:docMk/>
            <pc:sldMk cId="2984693535" sldId="351"/>
            <ac:spMk id="2" creationId="{A7E1DB9C-5683-36A6-27C2-4662F2E438F3}"/>
          </ac:spMkLst>
        </pc:spChg>
        <pc:picChg chg="del">
          <ac:chgData name="Bess Dunlevy" userId="dd4b9a8537dbe9d0" providerId="LiveId" clId="{C9CBEE28-7BD9-4E92-A947-5AB6E077E2F8}" dt="2024-11-17T20:27:59.314" v="50" actId="478"/>
          <ac:picMkLst>
            <pc:docMk/>
            <pc:sldMk cId="2984693535" sldId="351"/>
            <ac:picMk id="4" creationId="{0D81DDC7-FAB7-EA46-9211-86FB4F4014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11/28/24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dirty="0"/>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dirty="0"/>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integrated+content&amp;utm_campaign=/content/brand-pillar-templates&amp;utm_medium=Product/Experience/Service+Activities+powerpoint+11294&amp;lpa=Product/Experience/Service+Activities+powerpoint+11294&amp;lx=PFpZZjisDNTS-Ddigi3MyABAgeTPLDIL8TQRu558b7w"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822B9B3-3E30-FE44-971D-68A264FB204D}"/>
              </a:ext>
            </a:extLst>
          </p:cNvPr>
          <p:cNvSpPr txBox="1"/>
          <p:nvPr/>
        </p:nvSpPr>
        <p:spPr>
          <a:xfrm>
            <a:off x="300447" y="253847"/>
            <a:ext cx="6720285" cy="1323439"/>
          </a:xfrm>
          <a:prstGeom prst="rect">
            <a:avLst/>
          </a:prstGeom>
          <a:noFill/>
        </p:spPr>
        <p:txBody>
          <a:bodyPr wrap="square" rtlCol="0">
            <a:spAutoFit/>
          </a:bodyPr>
          <a:lstStyle/>
          <a:p>
            <a:r>
              <a:rPr lang="en-US" sz="4000" b="1" dirty="0">
                <a:solidFill>
                  <a:schemeClr val="tx1">
                    <a:lumMod val="65000"/>
                    <a:lumOff val="35000"/>
                  </a:schemeClr>
                </a:solidFill>
                <a:latin typeface="Century Gothic" panose="020B0502020202020204" pitchFamily="34" charset="0"/>
              </a:rPr>
              <a:t>Brand Pillars Workshop Facilitation Kit</a:t>
            </a:r>
            <a:endParaRPr lang="en-US" sz="4000" b="1" dirty="0">
              <a:solidFill>
                <a:schemeClr val="tx1">
                  <a:lumMod val="75000"/>
                  <a:lumOff val="25000"/>
                </a:schemeClr>
              </a:solidFill>
              <a:latin typeface="Century Gothic" panose="020B0502020202020204" pitchFamily="34" charset="0"/>
            </a:endParaRPr>
          </a:p>
        </p:txBody>
      </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057346" y="317165"/>
            <a:ext cx="3834207" cy="762605"/>
          </a:xfrm>
          <a:prstGeom prst="rect">
            <a:avLst/>
          </a:prstGeom>
        </p:spPr>
      </p:pic>
      <p:grpSp>
        <p:nvGrpSpPr>
          <p:cNvPr id="13" name="Group 12">
            <a:extLst>
              <a:ext uri="{FF2B5EF4-FFF2-40B4-BE49-F238E27FC236}">
                <a16:creationId xmlns:a16="http://schemas.microsoft.com/office/drawing/2014/main" id="{84AF1ADF-D666-9640-AE41-FE2269FC78C6}"/>
              </a:ext>
            </a:extLst>
          </p:cNvPr>
          <p:cNvGrpSpPr/>
          <p:nvPr/>
        </p:nvGrpSpPr>
        <p:grpSpPr>
          <a:xfrm>
            <a:off x="2951544" y="3142713"/>
            <a:ext cx="8842433" cy="3354546"/>
            <a:chOff x="1085120" y="2434649"/>
            <a:chExt cx="10708857" cy="4062610"/>
          </a:xfrm>
        </p:grpSpPr>
        <p:pic>
          <p:nvPicPr>
            <p:cNvPr id="14" name="Picture 13">
              <a:extLst>
                <a:ext uri="{FF2B5EF4-FFF2-40B4-BE49-F238E27FC236}">
                  <a16:creationId xmlns:a16="http://schemas.microsoft.com/office/drawing/2014/main" id="{E42378EA-C91D-D346-8147-6B0F25CAE016}"/>
                </a:ext>
              </a:extLst>
            </p:cNvPr>
            <p:cNvPicPr>
              <a:picLocks noChangeAspect="1"/>
            </p:cNvPicPr>
            <p:nvPr/>
          </p:nvPicPr>
          <p:blipFill>
            <a:blip r:embed="rId4"/>
            <a:stretch>
              <a:fillRect/>
            </a:stretch>
          </p:blipFill>
          <p:spPr>
            <a:xfrm>
              <a:off x="1085120" y="2434649"/>
              <a:ext cx="3446368" cy="1938582"/>
            </a:xfrm>
            <a:prstGeom prst="rect">
              <a:avLst/>
            </a:prstGeom>
          </p:spPr>
        </p:pic>
        <p:pic>
          <p:nvPicPr>
            <p:cNvPr id="15" name="Picture 14">
              <a:extLst>
                <a:ext uri="{FF2B5EF4-FFF2-40B4-BE49-F238E27FC236}">
                  <a16:creationId xmlns:a16="http://schemas.microsoft.com/office/drawing/2014/main" id="{3775A353-6887-8548-BE03-D907B1ECA45F}"/>
                </a:ext>
              </a:extLst>
            </p:cNvPr>
            <p:cNvPicPr>
              <a:picLocks noChangeAspect="1"/>
            </p:cNvPicPr>
            <p:nvPr/>
          </p:nvPicPr>
          <p:blipFill>
            <a:blip r:embed="rId5"/>
            <a:stretch>
              <a:fillRect/>
            </a:stretch>
          </p:blipFill>
          <p:spPr>
            <a:xfrm>
              <a:off x="8353676" y="4558677"/>
              <a:ext cx="3440300" cy="1938582"/>
            </a:xfrm>
            <a:prstGeom prst="rect">
              <a:avLst/>
            </a:prstGeom>
          </p:spPr>
        </p:pic>
        <p:pic>
          <p:nvPicPr>
            <p:cNvPr id="16" name="Picture 15">
              <a:extLst>
                <a:ext uri="{FF2B5EF4-FFF2-40B4-BE49-F238E27FC236}">
                  <a16:creationId xmlns:a16="http://schemas.microsoft.com/office/drawing/2014/main" id="{9586BC9D-81AC-724A-8182-CB32314BA693}"/>
                </a:ext>
              </a:extLst>
            </p:cNvPr>
            <p:cNvPicPr>
              <a:picLocks noChangeAspect="1"/>
            </p:cNvPicPr>
            <p:nvPr/>
          </p:nvPicPr>
          <p:blipFill>
            <a:blip r:embed="rId6"/>
            <a:stretch>
              <a:fillRect/>
            </a:stretch>
          </p:blipFill>
          <p:spPr>
            <a:xfrm>
              <a:off x="4719398" y="2434649"/>
              <a:ext cx="3440301" cy="1938582"/>
            </a:xfrm>
            <a:prstGeom prst="rect">
              <a:avLst/>
            </a:prstGeom>
          </p:spPr>
        </p:pic>
        <p:pic>
          <p:nvPicPr>
            <p:cNvPr id="17" name="Picture 16">
              <a:extLst>
                <a:ext uri="{FF2B5EF4-FFF2-40B4-BE49-F238E27FC236}">
                  <a16:creationId xmlns:a16="http://schemas.microsoft.com/office/drawing/2014/main" id="{57BA2DA8-3F27-0347-A353-5223DD7C49B8}"/>
                </a:ext>
              </a:extLst>
            </p:cNvPr>
            <p:cNvPicPr>
              <a:picLocks noChangeAspect="1"/>
            </p:cNvPicPr>
            <p:nvPr/>
          </p:nvPicPr>
          <p:blipFill>
            <a:blip r:embed="rId7"/>
            <a:stretch>
              <a:fillRect/>
            </a:stretch>
          </p:blipFill>
          <p:spPr>
            <a:xfrm>
              <a:off x="8353676" y="2434649"/>
              <a:ext cx="3440301" cy="1938582"/>
            </a:xfrm>
            <a:prstGeom prst="rect">
              <a:avLst/>
            </a:prstGeom>
          </p:spPr>
        </p:pic>
        <p:pic>
          <p:nvPicPr>
            <p:cNvPr id="18" name="Picture 17">
              <a:extLst>
                <a:ext uri="{FF2B5EF4-FFF2-40B4-BE49-F238E27FC236}">
                  <a16:creationId xmlns:a16="http://schemas.microsoft.com/office/drawing/2014/main" id="{5B2345EC-1668-4C46-89A7-8011A6B3CB8F}"/>
                </a:ext>
              </a:extLst>
            </p:cNvPr>
            <p:cNvPicPr>
              <a:picLocks noChangeAspect="1"/>
            </p:cNvPicPr>
            <p:nvPr/>
          </p:nvPicPr>
          <p:blipFill>
            <a:blip r:embed="rId8"/>
            <a:stretch>
              <a:fillRect/>
            </a:stretch>
          </p:blipFill>
          <p:spPr>
            <a:xfrm>
              <a:off x="1085120" y="4558677"/>
              <a:ext cx="3440301" cy="1938582"/>
            </a:xfrm>
            <a:prstGeom prst="rect">
              <a:avLst/>
            </a:prstGeom>
          </p:spPr>
        </p:pic>
        <p:pic>
          <p:nvPicPr>
            <p:cNvPr id="19" name="Picture 18">
              <a:extLst>
                <a:ext uri="{FF2B5EF4-FFF2-40B4-BE49-F238E27FC236}">
                  <a16:creationId xmlns:a16="http://schemas.microsoft.com/office/drawing/2014/main" id="{CD2CD78D-B89C-C542-9AA4-F0F12EC72BD0}"/>
                </a:ext>
              </a:extLst>
            </p:cNvPr>
            <p:cNvPicPr>
              <a:picLocks noChangeAspect="1"/>
            </p:cNvPicPr>
            <p:nvPr/>
          </p:nvPicPr>
          <p:blipFill>
            <a:blip r:embed="rId9"/>
            <a:stretch>
              <a:fillRect/>
            </a:stretch>
          </p:blipFill>
          <p:spPr>
            <a:xfrm>
              <a:off x="4719398" y="4558677"/>
              <a:ext cx="3440301" cy="1938582"/>
            </a:xfrm>
            <a:prstGeom prst="rect">
              <a:avLst/>
            </a:prstGeom>
          </p:spPr>
        </p:pic>
      </p:grpSp>
      <p:sp>
        <p:nvSpPr>
          <p:cNvPr id="2" name="TextBox 1">
            <a:extLst>
              <a:ext uri="{FF2B5EF4-FFF2-40B4-BE49-F238E27FC236}">
                <a16:creationId xmlns:a16="http://schemas.microsoft.com/office/drawing/2014/main" id="{A7E1DB9C-5683-36A6-27C2-4662F2E438F3}"/>
              </a:ext>
            </a:extLst>
          </p:cNvPr>
          <p:cNvSpPr txBox="1"/>
          <p:nvPr/>
        </p:nvSpPr>
        <p:spPr>
          <a:xfrm>
            <a:off x="428546" y="1519412"/>
            <a:ext cx="1155998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dirty="0">
                <a:latin typeface="Brush Script MT" panose="03060802040406070304" pitchFamily="66" charset="0"/>
                <a:cs typeface="Times New Roman" panose="02020603050405020304" pitchFamily="18" charset="0"/>
              </a:rPr>
              <a:t>product / experience / service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6112E-898D-594A-BFDD-6B0C175B1F22}"/>
              </a:ext>
            </a:extLst>
          </p:cNvPr>
          <p:cNvPicPr>
            <a:picLocks noChangeAspect="1"/>
          </p:cNvPicPr>
          <p:nvPr/>
        </p:nvPicPr>
        <p:blipFill>
          <a:blip r:embed="rId2">
            <a:alphaModFix amt="75000"/>
          </a:blip>
          <a:stretch>
            <a:fillRect/>
          </a:stretch>
        </p:blipFill>
        <p:spPr>
          <a:xfrm>
            <a:off x="7945913" y="3466604"/>
            <a:ext cx="1409700" cy="22733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3"/>
          <a:stretch>
            <a:fillRect/>
          </a:stretch>
        </p:blipFill>
        <p:spPr>
          <a:xfrm>
            <a:off x="9356640" y="1118095"/>
            <a:ext cx="2180450" cy="4621809"/>
          </a:xfrm>
          <a:prstGeom prst="rect">
            <a:avLst/>
          </a:prstGeom>
        </p:spPr>
      </p:pic>
      <p:sp>
        <p:nvSpPr>
          <p:cNvPr id="2" name="TextBox 1">
            <a:extLst>
              <a:ext uri="{FF2B5EF4-FFF2-40B4-BE49-F238E27FC236}">
                <a16:creationId xmlns:a16="http://schemas.microsoft.com/office/drawing/2014/main" id="{A7E1DB9C-5683-36A6-27C2-4662F2E438F3}"/>
              </a:ext>
            </a:extLst>
          </p:cNvPr>
          <p:cNvSpPr txBox="1"/>
          <p:nvPr/>
        </p:nvSpPr>
        <p:spPr>
          <a:xfrm>
            <a:off x="839078" y="0"/>
            <a:ext cx="6786739"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800" dirty="0">
                <a:latin typeface="Brush Script MT" panose="03060802040406070304" pitchFamily="66" charset="0"/>
                <a:cs typeface="Times New Roman" panose="02020603050405020304" pitchFamily="18" charset="0"/>
              </a:rPr>
              <a:t>product</a:t>
            </a:r>
          </a:p>
        </p:txBody>
      </p:sp>
    </p:spTree>
    <p:extLst>
      <p:ext uri="{BB962C8B-B14F-4D97-AF65-F5344CB8AC3E}">
        <p14:creationId xmlns:p14="http://schemas.microsoft.com/office/powerpoint/2010/main" val="298469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66E831-D0A1-1842-9840-E095A9344AF4}"/>
              </a:ext>
            </a:extLst>
          </p:cNvPr>
          <p:cNvSpPr txBox="1"/>
          <p:nvPr/>
        </p:nvSpPr>
        <p:spPr>
          <a:xfrm>
            <a:off x="-172756" y="671520"/>
            <a:ext cx="7449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EXPERIENCE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1" name="TextBox 10">
            <a:extLst>
              <a:ext uri="{FF2B5EF4-FFF2-40B4-BE49-F238E27FC236}">
                <a16:creationId xmlns:a16="http://schemas.microsoft.com/office/drawing/2014/main" id="{2EA14A2A-AE74-7748-A640-09BB919300AA}"/>
              </a:ext>
            </a:extLst>
          </p:cNvPr>
          <p:cNvSpPr txBox="1"/>
          <p:nvPr/>
        </p:nvSpPr>
        <p:spPr>
          <a:xfrm>
            <a:off x="273423" y="3121370"/>
            <a:ext cx="6633698" cy="3477875"/>
          </a:xfrm>
          <a:prstGeom prst="rect">
            <a:avLst/>
          </a:prstGeom>
          <a:noFill/>
        </p:spPr>
        <p:txBody>
          <a:bodyPr wrap="square" rtlCol="0">
            <a:spAutoFit/>
          </a:bodyPr>
          <a:lstStyle/>
          <a:p>
            <a:pPr lvl="0">
              <a:spcAft>
                <a:spcPts val="1600"/>
              </a:spcAft>
              <a:buClr>
                <a:schemeClr val="bg1"/>
              </a:buClr>
              <a:buSzPct val="120000"/>
            </a:pPr>
            <a:r>
              <a:rPr lang="en-US" sz="2200" dirty="0">
                <a:latin typeface="Times-Roman" pitchFamily="2" charset="0"/>
              </a:rPr>
              <a:t>Evaluating your brand strategy is an ongoing activity. Therefore, once you develop your first four pillars, you must keep tabs on every interaction your customer has with your brand. Those interactions include everything from using the product, assessing the feel of the packaging, and navigating the in-store or online experience to dealing with customer service. You should be continually evaluating the effectiveness of your brand to ensure that it is delivering on its promise. This section helps you begin to shape the customer experience. </a:t>
            </a:r>
          </a:p>
        </p:txBody>
      </p:sp>
      <p:sp>
        <p:nvSpPr>
          <p:cNvPr id="19" name="TextBox 18">
            <a:extLst>
              <a:ext uri="{FF2B5EF4-FFF2-40B4-BE49-F238E27FC236}">
                <a16:creationId xmlns:a16="http://schemas.microsoft.com/office/drawing/2014/main" id="{29403316-9413-844A-A5FF-479D3463F70C}"/>
              </a:ext>
            </a:extLst>
          </p:cNvPr>
          <p:cNvSpPr txBox="1"/>
          <p:nvPr/>
        </p:nvSpPr>
        <p:spPr>
          <a:xfrm>
            <a:off x="-180956" y="-320205"/>
            <a:ext cx="66624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PRODUCT /</a:t>
            </a:r>
          </a:p>
        </p:txBody>
      </p:sp>
      <p:sp>
        <p:nvSpPr>
          <p:cNvPr id="21" name="TextBox 20">
            <a:extLst>
              <a:ext uri="{FF2B5EF4-FFF2-40B4-BE49-F238E27FC236}">
                <a16:creationId xmlns:a16="http://schemas.microsoft.com/office/drawing/2014/main" id="{A99ECB41-BA3E-A64A-AB79-4E52689D4452}"/>
              </a:ext>
            </a:extLst>
          </p:cNvPr>
          <p:cNvSpPr txBox="1"/>
          <p:nvPr/>
        </p:nvSpPr>
        <p:spPr>
          <a:xfrm>
            <a:off x="-134655" y="1674820"/>
            <a:ext cx="7449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SERVICE</a:t>
            </a:r>
          </a:p>
        </p:txBody>
      </p:sp>
      <p:pic>
        <p:nvPicPr>
          <p:cNvPr id="9" name="Picture 8">
            <a:extLst>
              <a:ext uri="{FF2B5EF4-FFF2-40B4-BE49-F238E27FC236}">
                <a16:creationId xmlns:a16="http://schemas.microsoft.com/office/drawing/2014/main" id="{5BECE4AF-46D2-BB43-8E8F-5A31C47C2D89}"/>
              </a:ext>
            </a:extLst>
          </p:cNvPr>
          <p:cNvPicPr>
            <a:picLocks noChangeAspect="1"/>
          </p:cNvPicPr>
          <p:nvPr/>
        </p:nvPicPr>
        <p:blipFill>
          <a:blip r:embed="rId2"/>
          <a:stretch>
            <a:fillRect/>
          </a:stretch>
        </p:blipFill>
        <p:spPr>
          <a:xfrm>
            <a:off x="8391115" y="3892472"/>
            <a:ext cx="2771853" cy="2771853"/>
          </a:xfrm>
          <a:prstGeom prst="rect">
            <a:avLst/>
          </a:prstGeom>
        </p:spPr>
      </p:pic>
      <p:pic>
        <p:nvPicPr>
          <p:cNvPr id="8" name="Picture 7">
            <a:extLst>
              <a:ext uri="{FF2B5EF4-FFF2-40B4-BE49-F238E27FC236}">
                <a16:creationId xmlns:a16="http://schemas.microsoft.com/office/drawing/2014/main" id="{79871BC3-E216-DC40-99AB-A3A4CCD5EB3C}"/>
              </a:ext>
            </a:extLst>
          </p:cNvPr>
          <p:cNvPicPr>
            <a:picLocks noChangeAspect="1"/>
          </p:cNvPicPr>
          <p:nvPr/>
        </p:nvPicPr>
        <p:blipFill>
          <a:blip r:embed="rId3"/>
          <a:stretch>
            <a:fillRect/>
          </a:stretch>
        </p:blipFill>
        <p:spPr>
          <a:xfrm rot="5400000">
            <a:off x="8987371" y="152753"/>
            <a:ext cx="2968594" cy="2968594"/>
          </a:xfrm>
          <a:prstGeom prst="rect">
            <a:avLst/>
          </a:prstGeom>
        </p:spPr>
      </p:pic>
      <p:pic>
        <p:nvPicPr>
          <p:cNvPr id="23" name="Picture 22">
            <a:extLst>
              <a:ext uri="{FF2B5EF4-FFF2-40B4-BE49-F238E27FC236}">
                <a16:creationId xmlns:a16="http://schemas.microsoft.com/office/drawing/2014/main" id="{BF902670-3218-744A-8474-53700DF472B8}"/>
              </a:ext>
            </a:extLst>
          </p:cNvPr>
          <p:cNvPicPr>
            <a:picLocks noChangeAspect="1"/>
          </p:cNvPicPr>
          <p:nvPr/>
        </p:nvPicPr>
        <p:blipFill>
          <a:blip r:embed="rId4"/>
          <a:stretch>
            <a:fillRect/>
          </a:stretch>
        </p:blipFill>
        <p:spPr>
          <a:xfrm>
            <a:off x="6786088" y="1815533"/>
            <a:ext cx="3268305" cy="3226934"/>
          </a:xfrm>
          <a:prstGeom prst="rect">
            <a:avLst/>
          </a:prstGeom>
        </p:spPr>
      </p:pic>
    </p:spTree>
    <p:extLst>
      <p:ext uri="{BB962C8B-B14F-4D97-AF65-F5344CB8AC3E}">
        <p14:creationId xmlns:p14="http://schemas.microsoft.com/office/powerpoint/2010/main" val="106552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CFB1E2-FAC0-0B44-9730-5F6ED21B1922}"/>
              </a:ext>
            </a:extLst>
          </p:cNvPr>
          <p:cNvPicPr>
            <a:picLocks noChangeAspect="1"/>
          </p:cNvPicPr>
          <p:nvPr/>
        </p:nvPicPr>
        <p:blipFill>
          <a:blip r:embed="rId2"/>
          <a:stretch>
            <a:fillRect/>
          </a:stretch>
        </p:blipFill>
        <p:spPr>
          <a:xfrm>
            <a:off x="8826500" y="0"/>
            <a:ext cx="3365500" cy="6858000"/>
          </a:xfrm>
          <a:prstGeom prst="rect">
            <a:avLst/>
          </a:prstGeom>
        </p:spPr>
      </p:pic>
      <p:sp>
        <p:nvSpPr>
          <p:cNvPr id="12" name="TextBox 11">
            <a:extLst>
              <a:ext uri="{FF2B5EF4-FFF2-40B4-BE49-F238E27FC236}">
                <a16:creationId xmlns:a16="http://schemas.microsoft.com/office/drawing/2014/main" id="{8C6DACA5-1A92-DC4A-AF75-787FEF908BE5}"/>
              </a:ext>
            </a:extLst>
          </p:cNvPr>
          <p:cNvSpPr txBox="1"/>
          <p:nvPr/>
        </p:nvSpPr>
        <p:spPr>
          <a:xfrm>
            <a:off x="-147356" y="-180630"/>
            <a:ext cx="68580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PRE-ACTIVITY QUESTIONS</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2</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1" name="TextBox 10">
            <a:extLst>
              <a:ext uri="{FF2B5EF4-FFF2-40B4-BE49-F238E27FC236}">
                <a16:creationId xmlns:a16="http://schemas.microsoft.com/office/drawing/2014/main" id="{2EA14A2A-AE74-7748-A640-09BB919300AA}"/>
              </a:ext>
            </a:extLst>
          </p:cNvPr>
          <p:cNvSpPr txBox="1"/>
          <p:nvPr/>
        </p:nvSpPr>
        <p:spPr>
          <a:xfrm>
            <a:off x="160641" y="629303"/>
            <a:ext cx="8005459" cy="5837495"/>
          </a:xfrm>
          <a:prstGeom prst="rect">
            <a:avLst/>
          </a:prstGeom>
          <a:noFill/>
        </p:spPr>
        <p:txBody>
          <a:bodyPr wrap="square" rtlCol="0">
            <a:spAutoFit/>
          </a:bodyPr>
          <a:lstStyle/>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Where do your customers come into contact with your brand? Think of ALL possible places, from a doctor’s office where they might receive a pen to a brick-and-mortar store where they might interact with a wider range of your products. Where can customers expect to find you?</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Document all customer interactions.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does a customer feel after encountering your brand?</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Who manages your brand? Who maintains its standards?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When a customer has a problem, how do you handle it?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does your brand generate awareness in the minds of your audience?</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 your employees exhibit the brand’s essence in their interactions with customers and stakeholders? What needs to happen for customers to become brand ambassadors?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What do existing customers need to experience in order to become brand ambassadors, thereby increasing your brand value?</a:t>
            </a:r>
          </a:p>
        </p:txBody>
      </p:sp>
    </p:spTree>
    <p:extLst>
      <p:ext uri="{BB962C8B-B14F-4D97-AF65-F5344CB8AC3E}">
        <p14:creationId xmlns:p14="http://schemas.microsoft.com/office/powerpoint/2010/main" val="39375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85456" y="-331780"/>
            <a:ext cx="7703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EVALUATION</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4" name="TextBox 13">
            <a:extLst>
              <a:ext uri="{FF2B5EF4-FFF2-40B4-BE49-F238E27FC236}">
                <a16:creationId xmlns:a16="http://schemas.microsoft.com/office/drawing/2014/main" id="{ED54AD53-59B7-C341-A251-F97AD1F35B1B}"/>
              </a:ext>
            </a:extLst>
          </p:cNvPr>
          <p:cNvSpPr txBox="1"/>
          <p:nvPr/>
        </p:nvSpPr>
        <p:spPr>
          <a:xfrm>
            <a:off x="411444" y="1002968"/>
            <a:ext cx="7106956" cy="954107"/>
          </a:xfrm>
          <a:prstGeom prst="rect">
            <a:avLst/>
          </a:prstGeom>
          <a:noFill/>
        </p:spPr>
        <p:txBody>
          <a:bodyPr wrap="square" rtlCol="0">
            <a:spAutoFit/>
          </a:bodyPr>
          <a:lstStyle/>
          <a:p>
            <a:r>
              <a:rPr lang="en-US" sz="2800" dirty="0">
                <a:solidFill>
                  <a:schemeClr val="bg1"/>
                </a:solidFill>
                <a:latin typeface="Century Gothic" panose="020B0502020202020204" pitchFamily="34" charset="0"/>
                <a:cs typeface="Times New Roman" panose="02020603050405020304" pitchFamily="18" charset="0"/>
              </a:rPr>
              <a:t>Evaluate the perception of your brand. </a:t>
            </a:r>
            <a:br>
              <a:rPr lang="en-US" sz="2800" dirty="0">
                <a:solidFill>
                  <a:schemeClr val="bg1"/>
                </a:solidFill>
                <a:latin typeface="Century Gothic" panose="020B0502020202020204" pitchFamily="34" charset="0"/>
                <a:cs typeface="Times New Roman" panose="02020603050405020304" pitchFamily="18" charset="0"/>
              </a:rPr>
            </a:br>
            <a:r>
              <a:rPr lang="en-US" sz="2800" dirty="0">
                <a:solidFill>
                  <a:schemeClr val="bg1"/>
                </a:solidFill>
                <a:latin typeface="Century Gothic" panose="020B0502020202020204" pitchFamily="34" charset="0"/>
                <a:cs typeface="Times New Roman" panose="02020603050405020304" pitchFamily="18" charset="0"/>
              </a:rPr>
              <a:t>Is it truly delivering what you hope?</a:t>
            </a:r>
          </a:p>
        </p:txBody>
      </p:sp>
      <p:sp>
        <p:nvSpPr>
          <p:cNvPr id="19" name="TextBox 18">
            <a:extLst>
              <a:ext uri="{FF2B5EF4-FFF2-40B4-BE49-F238E27FC236}">
                <a16:creationId xmlns:a16="http://schemas.microsoft.com/office/drawing/2014/main" id="{0F7915DC-D267-1B47-83F0-C96651BF6D61}"/>
              </a:ext>
            </a:extLst>
          </p:cNvPr>
          <p:cNvSpPr txBox="1"/>
          <p:nvPr/>
        </p:nvSpPr>
        <p:spPr>
          <a:xfrm>
            <a:off x="160640" y="2027082"/>
            <a:ext cx="10570860" cy="4503797"/>
          </a:xfrm>
          <a:prstGeom prst="rect">
            <a:avLst/>
          </a:prstGeom>
          <a:noFill/>
        </p:spPr>
        <p:txBody>
          <a:bodyPr wrap="square" rtlCol="0">
            <a:spAutoFit/>
          </a:bodyPr>
          <a:lstStyle/>
          <a:p>
            <a:pPr lvl="0">
              <a:spcAft>
                <a:spcPts val="1600"/>
              </a:spcAft>
              <a:buClr>
                <a:schemeClr val="bg1"/>
              </a:buClr>
              <a:buSzPct val="150000"/>
            </a:pPr>
            <a:r>
              <a:rPr lang="en-US" sz="2200" dirty="0">
                <a:latin typeface="Times-Roman" pitchFamily="2" charset="0"/>
              </a:rPr>
              <a:t>To test your brand and products before producing them, do the following: </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Create a mock-up of your brand and product(s).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Show it to a focus group composed of members of your customer segment. </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Have each member of the group rate your product on a scale of 1 to 10 using your personality traits as criteria. For example, have them view a website, and then ask the following: “On a scale of 1 to 10, how [personality trait, e.g., friendly, adventurous, trustworthy] does this feel?”</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Perform an A/B test on products (both physical and digital) using the brand’s personality.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Conduct user experience surveys to collect data on how people perceive your brand through its actions. </a:t>
            </a:r>
          </a:p>
        </p:txBody>
      </p:sp>
      <p:pic>
        <p:nvPicPr>
          <p:cNvPr id="3" name="Picture 2">
            <a:extLst>
              <a:ext uri="{FF2B5EF4-FFF2-40B4-BE49-F238E27FC236}">
                <a16:creationId xmlns:a16="http://schemas.microsoft.com/office/drawing/2014/main" id="{5EB3B1A5-6DE7-3D48-A145-54DC3EEBF2E7}"/>
              </a:ext>
            </a:extLst>
          </p:cNvPr>
          <p:cNvPicPr>
            <a:picLocks noChangeAspect="1"/>
          </p:cNvPicPr>
          <p:nvPr/>
        </p:nvPicPr>
        <p:blipFill>
          <a:blip r:embed="rId2"/>
          <a:stretch>
            <a:fillRect/>
          </a:stretch>
        </p:blipFill>
        <p:spPr>
          <a:xfrm>
            <a:off x="7327900" y="-25400"/>
            <a:ext cx="4889500" cy="5054600"/>
          </a:xfrm>
          <a:prstGeom prst="rect">
            <a:avLst/>
          </a:prstGeom>
        </p:spPr>
      </p:pic>
    </p:spTree>
    <p:extLst>
      <p:ext uri="{BB962C8B-B14F-4D97-AF65-F5344CB8AC3E}">
        <p14:creationId xmlns:p14="http://schemas.microsoft.com/office/powerpoint/2010/main" val="364984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5_Brand-Pillars-Workshop-Facilitation-Product-Experience-Service-Activities_PowerPoint" id="{BDF48633-1F66-9048-A972-970CEBAE7C28}" vid="{50C788D5-7C8E-264D-876F-2D9EEFEC8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525</Words>
  <Application>Microsoft Macintosh PowerPoint</Application>
  <PresentationFormat>Widescreen</PresentationFormat>
  <Paragraphs>37</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Brush Script MT</vt:lpstr>
      <vt:lpstr>Times-Roman</vt: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Office81</cp:lastModifiedBy>
  <cp:revision>3</cp:revision>
  <dcterms:created xsi:type="dcterms:W3CDTF">2022-02-28T20:15:17Z</dcterms:created>
  <dcterms:modified xsi:type="dcterms:W3CDTF">2024-11-28T18:02:37Z</dcterms:modified>
</cp:coreProperties>
</file>