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342" r:id="rId2"/>
    <p:sldId id="354" r:id="rId3"/>
    <p:sldId id="367" r:id="rId4"/>
    <p:sldId id="378" r:id="rId5"/>
    <p:sldId id="379" r:id="rId6"/>
    <p:sldId id="380" r:id="rId7"/>
    <p:sldId id="381" r:id="rId8"/>
    <p:sldId id="372" r:id="rId9"/>
    <p:sldId id="382" r:id="rId10"/>
    <p:sldId id="383" r:id="rId11"/>
    <p:sldId id="384" r:id="rId12"/>
    <p:sldId id="385" r:id="rId13"/>
    <p:sldId id="29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E77C"/>
    <a:srgbClr val="60D6BA"/>
    <a:srgbClr val="6BE1D5"/>
    <a:srgbClr val="35DCF3"/>
    <a:srgbClr val="4ECFEA"/>
    <a:srgbClr val="6CDCCE"/>
    <a:srgbClr val="93EF98"/>
    <a:srgbClr val="8FE791"/>
    <a:srgbClr val="84E756"/>
    <a:srgbClr val="8BE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31" autoAdjust="0"/>
    <p:restoredTop sz="96743"/>
  </p:normalViewPr>
  <p:slideViewPr>
    <p:cSldViewPr snapToGrid="0" snapToObjects="1">
      <p:cViewPr varScale="1">
        <p:scale>
          <a:sx n="81" d="100"/>
          <a:sy n="81" d="100"/>
        </p:scale>
        <p:origin x="2274" y="9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69A98-CD57-256F-BC22-978630F798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908FD2-E13D-CF89-6A5F-7FB9EBA981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47E6FB-8982-26EF-40E3-4E29428369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CEE211-6255-FCB0-0503-2AEDFD2B9D79}"/>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3875118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D64F0-112E-E27A-3CD4-916DE07150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9BF0C5-1E2C-8EB8-8C4F-1C68401253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0213A5-691F-E194-FB57-BC0AE531E2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DF6F00-296F-BD92-887C-03FE96810964}"/>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2614984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5FF1B-47B4-79C6-8C5B-A76C81AD3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E90E4-7355-EA05-A3C6-D725E8E28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3D3C8-7197-87E2-1BB8-CA43F090A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40E38-3052-A0C6-EB1F-78B66D8EBE49}"/>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17194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C5CCC-2B26-CFC4-2932-E6B302647C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BA8A24-BB38-CE36-5E9E-662E8B04A1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14E808-D740-F4FC-33AA-6A5C86B1C6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8DC501-3F4A-324E-5E24-675E54046185}"/>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685714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A4774-E733-732B-B6F3-3EF3E00F56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B4D8A8-ED7F-1E6A-ABFF-A983387477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F568BC-5E03-7113-40A5-2844775DA7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A1935A-E98B-E361-A154-111DF636F850}"/>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04800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9CADA-28CE-D94B-4D0A-0876BD8D1E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CEFC6C-82A9-F8E6-8D1F-CADD5315C9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B0B755-6D52-94FA-01B6-0C400B052F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D86479-5894-5ED3-B7A8-86FDB5AF5B8F}"/>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2221430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DF90D-D912-79EE-F51F-994C0C8CCA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54DB8C-9058-EC9A-05EA-AE91AEC1D5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B2F0B5-12D1-752C-0930-B817D9AA76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CA7BC5-54E9-0971-4466-45809948B7D5}"/>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316231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A05B4-4A89-B113-AE90-F3D7F2306C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FB70C6-D8C5-F487-7867-22EE1DC398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DB3D42-7832-C42D-55D9-284DD99779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9F3D79-4993-E860-E259-B0C42C5BDFBA}"/>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2649955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C6280-2F74-A25C-5E6F-18DDCC43A8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C14D8D-C64B-4611-A140-E687D88C90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D0D4B8-6586-29B9-8D6F-EB9AA42104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15E213-66CB-75C0-A4BE-62347158E0D2}"/>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4246158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CEC50-058F-78F6-65A9-1E2D7817A5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242065-2075-42EB-FA89-CE992B6EA2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9ADFA8-8067-4D0F-E0A3-523BFD673B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1ECFDC-AE8A-087C-8823-3F4AD3959924}"/>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4068651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BC7AD">
            <a:alpha val="1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12/18/2024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2280&amp;utm_source=template-powerpoint&amp;utm_medium=content&amp;utm_campaign=Sample+Digital+Marketing+Agency+Proposal+Presentation+Template-powerpoint-12280&amp;lpa=Sample+Digital+Marketing+Agency+Proposal+Presentation+Template+powerpoint+12280"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1.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6" y="254469"/>
            <a:ext cx="7535968"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Digital Marketing Agency Proposal Presentation Template Example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a:srcRect/>
          <a:stretch/>
        </p:blipFill>
        <p:spPr>
          <a:xfrm>
            <a:off x="6023384" y="1352891"/>
            <a:ext cx="5725915" cy="3211302"/>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5"/>
          <a:srcRect/>
          <a:stretch/>
        </p:blipFill>
        <p:spPr>
          <a:xfrm>
            <a:off x="4489215" y="3081927"/>
            <a:ext cx="5851308" cy="3281627"/>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6"/>
          <a:srcRect/>
          <a:stretch/>
        </p:blipFill>
        <p:spPr>
          <a:xfrm>
            <a:off x="1628048" y="1644205"/>
            <a:ext cx="5722335" cy="3212347"/>
          </a:xfrm>
          <a:prstGeom prst="rect">
            <a:avLst/>
          </a:prstGeom>
          <a:noFill/>
          <a:ln w="28575">
            <a:noFill/>
          </a:ln>
          <a:effectLst>
            <a:outerShdw blurRad="50800" dist="38100" dir="5400000" algn="t" rotWithShape="0">
              <a:prstClr val="black">
                <a:alpha val="40000"/>
              </a:prstClr>
            </a:outerShdw>
          </a:effectLst>
        </p:spPr>
      </p:pic>
      <p:pic>
        <p:nvPicPr>
          <p:cNvPr id="5" name="Picture 4" descr="A blue background with white text&#10;&#10;Description automatically generated">
            <a:extLst>
              <a:ext uri="{FF2B5EF4-FFF2-40B4-BE49-F238E27FC236}">
                <a16:creationId xmlns:a16="http://schemas.microsoft.com/office/drawing/2014/main" id="{9F942ED0-072D-BE28-2A00-65BB04F13524}"/>
              </a:ext>
            </a:extLst>
          </p:cNvPr>
          <p:cNvPicPr>
            <a:picLocks noChangeAspect="1"/>
          </p:cNvPicPr>
          <p:nvPr/>
        </p:nvPicPr>
        <p:blipFill>
          <a:blip r:embed="rId7"/>
          <a:stretch>
            <a:fillRect/>
          </a:stretch>
        </p:blipFill>
        <p:spPr>
          <a:xfrm>
            <a:off x="763674" y="3522522"/>
            <a:ext cx="5475570" cy="306306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7DB09-AAB7-4390-62E1-574A7B86CE61}"/>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2DD8275C-A4B6-11FC-7A1D-E61B6B5B302F}"/>
              </a:ext>
            </a:extLst>
          </p:cNvPr>
          <p:cNvSpPr/>
          <p:nvPr/>
        </p:nvSpPr>
        <p:spPr>
          <a:xfrm>
            <a:off x="567890"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C45FD009-6D4E-2CBC-9635-866D33E53C44}"/>
              </a:ext>
            </a:extLst>
          </p:cNvPr>
          <p:cNvSpPr txBox="1"/>
          <p:nvPr/>
        </p:nvSpPr>
        <p:spPr>
          <a:xfrm>
            <a:off x="772164" y="1467459"/>
            <a:ext cx="2814317"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PPC (Google Ads, Facebook Ads)</a:t>
            </a:r>
            <a:endParaRPr lang="en-US" sz="1600" dirty="0">
              <a:solidFill>
                <a:schemeClr val="tx1">
                  <a:lumMod val="65000"/>
                  <a:lumOff val="35000"/>
                </a:schemeClr>
              </a:solidFill>
              <a:latin typeface="Century Gothic"/>
              <a:sym typeface="Century Gothic"/>
            </a:endParaRP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$10,000 </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Per month</a:t>
            </a:r>
          </a:p>
        </p:txBody>
      </p:sp>
      <p:sp>
        <p:nvSpPr>
          <p:cNvPr id="4" name="Google Shape;90;p1">
            <a:extLst>
              <a:ext uri="{FF2B5EF4-FFF2-40B4-BE49-F238E27FC236}">
                <a16:creationId xmlns:a16="http://schemas.microsoft.com/office/drawing/2014/main" id="{AEA492A5-2959-4742-C06F-E3D3AE64C9B7}"/>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Budget</a:t>
            </a:r>
          </a:p>
        </p:txBody>
      </p:sp>
      <p:pic>
        <p:nvPicPr>
          <p:cNvPr id="3" name="Picture 2" descr="Rows of smooth green lines">
            <a:extLst>
              <a:ext uri="{FF2B5EF4-FFF2-40B4-BE49-F238E27FC236}">
                <a16:creationId xmlns:a16="http://schemas.microsoft.com/office/drawing/2014/main" id="{D43148D8-F8AF-C832-8CE1-244ECB38FFAE}"/>
              </a:ext>
            </a:extLst>
          </p:cNvPr>
          <p:cNvPicPr/>
          <p:nvPr/>
        </p:nvPicPr>
        <p:blipFill>
          <a:blip r:embed="rId3">
            <a:alphaModFix amt="80000"/>
          </a:blip>
          <a:srcRect t="90519"/>
          <a:stretch/>
        </p:blipFill>
        <p:spPr>
          <a:xfrm>
            <a:off x="0" y="6207760"/>
            <a:ext cx="12191999" cy="650240"/>
          </a:xfrm>
          <a:prstGeom prst="rect">
            <a:avLst/>
          </a:prstGeom>
        </p:spPr>
      </p:pic>
      <p:sp>
        <p:nvSpPr>
          <p:cNvPr id="13" name="Rounded Rectangle 12">
            <a:extLst>
              <a:ext uri="{FF2B5EF4-FFF2-40B4-BE49-F238E27FC236}">
                <a16:creationId xmlns:a16="http://schemas.microsoft.com/office/drawing/2014/main" id="{D0C32CD2-E765-3CC9-E91B-7FC9C781EDC2}"/>
              </a:ext>
            </a:extLst>
          </p:cNvPr>
          <p:cNvSpPr/>
          <p:nvPr/>
        </p:nvSpPr>
        <p:spPr>
          <a:xfrm>
            <a:off x="4478975"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6" name="Rounded Rectangle 5">
            <a:extLst>
              <a:ext uri="{FF2B5EF4-FFF2-40B4-BE49-F238E27FC236}">
                <a16:creationId xmlns:a16="http://schemas.microsoft.com/office/drawing/2014/main" id="{0B7406DF-12D3-4AE7-C3A7-284866D99D3A}"/>
              </a:ext>
            </a:extLst>
          </p:cNvPr>
          <p:cNvSpPr/>
          <p:nvPr/>
        </p:nvSpPr>
        <p:spPr>
          <a:xfrm>
            <a:off x="8401244"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0D6BA"/>
              </a:solidFill>
            </a:endParaRPr>
          </a:p>
        </p:txBody>
      </p:sp>
      <p:sp>
        <p:nvSpPr>
          <p:cNvPr id="9" name="Rounded Rectangle 8">
            <a:extLst>
              <a:ext uri="{FF2B5EF4-FFF2-40B4-BE49-F238E27FC236}">
                <a16:creationId xmlns:a16="http://schemas.microsoft.com/office/drawing/2014/main" id="{C53447FB-138A-45D3-3048-E4B6C2F5654E}"/>
              </a:ext>
            </a:extLst>
          </p:cNvPr>
          <p:cNvSpPr/>
          <p:nvPr/>
        </p:nvSpPr>
        <p:spPr>
          <a:xfrm>
            <a:off x="2420196" y="3787968"/>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Rounded Rectangle 9">
            <a:extLst>
              <a:ext uri="{FF2B5EF4-FFF2-40B4-BE49-F238E27FC236}">
                <a16:creationId xmlns:a16="http://schemas.microsoft.com/office/drawing/2014/main" id="{7789CC12-4597-9632-7DE7-EFD2E1DC46DE}"/>
              </a:ext>
            </a:extLst>
          </p:cNvPr>
          <p:cNvSpPr/>
          <p:nvPr/>
        </p:nvSpPr>
        <p:spPr>
          <a:xfrm>
            <a:off x="6342465" y="3787968"/>
            <a:ext cx="3222866" cy="2021923"/>
          </a:xfrm>
          <a:prstGeom prst="roundRect">
            <a:avLst>
              <a:gd name="adj" fmla="val 6266"/>
            </a:avLst>
          </a:prstGeom>
          <a:solidFill>
            <a:srgbClr val="60D6BA"/>
          </a:solidFill>
          <a:ln w="57150">
            <a:solidFill>
              <a:srgbClr val="BCE7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1" name="Google Shape;90;p1">
            <a:extLst>
              <a:ext uri="{FF2B5EF4-FFF2-40B4-BE49-F238E27FC236}">
                <a16:creationId xmlns:a16="http://schemas.microsoft.com/office/drawing/2014/main" id="{461FE48F-67BC-5B90-7695-4B67CFFDC308}"/>
              </a:ext>
            </a:extLst>
          </p:cNvPr>
          <p:cNvSpPr txBox="1"/>
          <p:nvPr/>
        </p:nvSpPr>
        <p:spPr>
          <a:xfrm>
            <a:off x="4795008" y="1467459"/>
            <a:ext cx="2590800"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SEO and Content Marketing</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$5,000</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Per month</a:t>
            </a:r>
          </a:p>
        </p:txBody>
      </p:sp>
      <p:sp>
        <p:nvSpPr>
          <p:cNvPr id="12" name="Google Shape;90;p1">
            <a:extLst>
              <a:ext uri="{FF2B5EF4-FFF2-40B4-BE49-F238E27FC236}">
                <a16:creationId xmlns:a16="http://schemas.microsoft.com/office/drawing/2014/main" id="{7CD64413-5890-7673-791C-430863BD70B0}"/>
              </a:ext>
            </a:extLst>
          </p:cNvPr>
          <p:cNvSpPr txBox="1"/>
          <p:nvPr/>
        </p:nvSpPr>
        <p:spPr>
          <a:xfrm>
            <a:off x="8717277" y="1624570"/>
            <a:ext cx="2590800"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Email Marketing</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$2,000 </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Per month</a:t>
            </a:r>
          </a:p>
        </p:txBody>
      </p:sp>
      <p:sp>
        <p:nvSpPr>
          <p:cNvPr id="15" name="Google Shape;90;p1">
            <a:extLst>
              <a:ext uri="{FF2B5EF4-FFF2-40B4-BE49-F238E27FC236}">
                <a16:creationId xmlns:a16="http://schemas.microsoft.com/office/drawing/2014/main" id="{45B15E7B-52F4-30AB-EE6B-2022BA65B0AF}"/>
              </a:ext>
            </a:extLst>
          </p:cNvPr>
          <p:cNvSpPr txBox="1"/>
          <p:nvPr/>
        </p:nvSpPr>
        <p:spPr>
          <a:xfrm>
            <a:off x="2681449" y="3925848"/>
            <a:ext cx="2700360"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Social Media Management</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$3,000</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Per month</a:t>
            </a:r>
          </a:p>
        </p:txBody>
      </p:sp>
      <p:sp>
        <p:nvSpPr>
          <p:cNvPr id="16" name="Google Shape;90;p1">
            <a:extLst>
              <a:ext uri="{FF2B5EF4-FFF2-40B4-BE49-F238E27FC236}">
                <a16:creationId xmlns:a16="http://schemas.microsoft.com/office/drawing/2014/main" id="{8E70DCFE-A861-8344-780E-E31AAD42AF1C}"/>
              </a:ext>
            </a:extLst>
          </p:cNvPr>
          <p:cNvSpPr txBox="1"/>
          <p:nvPr/>
        </p:nvSpPr>
        <p:spPr>
          <a:xfrm>
            <a:off x="6589227" y="4048586"/>
            <a:ext cx="2729342"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Total Monthly Budget</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$20,000</a:t>
            </a:r>
          </a:p>
        </p:txBody>
      </p:sp>
      <p:sp>
        <p:nvSpPr>
          <p:cNvPr id="7" name="Rounded Rectangle 6">
            <a:extLst>
              <a:ext uri="{FF2B5EF4-FFF2-40B4-BE49-F238E27FC236}">
                <a16:creationId xmlns:a16="http://schemas.microsoft.com/office/drawing/2014/main" id="{E111C927-72A8-3CB6-ED8F-D0346D857B22}"/>
              </a:ext>
            </a:extLst>
          </p:cNvPr>
          <p:cNvSpPr/>
          <p:nvPr/>
        </p:nvSpPr>
        <p:spPr>
          <a:xfrm>
            <a:off x="567890" y="3251405"/>
            <a:ext cx="1616510"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E3B59B75-B607-2C07-B3CA-EB6BF4E27B5D}"/>
              </a:ext>
            </a:extLst>
          </p:cNvPr>
          <p:cNvSpPr/>
          <p:nvPr/>
        </p:nvSpPr>
        <p:spPr>
          <a:xfrm>
            <a:off x="4466913" y="3251405"/>
            <a:ext cx="818765"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6D999577-1372-B535-6FF7-28D4B142D9AD}"/>
              </a:ext>
            </a:extLst>
          </p:cNvPr>
          <p:cNvSpPr/>
          <p:nvPr/>
        </p:nvSpPr>
        <p:spPr>
          <a:xfrm>
            <a:off x="8401245" y="3251405"/>
            <a:ext cx="365300"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28846279-B9A1-6E3A-8169-F42663C7F94E}"/>
              </a:ext>
            </a:extLst>
          </p:cNvPr>
          <p:cNvSpPr/>
          <p:nvPr/>
        </p:nvSpPr>
        <p:spPr>
          <a:xfrm>
            <a:off x="2420196" y="5672315"/>
            <a:ext cx="500213"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C06F01E8-0D04-9356-48D0-F5D0F9775A58}"/>
              </a:ext>
            </a:extLst>
          </p:cNvPr>
          <p:cNvSpPr/>
          <p:nvPr/>
        </p:nvSpPr>
        <p:spPr>
          <a:xfrm>
            <a:off x="6309391" y="5672315"/>
            <a:ext cx="3286430"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563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BE1CE-1EFC-8914-FAD9-BD5CC1B4866A}"/>
            </a:ext>
          </a:extLst>
        </p:cNvPr>
        <p:cNvGrpSpPr/>
        <p:nvPr/>
      </p:nvGrpSpPr>
      <p:grpSpPr>
        <a:xfrm>
          <a:off x="0" y="0"/>
          <a:ext cx="0" cy="0"/>
          <a:chOff x="0" y="0"/>
          <a:chExt cx="0" cy="0"/>
        </a:xfrm>
      </p:grpSpPr>
      <p:pic>
        <p:nvPicPr>
          <p:cNvPr id="8" name="Picture 7" descr="Filling out forms on a table">
            <a:extLst>
              <a:ext uri="{FF2B5EF4-FFF2-40B4-BE49-F238E27FC236}">
                <a16:creationId xmlns:a16="http://schemas.microsoft.com/office/drawing/2014/main" id="{1A7D6A43-939A-84DD-A6D6-C1401E84ED3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l="57252" r="10578"/>
          <a:stretch/>
        </p:blipFill>
        <p:spPr>
          <a:xfrm>
            <a:off x="9194799" y="-1"/>
            <a:ext cx="2997200" cy="6214177"/>
          </a:xfrm>
          <a:prstGeom prst="rect">
            <a:avLst/>
          </a:prstGeom>
        </p:spPr>
      </p:pic>
      <p:sp>
        <p:nvSpPr>
          <p:cNvPr id="4" name="Google Shape;90;p1">
            <a:extLst>
              <a:ext uri="{FF2B5EF4-FFF2-40B4-BE49-F238E27FC236}">
                <a16:creationId xmlns:a16="http://schemas.microsoft.com/office/drawing/2014/main" id="{90E0992B-E57F-E616-EBF0-9B094B83C1DD}"/>
              </a:ext>
            </a:extLst>
          </p:cNvPr>
          <p:cNvSpPr txBox="1"/>
          <p:nvPr/>
        </p:nvSpPr>
        <p:spPr>
          <a:xfrm>
            <a:off x="723900" y="362918"/>
            <a:ext cx="80137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Terms and Conditions</a:t>
            </a:r>
          </a:p>
        </p:txBody>
      </p:sp>
      <p:pic>
        <p:nvPicPr>
          <p:cNvPr id="3" name="Picture 2" descr="Rows of smooth green lines">
            <a:extLst>
              <a:ext uri="{FF2B5EF4-FFF2-40B4-BE49-F238E27FC236}">
                <a16:creationId xmlns:a16="http://schemas.microsoft.com/office/drawing/2014/main" id="{D34F3B0B-1C3F-235D-93DD-B55B07941548}"/>
              </a:ext>
            </a:extLst>
          </p:cNvPr>
          <p:cNvPicPr/>
          <p:nvPr/>
        </p:nvPicPr>
        <p:blipFill>
          <a:blip r:embed="rId4">
            <a:alphaModFix amt="80000"/>
          </a:blip>
          <a:srcRect t="90519"/>
          <a:stretch/>
        </p:blipFill>
        <p:spPr>
          <a:xfrm>
            <a:off x="0" y="6207760"/>
            <a:ext cx="12191999" cy="650240"/>
          </a:xfrm>
          <a:prstGeom prst="rect">
            <a:avLst/>
          </a:prstGeom>
        </p:spPr>
      </p:pic>
      <p:sp>
        <p:nvSpPr>
          <p:cNvPr id="5" name="Google Shape;90;p1">
            <a:extLst>
              <a:ext uri="{FF2B5EF4-FFF2-40B4-BE49-F238E27FC236}">
                <a16:creationId xmlns:a16="http://schemas.microsoft.com/office/drawing/2014/main" id="{D1090929-FCFA-774C-9672-CF8ECEC7CF76}"/>
              </a:ext>
            </a:extLst>
          </p:cNvPr>
          <p:cNvSpPr txBox="1"/>
          <p:nvPr/>
        </p:nvSpPr>
        <p:spPr>
          <a:xfrm>
            <a:off x="723900" y="1364279"/>
            <a:ext cx="8013700" cy="249295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Payment Terms</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Payments are due at the beginning of each month.</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Late payments will incur a 5% fee after 15 days.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Contract Duration</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This agreement covers a 6-month period with the option to renew. </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a:p>
            <a:r>
              <a:rPr lang="en-US" sz="2000" b="1" dirty="0">
                <a:solidFill>
                  <a:schemeClr val="tx1">
                    <a:lumMod val="65000"/>
                    <a:lumOff val="35000"/>
                  </a:schemeClr>
                </a:solidFill>
                <a:latin typeface="Century Gothic"/>
                <a:sym typeface="Century Gothic"/>
              </a:rPr>
              <a:t>Termination</a:t>
            </a:r>
          </a:p>
          <a:p>
            <a:r>
              <a:rPr lang="en-US" sz="1600" dirty="0">
                <a:solidFill>
                  <a:schemeClr val="tx1">
                    <a:lumMod val="65000"/>
                    <a:lumOff val="35000"/>
                  </a:schemeClr>
                </a:solidFill>
                <a:latin typeface="Century Gothic"/>
                <a:sym typeface="Century Gothic"/>
              </a:rPr>
              <a:t>Either party may terminate the agreement with 30 days’ notice.</a:t>
            </a:r>
          </a:p>
        </p:txBody>
      </p:sp>
    </p:spTree>
    <p:extLst>
      <p:ext uri="{BB962C8B-B14F-4D97-AF65-F5344CB8AC3E}">
        <p14:creationId xmlns:p14="http://schemas.microsoft.com/office/powerpoint/2010/main" val="159193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0CB30-302E-CE7A-4C9E-B899AB7D392A}"/>
            </a:ext>
          </a:extLst>
        </p:cNvPr>
        <p:cNvGrpSpPr/>
        <p:nvPr/>
      </p:nvGrpSpPr>
      <p:grpSpPr>
        <a:xfrm>
          <a:off x="0" y="0"/>
          <a:ext cx="0" cy="0"/>
          <a:chOff x="0" y="0"/>
          <a:chExt cx="0" cy="0"/>
        </a:xfrm>
      </p:grpSpPr>
      <p:pic>
        <p:nvPicPr>
          <p:cNvPr id="8" name="Picture 7" descr="Filling out forms on a table">
            <a:extLst>
              <a:ext uri="{FF2B5EF4-FFF2-40B4-BE49-F238E27FC236}">
                <a16:creationId xmlns:a16="http://schemas.microsoft.com/office/drawing/2014/main" id="{9E155242-3803-B86B-48C6-7C693DB74D6C}"/>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l="57252" r="10578"/>
          <a:stretch/>
        </p:blipFill>
        <p:spPr>
          <a:xfrm>
            <a:off x="9194799" y="-1"/>
            <a:ext cx="2997200" cy="6214177"/>
          </a:xfrm>
          <a:prstGeom prst="rect">
            <a:avLst/>
          </a:prstGeom>
        </p:spPr>
      </p:pic>
      <p:sp>
        <p:nvSpPr>
          <p:cNvPr id="4" name="Google Shape;90;p1">
            <a:extLst>
              <a:ext uri="{FF2B5EF4-FFF2-40B4-BE49-F238E27FC236}">
                <a16:creationId xmlns:a16="http://schemas.microsoft.com/office/drawing/2014/main" id="{0C524D73-B9BE-15E4-7ED7-598A3C5A0932}"/>
              </a:ext>
            </a:extLst>
          </p:cNvPr>
          <p:cNvSpPr txBox="1"/>
          <p:nvPr/>
        </p:nvSpPr>
        <p:spPr>
          <a:xfrm>
            <a:off x="723900" y="362918"/>
            <a:ext cx="80137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Next Steps</a:t>
            </a:r>
          </a:p>
        </p:txBody>
      </p:sp>
      <p:pic>
        <p:nvPicPr>
          <p:cNvPr id="3" name="Picture 2" descr="Rows of smooth green lines">
            <a:extLst>
              <a:ext uri="{FF2B5EF4-FFF2-40B4-BE49-F238E27FC236}">
                <a16:creationId xmlns:a16="http://schemas.microsoft.com/office/drawing/2014/main" id="{E07871E5-7809-1821-D675-BF690400248A}"/>
              </a:ext>
            </a:extLst>
          </p:cNvPr>
          <p:cNvPicPr/>
          <p:nvPr/>
        </p:nvPicPr>
        <p:blipFill>
          <a:blip r:embed="rId4">
            <a:alphaModFix amt="80000"/>
          </a:blip>
          <a:srcRect t="90519"/>
          <a:stretch/>
        </p:blipFill>
        <p:spPr>
          <a:xfrm>
            <a:off x="0" y="6207760"/>
            <a:ext cx="12191999" cy="650240"/>
          </a:xfrm>
          <a:prstGeom prst="rect">
            <a:avLst/>
          </a:prstGeom>
        </p:spPr>
      </p:pic>
      <p:sp>
        <p:nvSpPr>
          <p:cNvPr id="5" name="Google Shape;90;p1">
            <a:extLst>
              <a:ext uri="{FF2B5EF4-FFF2-40B4-BE49-F238E27FC236}">
                <a16:creationId xmlns:a16="http://schemas.microsoft.com/office/drawing/2014/main" id="{2111CEAD-907B-E437-19E8-78B6095B882A}"/>
              </a:ext>
            </a:extLst>
          </p:cNvPr>
          <p:cNvSpPr txBox="1"/>
          <p:nvPr/>
        </p:nvSpPr>
        <p:spPr>
          <a:xfrm>
            <a:off x="723900" y="1364279"/>
            <a:ext cx="8013700" cy="249295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Proposal Review</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Please review the proposal and provide feedback or approval within 7 days.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Kickoff Meeting</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Once approved, we will schedule a kickoff meeting to finalize the campaign details. </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a:p>
            <a:r>
              <a:rPr lang="en-US" sz="2000" b="1" dirty="0">
                <a:solidFill>
                  <a:schemeClr val="tx1">
                    <a:lumMod val="65000"/>
                    <a:lumOff val="35000"/>
                  </a:schemeClr>
                </a:solidFill>
                <a:latin typeface="Century Gothic"/>
                <a:sym typeface="Century Gothic"/>
              </a:rPr>
              <a:t>Start Date</a:t>
            </a:r>
          </a:p>
          <a:p>
            <a:r>
              <a:rPr lang="en-US" sz="1600" dirty="0">
                <a:solidFill>
                  <a:schemeClr val="tx1">
                    <a:lumMod val="65000"/>
                    <a:lumOff val="35000"/>
                  </a:schemeClr>
                </a:solidFill>
                <a:latin typeface="Century Gothic"/>
                <a:sym typeface="Century Gothic"/>
              </a:rPr>
              <a:t>The digital marketing plan will commence on [Date].</a:t>
            </a:r>
          </a:p>
        </p:txBody>
      </p:sp>
      <p:pic>
        <p:nvPicPr>
          <p:cNvPr id="11" name="Picture 10" descr="People in a meeting">
            <a:extLst>
              <a:ext uri="{FF2B5EF4-FFF2-40B4-BE49-F238E27FC236}">
                <a16:creationId xmlns:a16="http://schemas.microsoft.com/office/drawing/2014/main" id="{6D95F020-70F6-0239-8FFC-6385E1926D44}"/>
              </a:ext>
            </a:extLst>
          </p:cNvPr>
          <p:cNvPicPr>
            <a:picLocks noChangeAspect="1"/>
          </p:cNvPicPr>
          <p:nvPr/>
        </p:nvPicPr>
        <p:blipFill>
          <a:blip r:embed="rId5" cstate="email">
            <a:extLst>
              <a:ext uri="{28A0092B-C50C-407E-A947-70E740481C1C}">
                <a14:useLocalDpi xmlns:a14="http://schemas.microsoft.com/office/drawing/2010/main"/>
              </a:ext>
            </a:extLst>
          </a:blip>
          <a:srcRect l="35124" r="32656" b="-154"/>
          <a:stretch/>
        </p:blipFill>
        <p:spPr>
          <a:xfrm>
            <a:off x="9194798" y="-1"/>
            <a:ext cx="2997201" cy="6217326"/>
          </a:xfrm>
          <a:prstGeom prst="rect">
            <a:avLst/>
          </a:prstGeom>
        </p:spPr>
      </p:pic>
    </p:spTree>
    <p:extLst>
      <p:ext uri="{BB962C8B-B14F-4D97-AF65-F5344CB8AC3E}">
        <p14:creationId xmlns:p14="http://schemas.microsoft.com/office/powerpoint/2010/main" val="2996836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BC7AD"/>
        </a:solidFill>
        <a:effectLst/>
      </p:bgPr>
    </p:bg>
    <p:spTree>
      <p:nvGrpSpPr>
        <p:cNvPr id="1" name=""/>
        <p:cNvGrpSpPr/>
        <p:nvPr/>
      </p:nvGrpSpPr>
      <p:grpSpPr>
        <a:xfrm>
          <a:off x="0" y="0"/>
          <a:ext cx="0" cy="0"/>
          <a:chOff x="0" y="0"/>
          <a:chExt cx="0" cy="0"/>
        </a:xfrm>
      </p:grpSpPr>
      <p:pic>
        <p:nvPicPr>
          <p:cNvPr id="2" name="Picture 1" descr="Rows of smooth green lines">
            <a:extLst>
              <a:ext uri="{FF2B5EF4-FFF2-40B4-BE49-F238E27FC236}">
                <a16:creationId xmlns:a16="http://schemas.microsoft.com/office/drawing/2014/main" id="{7AF7357B-8C46-C235-7BE9-51FFF4A50FB2}"/>
              </a:ext>
            </a:extLst>
          </p:cNvPr>
          <p:cNvPicPr/>
          <p:nvPr/>
        </p:nvPicPr>
        <p:blipFill>
          <a:blip r:embed="rId3">
            <a:alphaModFix amt="80000"/>
          </a:blip>
          <a:srcRect t="90519"/>
          <a:stretch/>
        </p:blipFill>
        <p:spPr>
          <a:xfrm>
            <a:off x="0" y="6207760"/>
            <a:ext cx="12191999" cy="650240"/>
          </a:xfrm>
          <a:prstGeom prst="rect">
            <a:avLst/>
          </a:prstGeom>
        </p:spPr>
      </p:pic>
      <p:sp>
        <p:nvSpPr>
          <p:cNvPr id="11" name="Google Shape;106;p2">
            <a:extLst>
              <a:ext uri="{FF2B5EF4-FFF2-40B4-BE49-F238E27FC236}">
                <a16:creationId xmlns:a16="http://schemas.microsoft.com/office/drawing/2014/main" id="{5B2483EC-A73C-70CE-A75C-EF1568E4E8B5}"/>
              </a:ext>
            </a:extLst>
          </p:cNvPr>
          <p:cNvSpPr txBox="1"/>
          <p:nvPr/>
        </p:nvSpPr>
        <p:spPr>
          <a:xfrm>
            <a:off x="4943789" y="6320516"/>
            <a:ext cx="7248211"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chemeClr val="bg1"/>
                </a:solidFill>
                <a:latin typeface="Century Gothic"/>
                <a:ea typeface="Century Gothic"/>
                <a:cs typeface="Century Gothic"/>
                <a:sym typeface="Century Gothic"/>
              </a:rPr>
              <a:t>EXAMPLE: Digital Marketing Agency Proposal Presentation</a:t>
            </a:r>
          </a:p>
        </p:txBody>
      </p:sp>
      <p:sp>
        <p:nvSpPr>
          <p:cNvPr id="10" name="Google Shape;90;p1">
            <a:extLst>
              <a:ext uri="{FF2B5EF4-FFF2-40B4-BE49-F238E27FC236}">
                <a16:creationId xmlns:a16="http://schemas.microsoft.com/office/drawing/2014/main" id="{09ED9C1E-169D-06A2-CC5C-FBDE614207B2}"/>
              </a:ext>
            </a:extLst>
          </p:cNvPr>
          <p:cNvSpPr txBox="1"/>
          <p:nvPr/>
        </p:nvSpPr>
        <p:spPr>
          <a:xfrm>
            <a:off x="2328016" y="3672840"/>
            <a:ext cx="7535968"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i="0" u="none" strike="noStrike" cap="none" dirty="0">
                <a:solidFill>
                  <a:schemeClr val="bg1"/>
                </a:solidFill>
                <a:latin typeface="Century Gothic"/>
                <a:ea typeface="Century Gothic"/>
                <a:cs typeface="Century Gothic"/>
                <a:sym typeface="Century Gothic"/>
              </a:rPr>
              <a:t>Company Name</a:t>
            </a:r>
          </a:p>
        </p:txBody>
      </p:sp>
      <p:sp>
        <p:nvSpPr>
          <p:cNvPr id="12" name="Google Shape;90;p1">
            <a:extLst>
              <a:ext uri="{FF2B5EF4-FFF2-40B4-BE49-F238E27FC236}">
                <a16:creationId xmlns:a16="http://schemas.microsoft.com/office/drawing/2014/main" id="{ABDB3768-D7D2-857A-E2E0-08B5927425ED}"/>
              </a:ext>
            </a:extLst>
          </p:cNvPr>
          <p:cNvSpPr txBox="1"/>
          <p:nvPr/>
        </p:nvSpPr>
        <p:spPr>
          <a:xfrm>
            <a:off x="1285599" y="1436303"/>
            <a:ext cx="9620800" cy="18773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800" b="1" i="0" u="none" strike="noStrike" cap="none" dirty="0">
                <a:solidFill>
                  <a:schemeClr val="bg1"/>
                </a:solidFill>
                <a:latin typeface="Century Gothic"/>
                <a:ea typeface="Century Gothic"/>
                <a:cs typeface="Century Gothic"/>
                <a:sym typeface="Century Gothic"/>
              </a:rPr>
              <a:t>Digital Marketing Agency Proposal Presentation</a:t>
            </a:r>
          </a:p>
        </p:txBody>
      </p:sp>
    </p:spTree>
    <p:extLst>
      <p:ext uri="{BB962C8B-B14F-4D97-AF65-F5344CB8AC3E}">
        <p14:creationId xmlns:p14="http://schemas.microsoft.com/office/powerpoint/2010/main" val="361183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91B7F-E57A-54E7-EE4D-748A827963E7}"/>
            </a:ext>
          </a:extLst>
        </p:cNvPr>
        <p:cNvGrpSpPr/>
        <p:nvPr/>
      </p:nvGrpSpPr>
      <p:grpSpPr>
        <a:xfrm>
          <a:off x="0" y="0"/>
          <a:ext cx="0" cy="0"/>
          <a:chOff x="0" y="0"/>
          <a:chExt cx="0" cy="0"/>
        </a:xfrm>
      </p:grpSpPr>
      <p:pic>
        <p:nvPicPr>
          <p:cNvPr id="7" name="Picture 6" descr="Documents and graphs on table">
            <a:extLst>
              <a:ext uri="{FF2B5EF4-FFF2-40B4-BE49-F238E27FC236}">
                <a16:creationId xmlns:a16="http://schemas.microsoft.com/office/drawing/2014/main" id="{2DCA0EBC-4F08-D2C2-27E6-8523E33F033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l="45257" r="22573"/>
          <a:stretch/>
        </p:blipFill>
        <p:spPr>
          <a:xfrm>
            <a:off x="9194800" y="-1"/>
            <a:ext cx="2997200" cy="6211147"/>
          </a:xfrm>
          <a:prstGeom prst="rect">
            <a:avLst/>
          </a:prstGeom>
        </p:spPr>
      </p:pic>
      <p:sp>
        <p:nvSpPr>
          <p:cNvPr id="4" name="Google Shape;90;p1">
            <a:extLst>
              <a:ext uri="{FF2B5EF4-FFF2-40B4-BE49-F238E27FC236}">
                <a16:creationId xmlns:a16="http://schemas.microsoft.com/office/drawing/2014/main" id="{25ED470D-B1C6-2960-5A47-E3DAE06EE20B}"/>
              </a:ext>
            </a:extLst>
          </p:cNvPr>
          <p:cNvSpPr txBox="1"/>
          <p:nvPr/>
        </p:nvSpPr>
        <p:spPr>
          <a:xfrm>
            <a:off x="723900" y="362918"/>
            <a:ext cx="823722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About Us</a:t>
            </a:r>
          </a:p>
        </p:txBody>
      </p:sp>
      <p:pic>
        <p:nvPicPr>
          <p:cNvPr id="3" name="Picture 2" descr="Rows of smooth green lines">
            <a:extLst>
              <a:ext uri="{FF2B5EF4-FFF2-40B4-BE49-F238E27FC236}">
                <a16:creationId xmlns:a16="http://schemas.microsoft.com/office/drawing/2014/main" id="{91A4F661-8A66-7201-554E-A6B21A64FBDE}"/>
              </a:ext>
            </a:extLst>
          </p:cNvPr>
          <p:cNvPicPr/>
          <p:nvPr/>
        </p:nvPicPr>
        <p:blipFill>
          <a:blip r:embed="rId4">
            <a:alphaModFix amt="80000"/>
          </a:blip>
          <a:srcRect t="90519"/>
          <a:stretch/>
        </p:blipFill>
        <p:spPr>
          <a:xfrm>
            <a:off x="0" y="6207760"/>
            <a:ext cx="12191999" cy="650240"/>
          </a:xfrm>
          <a:prstGeom prst="rect">
            <a:avLst/>
          </a:prstGeom>
        </p:spPr>
      </p:pic>
      <p:sp>
        <p:nvSpPr>
          <p:cNvPr id="5" name="Google Shape;90;p1">
            <a:extLst>
              <a:ext uri="{FF2B5EF4-FFF2-40B4-BE49-F238E27FC236}">
                <a16:creationId xmlns:a16="http://schemas.microsoft.com/office/drawing/2014/main" id="{4E7542B5-E526-DFEA-03B7-1B9F6B7EC92B}"/>
              </a:ext>
            </a:extLst>
          </p:cNvPr>
          <p:cNvSpPr txBox="1"/>
          <p:nvPr/>
        </p:nvSpPr>
        <p:spPr>
          <a:xfrm>
            <a:off x="723900" y="1364279"/>
            <a:ext cx="8237220" cy="452427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Who We Are</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We are a full-service digital marketing agency with over 10 years of experience in helping businesses grow online. Our team consists of SEO experts, content strategists, social media marketers, and data analysts.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Clients</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We have worked with over 50 clients across various industries including e-commerce, healthcare, finance, and technology. </a:t>
            </a:r>
          </a:p>
          <a:p>
            <a:pPr marL="0" marR="0" lvl="0" indent="0" rtl="0">
              <a:spcBef>
                <a:spcPts val="600"/>
              </a:spcBef>
              <a:spcAft>
                <a:spcPts val="0"/>
              </a:spcAft>
              <a:buNone/>
            </a:pPr>
            <a:r>
              <a:rPr lang="en-US" sz="1600" dirty="0">
                <a:solidFill>
                  <a:schemeClr val="tx1">
                    <a:lumMod val="65000"/>
                    <a:lumOff val="35000"/>
                  </a:schemeClr>
                </a:solidFill>
                <a:latin typeface="Century Gothic"/>
                <a:sym typeface="Century Gothic"/>
              </a:rPr>
              <a:t>Notable clients include: </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[Client A]</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[Client B]</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[Client C]</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a:p>
            <a:r>
              <a:rPr lang="en-US" sz="2000" b="1" dirty="0">
                <a:solidFill>
                  <a:schemeClr val="tx1">
                    <a:lumMod val="65000"/>
                    <a:lumOff val="35000"/>
                  </a:schemeClr>
                </a:solidFill>
                <a:latin typeface="Century Gothic"/>
                <a:sym typeface="Century Gothic"/>
              </a:rPr>
              <a:t>Experience</a:t>
            </a:r>
          </a:p>
          <a:p>
            <a:r>
              <a:rPr lang="en-US" sz="1600" dirty="0">
                <a:solidFill>
                  <a:schemeClr val="tx1">
                    <a:lumMod val="65000"/>
                    <a:lumOff val="35000"/>
                  </a:schemeClr>
                </a:solidFill>
                <a:latin typeface="Century Gothic"/>
                <a:sym typeface="Century Gothic"/>
              </a:rPr>
              <a:t>Our team has successfully executed more than 200 campaigns, resulting in a 25% increase in web traffic and an 18% improvement in lead generation on average.</a:t>
            </a:r>
          </a:p>
        </p:txBody>
      </p:sp>
    </p:spTree>
    <p:extLst>
      <p:ext uri="{BB962C8B-B14F-4D97-AF65-F5344CB8AC3E}">
        <p14:creationId xmlns:p14="http://schemas.microsoft.com/office/powerpoint/2010/main" val="740236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771DE-42F6-7246-B505-7BF61E420A91}"/>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FC67BD25-57DB-C40F-63D9-2197645E2218}"/>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Situation Analysis</a:t>
            </a:r>
          </a:p>
        </p:txBody>
      </p:sp>
      <p:pic>
        <p:nvPicPr>
          <p:cNvPr id="3" name="Picture 2" descr="Rows of smooth green lines">
            <a:extLst>
              <a:ext uri="{FF2B5EF4-FFF2-40B4-BE49-F238E27FC236}">
                <a16:creationId xmlns:a16="http://schemas.microsoft.com/office/drawing/2014/main" id="{D0E2EB81-8188-6B69-916D-1887A554F041}"/>
              </a:ext>
            </a:extLst>
          </p:cNvPr>
          <p:cNvPicPr/>
          <p:nvPr/>
        </p:nvPicPr>
        <p:blipFill>
          <a:blip r:embed="rId3">
            <a:alphaModFix amt="80000"/>
          </a:blip>
          <a:srcRect t="90519"/>
          <a:stretch/>
        </p:blipFill>
        <p:spPr>
          <a:xfrm>
            <a:off x="0" y="6207760"/>
            <a:ext cx="12191999" cy="650240"/>
          </a:xfrm>
          <a:prstGeom prst="rect">
            <a:avLst/>
          </a:prstGeom>
        </p:spPr>
      </p:pic>
      <p:sp>
        <p:nvSpPr>
          <p:cNvPr id="5" name="Rounded Rectangle 4">
            <a:extLst>
              <a:ext uri="{FF2B5EF4-FFF2-40B4-BE49-F238E27FC236}">
                <a16:creationId xmlns:a16="http://schemas.microsoft.com/office/drawing/2014/main" id="{C8A63185-4CB4-87CE-B859-B0A0916FE7A0}"/>
              </a:ext>
            </a:extLst>
          </p:cNvPr>
          <p:cNvSpPr/>
          <p:nvPr/>
        </p:nvSpPr>
        <p:spPr>
          <a:xfrm>
            <a:off x="567889" y="3665433"/>
            <a:ext cx="5306101" cy="2406134"/>
          </a:xfrm>
          <a:prstGeom prst="roundRect">
            <a:avLst>
              <a:gd name="adj" fmla="val 6266"/>
            </a:avLst>
          </a:prstGeom>
          <a:solidFill>
            <a:srgbClr val="6BE1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EA28A582-CDC2-5C01-8378-EE64C4969A93}"/>
              </a:ext>
            </a:extLst>
          </p:cNvPr>
          <p:cNvSpPr/>
          <p:nvPr/>
        </p:nvSpPr>
        <p:spPr>
          <a:xfrm>
            <a:off x="567888" y="1145401"/>
            <a:ext cx="5306101" cy="2406134"/>
          </a:xfrm>
          <a:prstGeom prst="roundRect">
            <a:avLst>
              <a:gd name="adj" fmla="val 6266"/>
            </a:avLst>
          </a:prstGeom>
          <a:solidFill>
            <a:srgbClr val="4ECF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90;p1">
            <a:extLst>
              <a:ext uri="{FF2B5EF4-FFF2-40B4-BE49-F238E27FC236}">
                <a16:creationId xmlns:a16="http://schemas.microsoft.com/office/drawing/2014/main" id="{0AFE9667-7D51-F42C-E08D-17ACE429B238}"/>
              </a:ext>
            </a:extLst>
          </p:cNvPr>
          <p:cNvSpPr txBox="1"/>
          <p:nvPr/>
        </p:nvSpPr>
        <p:spPr>
          <a:xfrm>
            <a:off x="1080573" y="1411022"/>
            <a:ext cx="4271273" cy="11233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Strengths</a:t>
            </a:r>
          </a:p>
          <a:p>
            <a:pPr marL="0" marR="0" lvl="0" indent="0" algn="ctr" rtl="0">
              <a:spcBef>
                <a:spcPts val="90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Strong social media presence</a:t>
            </a:r>
          </a:p>
          <a:p>
            <a:pPr marL="0" marR="0" lvl="0" indent="0" algn="ctr" rtl="0">
              <a:spcBef>
                <a:spcPts val="90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Highly engaged email subscriber list</a:t>
            </a:r>
          </a:p>
        </p:txBody>
      </p:sp>
      <p:sp>
        <p:nvSpPr>
          <p:cNvPr id="8" name="Rounded Rectangle 7">
            <a:extLst>
              <a:ext uri="{FF2B5EF4-FFF2-40B4-BE49-F238E27FC236}">
                <a16:creationId xmlns:a16="http://schemas.microsoft.com/office/drawing/2014/main" id="{03FFED3B-803E-F501-F822-B7AE44686885}"/>
              </a:ext>
            </a:extLst>
          </p:cNvPr>
          <p:cNvSpPr/>
          <p:nvPr/>
        </p:nvSpPr>
        <p:spPr>
          <a:xfrm>
            <a:off x="6004559" y="3665433"/>
            <a:ext cx="5306101" cy="2406134"/>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76A856C4-9530-4FF6-001F-8E8E0A62BC44}"/>
              </a:ext>
            </a:extLst>
          </p:cNvPr>
          <p:cNvSpPr/>
          <p:nvPr/>
        </p:nvSpPr>
        <p:spPr>
          <a:xfrm>
            <a:off x="6004558" y="1145401"/>
            <a:ext cx="5306101" cy="2406134"/>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0;p1">
            <a:extLst>
              <a:ext uri="{FF2B5EF4-FFF2-40B4-BE49-F238E27FC236}">
                <a16:creationId xmlns:a16="http://schemas.microsoft.com/office/drawing/2014/main" id="{8E64DDB0-0814-315C-F119-BF4E74E05E7A}"/>
              </a:ext>
            </a:extLst>
          </p:cNvPr>
          <p:cNvSpPr txBox="1"/>
          <p:nvPr/>
        </p:nvSpPr>
        <p:spPr>
          <a:xfrm>
            <a:off x="6497316" y="1434407"/>
            <a:ext cx="4336558" cy="13695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Weaknesses</a:t>
            </a:r>
          </a:p>
          <a:p>
            <a:pPr marL="0" marR="0" lvl="0" indent="0" algn="ctr" rtl="0">
              <a:spcBef>
                <a:spcPts val="900"/>
              </a:spcBef>
              <a:spcAft>
                <a:spcPts val="0"/>
              </a:spcAft>
              <a:buNone/>
            </a:pPr>
            <a:r>
              <a:rPr lang="en-US" sz="1600" dirty="0">
                <a:solidFill>
                  <a:schemeClr val="tx1">
                    <a:lumMod val="65000"/>
                    <a:lumOff val="35000"/>
                  </a:schemeClr>
                </a:solidFill>
                <a:latin typeface="Century Gothic"/>
                <a:sym typeface="Century Gothic"/>
              </a:rPr>
              <a:t>Lack of consistent blog content</a:t>
            </a:r>
          </a:p>
          <a:p>
            <a:pPr marL="0" marR="0" lvl="0" indent="0" algn="ctr" rtl="0">
              <a:spcBef>
                <a:spcPts val="900"/>
              </a:spcBef>
              <a:spcAft>
                <a:spcPts val="0"/>
              </a:spcAft>
              <a:buNone/>
            </a:pPr>
            <a:r>
              <a:rPr lang="en-US" sz="1600" dirty="0">
                <a:solidFill>
                  <a:schemeClr val="tx1">
                    <a:lumMod val="65000"/>
                    <a:lumOff val="35000"/>
                  </a:schemeClr>
                </a:solidFill>
                <a:latin typeface="Century Gothic"/>
                <a:sym typeface="Century Gothic"/>
              </a:rPr>
              <a:t>Low organic search rankings for key industry terms</a:t>
            </a:r>
          </a:p>
        </p:txBody>
      </p:sp>
      <p:sp>
        <p:nvSpPr>
          <p:cNvPr id="11" name="Google Shape;90;p1">
            <a:extLst>
              <a:ext uri="{FF2B5EF4-FFF2-40B4-BE49-F238E27FC236}">
                <a16:creationId xmlns:a16="http://schemas.microsoft.com/office/drawing/2014/main" id="{FFD59A7E-A01E-ED1B-7802-921001D5DC9E}"/>
              </a:ext>
            </a:extLst>
          </p:cNvPr>
          <p:cNvSpPr txBox="1"/>
          <p:nvPr/>
        </p:nvSpPr>
        <p:spPr>
          <a:xfrm>
            <a:off x="1080573" y="3909958"/>
            <a:ext cx="4271273" cy="1615787"/>
          </a:xfrm>
          <a:prstGeom prst="rect">
            <a:avLst/>
          </a:prstGeom>
          <a:noFill/>
          <a:ln>
            <a:noFill/>
          </a:ln>
        </p:spPr>
        <p:txBody>
          <a:bodyPr spcFirstLastPara="1" wrap="square" lIns="91425" tIns="45700" rIns="91425" bIns="45700" anchor="t" anchorCtr="0">
            <a:spAutoFit/>
          </a:bodyPr>
          <a:lstStyle/>
          <a:p>
            <a:pPr algn="ctr"/>
            <a:r>
              <a:rPr lang="en-US" sz="2000" b="1" dirty="0">
                <a:solidFill>
                  <a:schemeClr val="tx1">
                    <a:lumMod val="65000"/>
                    <a:lumOff val="35000"/>
                  </a:schemeClr>
                </a:solidFill>
                <a:latin typeface="Century Gothic"/>
                <a:sym typeface="Century Gothic"/>
              </a:rPr>
              <a:t>Opportunities</a:t>
            </a:r>
          </a:p>
          <a:p>
            <a:pPr algn="ctr">
              <a:spcBef>
                <a:spcPts val="900"/>
              </a:spcBef>
            </a:pPr>
            <a:r>
              <a:rPr lang="en-US" sz="1600" dirty="0">
                <a:solidFill>
                  <a:schemeClr val="tx1">
                    <a:lumMod val="65000"/>
                    <a:lumOff val="35000"/>
                  </a:schemeClr>
                </a:solidFill>
                <a:latin typeface="Century Gothic"/>
                <a:sym typeface="Century Gothic"/>
              </a:rPr>
              <a:t>Expansion into new markets via SEO and Google Ads</a:t>
            </a:r>
          </a:p>
          <a:p>
            <a:pPr algn="ctr">
              <a:spcBef>
                <a:spcPts val="900"/>
              </a:spcBef>
            </a:pPr>
            <a:r>
              <a:rPr lang="en-US" sz="1600" dirty="0">
                <a:solidFill>
                  <a:schemeClr val="tx1">
                    <a:lumMod val="65000"/>
                    <a:lumOff val="35000"/>
                  </a:schemeClr>
                </a:solidFill>
                <a:latin typeface="Century Gothic"/>
                <a:sym typeface="Century Gothic"/>
              </a:rPr>
              <a:t>Leveraging influencer marketing for brand awareness</a:t>
            </a:r>
          </a:p>
        </p:txBody>
      </p:sp>
      <p:sp>
        <p:nvSpPr>
          <p:cNvPr id="12" name="Google Shape;90;p1">
            <a:extLst>
              <a:ext uri="{FF2B5EF4-FFF2-40B4-BE49-F238E27FC236}">
                <a16:creationId xmlns:a16="http://schemas.microsoft.com/office/drawing/2014/main" id="{4C051BA1-8AF5-56A0-A17C-A8A32FCB82B0}"/>
              </a:ext>
            </a:extLst>
          </p:cNvPr>
          <p:cNvSpPr txBox="1"/>
          <p:nvPr/>
        </p:nvSpPr>
        <p:spPr>
          <a:xfrm>
            <a:off x="6497316" y="3933343"/>
            <a:ext cx="4336558" cy="1615787"/>
          </a:xfrm>
          <a:prstGeom prst="rect">
            <a:avLst/>
          </a:prstGeom>
          <a:noFill/>
          <a:ln>
            <a:noFill/>
          </a:ln>
        </p:spPr>
        <p:txBody>
          <a:bodyPr spcFirstLastPara="1" wrap="square" lIns="91425" tIns="45700" rIns="91425" bIns="45700" anchor="t" anchorCtr="0">
            <a:spAutoFit/>
          </a:bodyPr>
          <a:lstStyle/>
          <a:p>
            <a:pPr algn="ctr"/>
            <a:r>
              <a:rPr lang="en-US" sz="2000" b="1" dirty="0">
                <a:solidFill>
                  <a:schemeClr val="tx1">
                    <a:lumMod val="65000"/>
                    <a:lumOff val="35000"/>
                  </a:schemeClr>
                </a:solidFill>
                <a:latin typeface="Century Gothic"/>
                <a:sym typeface="Century Gothic"/>
              </a:rPr>
              <a:t>Threats</a:t>
            </a:r>
          </a:p>
          <a:p>
            <a:pPr algn="ctr">
              <a:spcBef>
                <a:spcPts val="900"/>
              </a:spcBef>
            </a:pPr>
            <a:r>
              <a:rPr lang="en-US" sz="1600" dirty="0">
                <a:solidFill>
                  <a:schemeClr val="tx1">
                    <a:lumMod val="65000"/>
                    <a:lumOff val="35000"/>
                  </a:schemeClr>
                </a:solidFill>
                <a:latin typeface="Century Gothic"/>
                <a:sym typeface="Century Gothic"/>
              </a:rPr>
              <a:t>Competitors increasing their digital ad spend</a:t>
            </a:r>
          </a:p>
          <a:p>
            <a:pPr algn="ctr">
              <a:spcBef>
                <a:spcPts val="900"/>
              </a:spcBef>
            </a:pPr>
            <a:r>
              <a:rPr lang="en-US" sz="1600" dirty="0">
                <a:solidFill>
                  <a:schemeClr val="tx1">
                    <a:lumMod val="65000"/>
                    <a:lumOff val="35000"/>
                  </a:schemeClr>
                </a:solidFill>
                <a:latin typeface="Century Gothic"/>
                <a:sym typeface="Century Gothic"/>
              </a:rPr>
              <a:t>Changes in Google’s algorithm impacting search results</a:t>
            </a:r>
          </a:p>
        </p:txBody>
      </p:sp>
      <p:sp>
        <p:nvSpPr>
          <p:cNvPr id="2" name="Google Shape;90;p1">
            <a:extLst>
              <a:ext uri="{FF2B5EF4-FFF2-40B4-BE49-F238E27FC236}">
                <a16:creationId xmlns:a16="http://schemas.microsoft.com/office/drawing/2014/main" id="{7BC20BF4-C953-23E6-39B1-EC7C68EFB159}"/>
              </a:ext>
            </a:extLst>
          </p:cNvPr>
          <p:cNvSpPr txBox="1"/>
          <p:nvPr/>
        </p:nvSpPr>
        <p:spPr>
          <a:xfrm>
            <a:off x="5429489" y="2968782"/>
            <a:ext cx="403860"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chemeClr val="tx1">
                    <a:lumMod val="65000"/>
                    <a:lumOff val="35000"/>
                  </a:schemeClr>
                </a:solidFill>
                <a:latin typeface="Century Gothic"/>
                <a:sym typeface="Century Gothic"/>
              </a:rPr>
              <a:t>S</a:t>
            </a:r>
          </a:p>
        </p:txBody>
      </p:sp>
      <p:sp>
        <p:nvSpPr>
          <p:cNvPr id="14" name="Google Shape;90;p1">
            <a:extLst>
              <a:ext uri="{FF2B5EF4-FFF2-40B4-BE49-F238E27FC236}">
                <a16:creationId xmlns:a16="http://schemas.microsoft.com/office/drawing/2014/main" id="{C381B671-3103-490B-E7D3-74658F038DF6}"/>
              </a:ext>
            </a:extLst>
          </p:cNvPr>
          <p:cNvSpPr txBox="1"/>
          <p:nvPr/>
        </p:nvSpPr>
        <p:spPr>
          <a:xfrm>
            <a:off x="6004558" y="2964759"/>
            <a:ext cx="403860"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chemeClr val="tx1">
                    <a:lumMod val="65000"/>
                    <a:lumOff val="35000"/>
                  </a:schemeClr>
                </a:solidFill>
                <a:latin typeface="Century Gothic"/>
                <a:sym typeface="Century Gothic"/>
              </a:rPr>
              <a:t>W</a:t>
            </a:r>
          </a:p>
        </p:txBody>
      </p:sp>
      <p:sp>
        <p:nvSpPr>
          <p:cNvPr id="15" name="Google Shape;90;p1">
            <a:extLst>
              <a:ext uri="{FF2B5EF4-FFF2-40B4-BE49-F238E27FC236}">
                <a16:creationId xmlns:a16="http://schemas.microsoft.com/office/drawing/2014/main" id="{7CFA944B-7A92-AA38-CD0A-0EF79C32DA2F}"/>
              </a:ext>
            </a:extLst>
          </p:cNvPr>
          <p:cNvSpPr txBox="1"/>
          <p:nvPr/>
        </p:nvSpPr>
        <p:spPr>
          <a:xfrm>
            <a:off x="5351847" y="3669303"/>
            <a:ext cx="403860"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chemeClr val="tx1">
                    <a:lumMod val="65000"/>
                    <a:lumOff val="35000"/>
                  </a:schemeClr>
                </a:solidFill>
                <a:latin typeface="Century Gothic"/>
                <a:sym typeface="Century Gothic"/>
              </a:rPr>
              <a:t>O</a:t>
            </a:r>
          </a:p>
        </p:txBody>
      </p:sp>
      <p:sp>
        <p:nvSpPr>
          <p:cNvPr id="16" name="Google Shape;90;p1">
            <a:extLst>
              <a:ext uri="{FF2B5EF4-FFF2-40B4-BE49-F238E27FC236}">
                <a16:creationId xmlns:a16="http://schemas.microsoft.com/office/drawing/2014/main" id="{61BD9B49-E480-3123-8155-6E1FD4503E69}"/>
              </a:ext>
            </a:extLst>
          </p:cNvPr>
          <p:cNvSpPr txBox="1"/>
          <p:nvPr/>
        </p:nvSpPr>
        <p:spPr>
          <a:xfrm>
            <a:off x="6093457" y="3669303"/>
            <a:ext cx="403860"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chemeClr val="tx1">
                    <a:lumMod val="65000"/>
                    <a:lumOff val="35000"/>
                  </a:schemeClr>
                </a:solidFill>
                <a:latin typeface="Century Gothic"/>
                <a:sym typeface="Century Gothic"/>
              </a:rPr>
              <a:t>T</a:t>
            </a:r>
          </a:p>
        </p:txBody>
      </p:sp>
    </p:spTree>
    <p:extLst>
      <p:ext uri="{BB962C8B-B14F-4D97-AF65-F5344CB8AC3E}">
        <p14:creationId xmlns:p14="http://schemas.microsoft.com/office/powerpoint/2010/main" val="1272371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BA9C5-EDB1-4D0D-4A25-217B58B60D05}"/>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C843255F-9B40-9682-72B9-BA96D53C4961}"/>
              </a:ext>
            </a:extLst>
          </p:cNvPr>
          <p:cNvSpPr/>
          <p:nvPr/>
        </p:nvSpPr>
        <p:spPr>
          <a:xfrm>
            <a:off x="567889" y="1145400"/>
            <a:ext cx="3089711" cy="4503559"/>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84A6C634-8BC2-F974-B7AD-6DE0C43F92B6}"/>
              </a:ext>
            </a:extLst>
          </p:cNvPr>
          <p:cNvSpPr txBox="1"/>
          <p:nvPr/>
        </p:nvSpPr>
        <p:spPr>
          <a:xfrm>
            <a:off x="788134" y="1364279"/>
            <a:ext cx="2588260" cy="2523727"/>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Objectives</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Increase website traffic by 30% over the next 6 months.</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Improve conversion rates by 15% through optimized landing pages and targeted ads.</a:t>
            </a:r>
          </a:p>
        </p:txBody>
      </p:sp>
      <p:sp>
        <p:nvSpPr>
          <p:cNvPr id="4" name="Google Shape;90;p1">
            <a:extLst>
              <a:ext uri="{FF2B5EF4-FFF2-40B4-BE49-F238E27FC236}">
                <a16:creationId xmlns:a16="http://schemas.microsoft.com/office/drawing/2014/main" id="{95677D77-4D5C-15E8-7CFF-6A774B1DE757}"/>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Strategy</a:t>
            </a:r>
          </a:p>
        </p:txBody>
      </p:sp>
      <p:pic>
        <p:nvPicPr>
          <p:cNvPr id="3" name="Picture 2" descr="Rows of smooth green lines">
            <a:extLst>
              <a:ext uri="{FF2B5EF4-FFF2-40B4-BE49-F238E27FC236}">
                <a16:creationId xmlns:a16="http://schemas.microsoft.com/office/drawing/2014/main" id="{3FFBB9FE-D697-FFF4-6DAD-DD4B6D7A97B7}"/>
              </a:ext>
            </a:extLst>
          </p:cNvPr>
          <p:cNvPicPr/>
          <p:nvPr/>
        </p:nvPicPr>
        <p:blipFill>
          <a:blip r:embed="rId3">
            <a:alphaModFix amt="80000"/>
          </a:blip>
          <a:srcRect t="90519"/>
          <a:stretch/>
        </p:blipFill>
        <p:spPr>
          <a:xfrm>
            <a:off x="0" y="6207760"/>
            <a:ext cx="12191999" cy="650240"/>
          </a:xfrm>
          <a:prstGeom prst="rect">
            <a:avLst/>
          </a:prstGeom>
        </p:spPr>
      </p:pic>
      <p:sp>
        <p:nvSpPr>
          <p:cNvPr id="6" name="Google Shape;90;p1">
            <a:extLst>
              <a:ext uri="{FF2B5EF4-FFF2-40B4-BE49-F238E27FC236}">
                <a16:creationId xmlns:a16="http://schemas.microsoft.com/office/drawing/2014/main" id="{412FFA88-ECE1-6A4D-A3E7-01100DF3686F}"/>
              </a:ext>
            </a:extLst>
          </p:cNvPr>
          <p:cNvSpPr txBox="1"/>
          <p:nvPr/>
        </p:nvSpPr>
        <p:spPr>
          <a:xfrm>
            <a:off x="4317999" y="1364279"/>
            <a:ext cx="7306111"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Approach:</a:t>
            </a:r>
          </a:p>
        </p:txBody>
      </p:sp>
      <p:sp>
        <p:nvSpPr>
          <p:cNvPr id="7" name="Google Shape;90;p1">
            <a:extLst>
              <a:ext uri="{FF2B5EF4-FFF2-40B4-BE49-F238E27FC236}">
                <a16:creationId xmlns:a16="http://schemas.microsoft.com/office/drawing/2014/main" id="{8AF65B09-C521-4DB4-5148-AA313510619C}"/>
              </a:ext>
            </a:extLst>
          </p:cNvPr>
          <p:cNvSpPr txBox="1"/>
          <p:nvPr/>
        </p:nvSpPr>
        <p:spPr>
          <a:xfrm>
            <a:off x="4317999" y="3425726"/>
            <a:ext cx="2072642" cy="149267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SEO </a:t>
            </a:r>
          </a:p>
          <a:p>
            <a:pPr marR="0" lvl="0" indent="0" algn="ctr">
              <a:spcBef>
                <a:spcPts val="600"/>
              </a:spcBef>
              <a:spcAft>
                <a:spcPts val="0"/>
              </a:spcAft>
              <a:buNone/>
            </a:pPr>
            <a:r>
              <a:rPr lang="en-US" sz="1400" dirty="0">
                <a:solidFill>
                  <a:schemeClr val="tx1">
                    <a:lumMod val="65000"/>
                    <a:lumOff val="35000"/>
                  </a:schemeClr>
                </a:solidFill>
                <a:latin typeface="Century Gothic"/>
                <a:sym typeface="Century Gothic"/>
              </a:rPr>
              <a:t>Optimize existing content and create new, keyword-rich blogs to improve rankings.</a:t>
            </a:r>
          </a:p>
        </p:txBody>
      </p:sp>
      <p:sp>
        <p:nvSpPr>
          <p:cNvPr id="8" name="Google Shape;90;p1">
            <a:extLst>
              <a:ext uri="{FF2B5EF4-FFF2-40B4-BE49-F238E27FC236}">
                <a16:creationId xmlns:a16="http://schemas.microsoft.com/office/drawing/2014/main" id="{D933A7C4-1617-6E2C-07CF-F6E7DDE50814}"/>
              </a:ext>
            </a:extLst>
          </p:cNvPr>
          <p:cNvSpPr txBox="1"/>
          <p:nvPr/>
        </p:nvSpPr>
        <p:spPr>
          <a:xfrm>
            <a:off x="6934733" y="3425726"/>
            <a:ext cx="2072642" cy="12772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PPC Campaigns </a:t>
            </a:r>
          </a:p>
          <a:p>
            <a:pPr algn="ctr">
              <a:spcBef>
                <a:spcPts val="600"/>
              </a:spcBef>
            </a:pPr>
            <a:r>
              <a:rPr lang="en-US" sz="1400" dirty="0">
                <a:solidFill>
                  <a:schemeClr val="tx1">
                    <a:lumMod val="65000"/>
                    <a:lumOff val="35000"/>
                  </a:schemeClr>
                </a:solidFill>
                <a:latin typeface="Century Gothic"/>
                <a:sym typeface="Century Gothic"/>
              </a:rPr>
              <a:t>Create a campaign theme with persuasive advertising copy.</a:t>
            </a:r>
          </a:p>
        </p:txBody>
      </p:sp>
      <p:sp>
        <p:nvSpPr>
          <p:cNvPr id="9" name="Google Shape;90;p1">
            <a:extLst>
              <a:ext uri="{FF2B5EF4-FFF2-40B4-BE49-F238E27FC236}">
                <a16:creationId xmlns:a16="http://schemas.microsoft.com/office/drawing/2014/main" id="{46FAB150-8C98-12F8-130E-3E704262A40B}"/>
              </a:ext>
            </a:extLst>
          </p:cNvPr>
          <p:cNvSpPr txBox="1"/>
          <p:nvPr/>
        </p:nvSpPr>
        <p:spPr>
          <a:xfrm>
            <a:off x="9551468" y="3425726"/>
            <a:ext cx="2072642" cy="149267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Content Marketing </a:t>
            </a:r>
          </a:p>
          <a:p>
            <a:pPr marL="0" marR="0" lvl="0" indent="0" algn="ctr" rtl="0">
              <a:spcBef>
                <a:spcPts val="600"/>
              </a:spcBef>
              <a:spcAft>
                <a:spcPts val="0"/>
              </a:spcAft>
              <a:buNone/>
            </a:pPr>
            <a:r>
              <a:rPr lang="en-US" sz="1400" dirty="0">
                <a:solidFill>
                  <a:schemeClr val="tx1">
                    <a:lumMod val="65000"/>
                    <a:lumOff val="35000"/>
                  </a:schemeClr>
                </a:solidFill>
                <a:latin typeface="Century Gothic"/>
                <a:sym typeface="Century Gothic"/>
              </a:rPr>
              <a:t>Generate content with a focus on initiating and creating conversation.</a:t>
            </a:r>
          </a:p>
        </p:txBody>
      </p:sp>
      <p:sp>
        <p:nvSpPr>
          <p:cNvPr id="11" name="Oval 10">
            <a:extLst>
              <a:ext uri="{FF2B5EF4-FFF2-40B4-BE49-F238E27FC236}">
                <a16:creationId xmlns:a16="http://schemas.microsoft.com/office/drawing/2014/main" id="{8E8E19F2-B114-229F-99C5-140191EB4223}"/>
              </a:ext>
            </a:extLst>
          </p:cNvPr>
          <p:cNvSpPr/>
          <p:nvPr/>
        </p:nvSpPr>
        <p:spPr>
          <a:xfrm>
            <a:off x="9983982" y="2136368"/>
            <a:ext cx="1143185" cy="1144401"/>
          </a:xfrm>
          <a:prstGeom prst="ellipse">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F3B0BB5C-3F75-AD90-1F13-231C0EA768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94069" y="2290239"/>
            <a:ext cx="839042" cy="839042"/>
          </a:xfrm>
          <a:prstGeom prst="rect">
            <a:avLst/>
          </a:prstGeom>
        </p:spPr>
      </p:pic>
      <p:sp>
        <p:nvSpPr>
          <p:cNvPr id="12" name="Oval 11">
            <a:extLst>
              <a:ext uri="{FF2B5EF4-FFF2-40B4-BE49-F238E27FC236}">
                <a16:creationId xmlns:a16="http://schemas.microsoft.com/office/drawing/2014/main" id="{8CE44174-018B-5DDE-EB3C-C236F20194DE}"/>
              </a:ext>
            </a:extLst>
          </p:cNvPr>
          <p:cNvSpPr/>
          <p:nvPr/>
        </p:nvSpPr>
        <p:spPr>
          <a:xfrm>
            <a:off x="7391217" y="2136368"/>
            <a:ext cx="1143185" cy="1144401"/>
          </a:xfrm>
          <a:prstGeom prst="ellipse">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1DCF0AE-0335-BA9D-4BE0-AF6B808F4D70}"/>
              </a:ext>
            </a:extLst>
          </p:cNvPr>
          <p:cNvSpPr/>
          <p:nvPr/>
        </p:nvSpPr>
        <p:spPr>
          <a:xfrm>
            <a:off x="4798452" y="2136368"/>
            <a:ext cx="1143185" cy="1144401"/>
          </a:xfrm>
          <a:prstGeom prst="ellipse">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49EBD509-474B-BB4A-300C-7B126938EC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08540" y="2356701"/>
            <a:ext cx="697006" cy="697006"/>
          </a:xfrm>
          <a:prstGeom prst="rect">
            <a:avLst/>
          </a:prstGeom>
        </p:spPr>
      </p:pic>
      <p:pic>
        <p:nvPicPr>
          <p:cNvPr id="21" name="Picture 20" descr="A white check mark in a circle&#10;&#10;Description automatically generated">
            <a:extLst>
              <a:ext uri="{FF2B5EF4-FFF2-40B4-BE49-F238E27FC236}">
                <a16:creationId xmlns:a16="http://schemas.microsoft.com/office/drawing/2014/main" id="{7DE15167-086F-B2F4-4C39-628FF9F0BD6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91144" y="2323149"/>
            <a:ext cx="760376" cy="760376"/>
          </a:xfrm>
          <a:prstGeom prst="rect">
            <a:avLst/>
          </a:prstGeom>
        </p:spPr>
      </p:pic>
    </p:spTree>
    <p:extLst>
      <p:ext uri="{BB962C8B-B14F-4D97-AF65-F5344CB8AC3E}">
        <p14:creationId xmlns:p14="http://schemas.microsoft.com/office/powerpoint/2010/main" val="3261497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F03EF-390C-D5F0-E3A6-611B91EC5680}"/>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6CC56954-5ADB-F33A-68CD-D0F07BEF93C5}"/>
              </a:ext>
            </a:extLst>
          </p:cNvPr>
          <p:cNvSpPr/>
          <p:nvPr/>
        </p:nvSpPr>
        <p:spPr>
          <a:xfrm>
            <a:off x="567889" y="1368921"/>
            <a:ext cx="5152191" cy="2491880"/>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F91F173A-34CD-E916-FBFE-C89CA7F0CAC8}"/>
              </a:ext>
            </a:extLst>
          </p:cNvPr>
          <p:cNvSpPr txBox="1"/>
          <p:nvPr/>
        </p:nvSpPr>
        <p:spPr>
          <a:xfrm>
            <a:off x="788134" y="1587799"/>
            <a:ext cx="4505226" cy="169273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Demographics</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Age: 25-45</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Gender: 60% female, 40% male</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Location: Primarily USA and UK</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Income Level: $50K-$100K annually</a:t>
            </a:r>
          </a:p>
        </p:txBody>
      </p:sp>
      <p:sp>
        <p:nvSpPr>
          <p:cNvPr id="4" name="Google Shape;90;p1">
            <a:extLst>
              <a:ext uri="{FF2B5EF4-FFF2-40B4-BE49-F238E27FC236}">
                <a16:creationId xmlns:a16="http://schemas.microsoft.com/office/drawing/2014/main" id="{759B27FA-56EA-F978-B7F8-3B64D0F8FF03}"/>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Target Audience</a:t>
            </a:r>
          </a:p>
        </p:txBody>
      </p:sp>
      <p:pic>
        <p:nvPicPr>
          <p:cNvPr id="3" name="Picture 2" descr="Rows of smooth green lines">
            <a:extLst>
              <a:ext uri="{FF2B5EF4-FFF2-40B4-BE49-F238E27FC236}">
                <a16:creationId xmlns:a16="http://schemas.microsoft.com/office/drawing/2014/main" id="{AB441F5C-5958-398D-C810-7B9BC3FA5B97}"/>
              </a:ext>
            </a:extLst>
          </p:cNvPr>
          <p:cNvPicPr/>
          <p:nvPr/>
        </p:nvPicPr>
        <p:blipFill>
          <a:blip r:embed="rId3">
            <a:alphaModFix amt="80000"/>
          </a:blip>
          <a:srcRect t="90519"/>
          <a:stretch/>
        </p:blipFill>
        <p:spPr>
          <a:xfrm>
            <a:off x="0" y="6207760"/>
            <a:ext cx="12191999" cy="650240"/>
          </a:xfrm>
          <a:prstGeom prst="rect">
            <a:avLst/>
          </a:prstGeom>
        </p:spPr>
      </p:pic>
      <p:sp>
        <p:nvSpPr>
          <p:cNvPr id="13" name="Rounded Rectangle 12">
            <a:extLst>
              <a:ext uri="{FF2B5EF4-FFF2-40B4-BE49-F238E27FC236}">
                <a16:creationId xmlns:a16="http://schemas.microsoft.com/office/drawing/2014/main" id="{567D9C2A-FFED-D761-10B3-B45667AA73CB}"/>
              </a:ext>
            </a:extLst>
          </p:cNvPr>
          <p:cNvSpPr/>
          <p:nvPr/>
        </p:nvSpPr>
        <p:spPr>
          <a:xfrm>
            <a:off x="6471922" y="1368921"/>
            <a:ext cx="5152191" cy="2491880"/>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4" name="Google Shape;90;p1">
            <a:extLst>
              <a:ext uri="{FF2B5EF4-FFF2-40B4-BE49-F238E27FC236}">
                <a16:creationId xmlns:a16="http://schemas.microsoft.com/office/drawing/2014/main" id="{E752FA46-19C8-613C-7F29-3AA2AE36AF9C}"/>
              </a:ext>
            </a:extLst>
          </p:cNvPr>
          <p:cNvSpPr txBox="1"/>
          <p:nvPr/>
        </p:nvSpPr>
        <p:spPr>
          <a:xfrm>
            <a:off x="6692167" y="1587799"/>
            <a:ext cx="4505226" cy="186200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Behavior</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Frequent online shoppers</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Engaging on social media platforms like Instagram and Facebook</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Looking for premium quality products and personalized experiences</a:t>
            </a:r>
          </a:p>
        </p:txBody>
      </p:sp>
    </p:spTree>
    <p:extLst>
      <p:ext uri="{BB962C8B-B14F-4D97-AF65-F5344CB8AC3E}">
        <p14:creationId xmlns:p14="http://schemas.microsoft.com/office/powerpoint/2010/main" val="1182351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21F76-9E4E-3112-1C23-50698AE1C41B}"/>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2B49B5A0-D044-F61F-4A0D-AAD2B1C94AEF}"/>
              </a:ext>
            </a:extLst>
          </p:cNvPr>
          <p:cNvSpPr/>
          <p:nvPr/>
        </p:nvSpPr>
        <p:spPr>
          <a:xfrm>
            <a:off x="567889" y="1368920"/>
            <a:ext cx="5152191" cy="273571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E7D8EEFB-C8E5-92D8-1CDC-51F3BF3912C1}"/>
              </a:ext>
            </a:extLst>
          </p:cNvPr>
          <p:cNvSpPr txBox="1"/>
          <p:nvPr/>
        </p:nvSpPr>
        <p:spPr>
          <a:xfrm>
            <a:off x="788134" y="1587799"/>
            <a:ext cx="4505226" cy="218517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Persona 1: Digital David</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Age: </a:t>
            </a:r>
            <a:r>
              <a:rPr lang="en-US" sz="1600" dirty="0">
                <a:solidFill>
                  <a:schemeClr val="tx1">
                    <a:lumMod val="65000"/>
                    <a:lumOff val="35000"/>
                  </a:schemeClr>
                </a:solidFill>
                <a:latin typeface="Century Gothic"/>
                <a:sym typeface="Century Gothic"/>
              </a:rPr>
              <a:t>35</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Occupation</a:t>
            </a:r>
            <a:r>
              <a:rPr lang="en-US" sz="1600" dirty="0">
                <a:solidFill>
                  <a:schemeClr val="tx1">
                    <a:lumMod val="65000"/>
                    <a:lumOff val="35000"/>
                  </a:schemeClr>
                </a:solidFill>
                <a:latin typeface="Century Gothic"/>
                <a:sym typeface="Century Gothic"/>
              </a:rPr>
              <a:t>: IT professional, tech-savvy</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Goals: </a:t>
            </a:r>
            <a:r>
              <a:rPr lang="en-US" sz="1600" dirty="0">
                <a:solidFill>
                  <a:schemeClr val="tx1">
                    <a:lumMod val="65000"/>
                    <a:lumOff val="35000"/>
                  </a:schemeClr>
                </a:solidFill>
                <a:latin typeface="Century Gothic"/>
                <a:sym typeface="Century Gothic"/>
              </a:rPr>
              <a:t>Finds solutions to streamline work and home life</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Challenges:</a:t>
            </a:r>
            <a:r>
              <a:rPr lang="en-US" sz="1600" dirty="0">
                <a:solidFill>
                  <a:schemeClr val="tx1">
                    <a:lumMod val="65000"/>
                    <a:lumOff val="35000"/>
                  </a:schemeClr>
                </a:solidFill>
                <a:latin typeface="Century Gothic"/>
                <a:sym typeface="Century Gothic"/>
              </a:rPr>
              <a:t> Limited time to research products</a:t>
            </a:r>
          </a:p>
        </p:txBody>
      </p:sp>
      <p:sp>
        <p:nvSpPr>
          <p:cNvPr id="4" name="Google Shape;90;p1">
            <a:extLst>
              <a:ext uri="{FF2B5EF4-FFF2-40B4-BE49-F238E27FC236}">
                <a16:creationId xmlns:a16="http://schemas.microsoft.com/office/drawing/2014/main" id="{6292C5D7-0A44-EFBA-75F5-6048D77AD2F1}"/>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Buyer Personas</a:t>
            </a:r>
          </a:p>
        </p:txBody>
      </p:sp>
      <p:pic>
        <p:nvPicPr>
          <p:cNvPr id="3" name="Picture 2" descr="Rows of smooth green lines">
            <a:extLst>
              <a:ext uri="{FF2B5EF4-FFF2-40B4-BE49-F238E27FC236}">
                <a16:creationId xmlns:a16="http://schemas.microsoft.com/office/drawing/2014/main" id="{CA67F619-8DBB-A6EA-1A94-0F411479D0B8}"/>
              </a:ext>
            </a:extLst>
          </p:cNvPr>
          <p:cNvPicPr/>
          <p:nvPr/>
        </p:nvPicPr>
        <p:blipFill>
          <a:blip r:embed="rId3">
            <a:alphaModFix amt="80000"/>
          </a:blip>
          <a:srcRect t="90519"/>
          <a:stretch/>
        </p:blipFill>
        <p:spPr>
          <a:xfrm>
            <a:off x="0" y="6207760"/>
            <a:ext cx="12191999" cy="650240"/>
          </a:xfrm>
          <a:prstGeom prst="rect">
            <a:avLst/>
          </a:prstGeom>
        </p:spPr>
      </p:pic>
      <p:sp>
        <p:nvSpPr>
          <p:cNvPr id="13" name="Rounded Rectangle 12">
            <a:extLst>
              <a:ext uri="{FF2B5EF4-FFF2-40B4-BE49-F238E27FC236}">
                <a16:creationId xmlns:a16="http://schemas.microsoft.com/office/drawing/2014/main" id="{2F7F716C-9871-679C-A189-907B5FD5CD7D}"/>
              </a:ext>
            </a:extLst>
          </p:cNvPr>
          <p:cNvSpPr/>
          <p:nvPr/>
        </p:nvSpPr>
        <p:spPr>
          <a:xfrm>
            <a:off x="6471922" y="1368920"/>
            <a:ext cx="5152191" cy="2735719"/>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4" name="Google Shape;90;p1">
            <a:extLst>
              <a:ext uri="{FF2B5EF4-FFF2-40B4-BE49-F238E27FC236}">
                <a16:creationId xmlns:a16="http://schemas.microsoft.com/office/drawing/2014/main" id="{614B6DD2-E951-E125-9BC1-EE03BE126F8B}"/>
              </a:ext>
            </a:extLst>
          </p:cNvPr>
          <p:cNvSpPr txBox="1"/>
          <p:nvPr/>
        </p:nvSpPr>
        <p:spPr>
          <a:xfrm>
            <a:off x="6692167" y="1587799"/>
            <a:ext cx="4505226" cy="218517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Persona 2: Savvy Sarah</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Age:</a:t>
            </a:r>
            <a:r>
              <a:rPr lang="en-US" sz="1600" dirty="0">
                <a:solidFill>
                  <a:schemeClr val="tx1">
                    <a:lumMod val="65000"/>
                    <a:lumOff val="35000"/>
                  </a:schemeClr>
                </a:solidFill>
                <a:latin typeface="Century Gothic"/>
                <a:sym typeface="Century Gothic"/>
              </a:rPr>
              <a:t> 28</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Occupation:</a:t>
            </a:r>
            <a:r>
              <a:rPr lang="en-US" sz="1600" dirty="0">
                <a:solidFill>
                  <a:schemeClr val="tx1">
                    <a:lumMod val="65000"/>
                    <a:lumOff val="35000"/>
                  </a:schemeClr>
                </a:solidFill>
                <a:latin typeface="Century Gothic"/>
                <a:sym typeface="Century Gothic"/>
              </a:rPr>
              <a:t> Marketing Manager</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Goals:</a:t>
            </a:r>
            <a:r>
              <a:rPr lang="en-US" sz="1600" dirty="0">
                <a:solidFill>
                  <a:schemeClr val="tx1">
                    <a:lumMod val="65000"/>
                    <a:lumOff val="35000"/>
                  </a:schemeClr>
                </a:solidFill>
                <a:latin typeface="Century Gothic"/>
                <a:sym typeface="Century Gothic"/>
              </a:rPr>
              <a:t> Looking for ways to improve work efficiency and life balance</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Challenges:</a:t>
            </a:r>
            <a:r>
              <a:rPr lang="en-US" sz="1600" dirty="0">
                <a:solidFill>
                  <a:schemeClr val="tx1">
                    <a:lumMod val="65000"/>
                    <a:lumOff val="35000"/>
                  </a:schemeClr>
                </a:solidFill>
                <a:latin typeface="Century Gothic"/>
                <a:sym typeface="Century Gothic"/>
              </a:rPr>
              <a:t> Overwhelmed by too many online options</a:t>
            </a:r>
          </a:p>
        </p:txBody>
      </p:sp>
    </p:spTree>
    <p:extLst>
      <p:ext uri="{BB962C8B-B14F-4D97-AF65-F5344CB8AC3E}">
        <p14:creationId xmlns:p14="http://schemas.microsoft.com/office/powerpoint/2010/main" val="842656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94645-C883-929F-A471-74A33A28F22B}"/>
            </a:ext>
          </a:extLst>
        </p:cNvPr>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1C11AA32-D398-0FA8-7E97-0A85B8BEB03A}"/>
              </a:ext>
            </a:extLst>
          </p:cNvPr>
          <p:cNvCxnSpPr>
            <a:cxnSpLocks/>
          </p:cNvCxnSpPr>
          <p:nvPr/>
        </p:nvCxnSpPr>
        <p:spPr>
          <a:xfrm flipV="1">
            <a:off x="976546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23C7193-DCCC-3312-3B45-AA287DE42DD1}"/>
              </a:ext>
            </a:extLst>
          </p:cNvPr>
          <p:cNvCxnSpPr>
            <a:cxnSpLocks/>
          </p:cNvCxnSpPr>
          <p:nvPr/>
        </p:nvCxnSpPr>
        <p:spPr>
          <a:xfrm flipV="1">
            <a:off x="59919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68BBCCD-A629-486A-5903-375B7D2FADBD}"/>
              </a:ext>
            </a:extLst>
          </p:cNvPr>
          <p:cNvCxnSpPr>
            <a:cxnSpLocks/>
          </p:cNvCxnSpPr>
          <p:nvPr/>
        </p:nvCxnSpPr>
        <p:spPr>
          <a:xfrm flipV="1">
            <a:off x="2432444"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AD84581-611B-468E-317A-35ED7E544E43}"/>
              </a:ext>
            </a:extLst>
          </p:cNvPr>
          <p:cNvCxnSpPr>
            <a:cxnSpLocks/>
          </p:cNvCxnSpPr>
          <p:nvPr/>
        </p:nvCxnSpPr>
        <p:spPr>
          <a:xfrm flipV="1">
            <a:off x="4265698"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C2C080E-DE65-71FA-A65C-BCCA175EB1EC}"/>
              </a:ext>
            </a:extLst>
          </p:cNvPr>
          <p:cNvCxnSpPr>
            <a:cxnSpLocks/>
          </p:cNvCxnSpPr>
          <p:nvPr/>
        </p:nvCxnSpPr>
        <p:spPr>
          <a:xfrm flipV="1">
            <a:off x="6098952"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99164A6-02E3-7368-A4F9-9BC39D6F5668}"/>
              </a:ext>
            </a:extLst>
          </p:cNvPr>
          <p:cNvCxnSpPr>
            <a:cxnSpLocks/>
          </p:cNvCxnSpPr>
          <p:nvPr/>
        </p:nvCxnSpPr>
        <p:spPr>
          <a:xfrm flipV="1">
            <a:off x="7932206"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Google Shape;90;p1">
            <a:extLst>
              <a:ext uri="{FF2B5EF4-FFF2-40B4-BE49-F238E27FC236}">
                <a16:creationId xmlns:a16="http://schemas.microsoft.com/office/drawing/2014/main" id="{37151A7B-2761-F8D0-4DC1-1B92264D3CD1}"/>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Digital Marketing Plan</a:t>
            </a:r>
          </a:p>
        </p:txBody>
      </p:sp>
      <p:sp>
        <p:nvSpPr>
          <p:cNvPr id="12" name="TextBox 11">
            <a:extLst>
              <a:ext uri="{FF2B5EF4-FFF2-40B4-BE49-F238E27FC236}">
                <a16:creationId xmlns:a16="http://schemas.microsoft.com/office/drawing/2014/main" id="{1FA3AECA-C7D0-60C5-CBBF-9CD6B22D0F3F}"/>
              </a:ext>
            </a:extLst>
          </p:cNvPr>
          <p:cNvSpPr txBox="1"/>
          <p:nvPr/>
        </p:nvSpPr>
        <p:spPr>
          <a:xfrm>
            <a:off x="877754"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1</a:t>
            </a:r>
          </a:p>
        </p:txBody>
      </p:sp>
      <p:sp>
        <p:nvSpPr>
          <p:cNvPr id="15" name="TextBox 14">
            <a:extLst>
              <a:ext uri="{FF2B5EF4-FFF2-40B4-BE49-F238E27FC236}">
                <a16:creationId xmlns:a16="http://schemas.microsoft.com/office/drawing/2014/main" id="{3DCBE999-2338-C8E3-FF4C-96319156421B}"/>
              </a:ext>
            </a:extLst>
          </p:cNvPr>
          <p:cNvSpPr txBox="1"/>
          <p:nvPr/>
        </p:nvSpPr>
        <p:spPr>
          <a:xfrm>
            <a:off x="2711008"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2</a:t>
            </a:r>
          </a:p>
        </p:txBody>
      </p:sp>
      <p:sp>
        <p:nvSpPr>
          <p:cNvPr id="17" name="TextBox 16">
            <a:extLst>
              <a:ext uri="{FF2B5EF4-FFF2-40B4-BE49-F238E27FC236}">
                <a16:creationId xmlns:a16="http://schemas.microsoft.com/office/drawing/2014/main" id="{85BFD968-F004-0A4E-D24D-ADCC1EDB4F13}"/>
              </a:ext>
            </a:extLst>
          </p:cNvPr>
          <p:cNvSpPr txBox="1"/>
          <p:nvPr/>
        </p:nvSpPr>
        <p:spPr>
          <a:xfrm>
            <a:off x="4544262"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3</a:t>
            </a:r>
          </a:p>
        </p:txBody>
      </p:sp>
      <p:sp>
        <p:nvSpPr>
          <p:cNvPr id="19" name="TextBox 18">
            <a:extLst>
              <a:ext uri="{FF2B5EF4-FFF2-40B4-BE49-F238E27FC236}">
                <a16:creationId xmlns:a16="http://schemas.microsoft.com/office/drawing/2014/main" id="{564DD6F5-C605-A90F-23A1-9EA1A4284D03}"/>
              </a:ext>
            </a:extLst>
          </p:cNvPr>
          <p:cNvSpPr txBox="1"/>
          <p:nvPr/>
        </p:nvSpPr>
        <p:spPr>
          <a:xfrm>
            <a:off x="6377516"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4</a:t>
            </a:r>
          </a:p>
        </p:txBody>
      </p:sp>
      <p:sp>
        <p:nvSpPr>
          <p:cNvPr id="21" name="TextBox 20">
            <a:extLst>
              <a:ext uri="{FF2B5EF4-FFF2-40B4-BE49-F238E27FC236}">
                <a16:creationId xmlns:a16="http://schemas.microsoft.com/office/drawing/2014/main" id="{65B3F612-805F-79A6-12F5-B94BB5D7EB15}"/>
              </a:ext>
            </a:extLst>
          </p:cNvPr>
          <p:cNvSpPr txBox="1"/>
          <p:nvPr/>
        </p:nvSpPr>
        <p:spPr>
          <a:xfrm>
            <a:off x="8210770"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5</a:t>
            </a:r>
          </a:p>
        </p:txBody>
      </p:sp>
      <p:sp>
        <p:nvSpPr>
          <p:cNvPr id="44" name="Rectangle 43">
            <a:extLst>
              <a:ext uri="{FF2B5EF4-FFF2-40B4-BE49-F238E27FC236}">
                <a16:creationId xmlns:a16="http://schemas.microsoft.com/office/drawing/2014/main" id="{9FF90E46-E310-DF49-15CF-5C28C25F307F}"/>
              </a:ext>
            </a:extLst>
          </p:cNvPr>
          <p:cNvSpPr/>
          <p:nvPr/>
        </p:nvSpPr>
        <p:spPr>
          <a:xfrm>
            <a:off x="599191" y="1569068"/>
            <a:ext cx="1827348" cy="786520"/>
          </a:xfrm>
          <a:prstGeom prst="rect">
            <a:avLst/>
          </a:prstGeom>
          <a:solidFill>
            <a:srgbClr val="4ECF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Set up Google Ads and Facebook Ads campaigns</a:t>
            </a:r>
          </a:p>
        </p:txBody>
      </p:sp>
      <p:sp>
        <p:nvSpPr>
          <p:cNvPr id="3" name="TextBox 2">
            <a:extLst>
              <a:ext uri="{FF2B5EF4-FFF2-40B4-BE49-F238E27FC236}">
                <a16:creationId xmlns:a16="http://schemas.microsoft.com/office/drawing/2014/main" id="{ADA4DC79-2D52-6D6E-C46C-2AF675EFD61F}"/>
              </a:ext>
            </a:extLst>
          </p:cNvPr>
          <p:cNvSpPr txBox="1"/>
          <p:nvPr/>
        </p:nvSpPr>
        <p:spPr>
          <a:xfrm>
            <a:off x="10044024"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6 </a:t>
            </a:r>
          </a:p>
        </p:txBody>
      </p:sp>
      <p:sp>
        <p:nvSpPr>
          <p:cNvPr id="36" name="Rectangle 35">
            <a:extLst>
              <a:ext uri="{FF2B5EF4-FFF2-40B4-BE49-F238E27FC236}">
                <a16:creationId xmlns:a16="http://schemas.microsoft.com/office/drawing/2014/main" id="{495F1C0A-8AB3-5D51-5D4F-8EAE73F7FF2D}"/>
              </a:ext>
            </a:extLst>
          </p:cNvPr>
          <p:cNvSpPr/>
          <p:nvPr/>
        </p:nvSpPr>
        <p:spPr>
          <a:xfrm>
            <a:off x="599191" y="2441323"/>
            <a:ext cx="1827348" cy="786520"/>
          </a:xfrm>
          <a:prstGeom prst="rect">
            <a:avLst/>
          </a:prstGeom>
          <a:solidFill>
            <a:srgbClr val="4ECF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Conduct a full SEO audit and begin on-page optimization</a:t>
            </a:r>
          </a:p>
        </p:txBody>
      </p:sp>
      <p:sp>
        <p:nvSpPr>
          <p:cNvPr id="37" name="Rectangle 36">
            <a:extLst>
              <a:ext uri="{FF2B5EF4-FFF2-40B4-BE49-F238E27FC236}">
                <a16:creationId xmlns:a16="http://schemas.microsoft.com/office/drawing/2014/main" id="{A83FA03F-0EBD-ABFB-A2F5-FE31926739A5}"/>
              </a:ext>
            </a:extLst>
          </p:cNvPr>
          <p:cNvSpPr/>
          <p:nvPr/>
        </p:nvSpPr>
        <p:spPr>
          <a:xfrm>
            <a:off x="2426540" y="3109513"/>
            <a:ext cx="1839158" cy="966139"/>
          </a:xfrm>
          <a:prstGeom prst="rect">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Launch content marketing initiatives with 3 blog posts per week</a:t>
            </a:r>
          </a:p>
        </p:txBody>
      </p:sp>
      <p:sp>
        <p:nvSpPr>
          <p:cNvPr id="38" name="Rectangle 37">
            <a:extLst>
              <a:ext uri="{FF2B5EF4-FFF2-40B4-BE49-F238E27FC236}">
                <a16:creationId xmlns:a16="http://schemas.microsoft.com/office/drawing/2014/main" id="{13C0F82E-D964-41A7-5F83-812D968A68C8}"/>
              </a:ext>
            </a:extLst>
          </p:cNvPr>
          <p:cNvSpPr/>
          <p:nvPr/>
        </p:nvSpPr>
        <p:spPr>
          <a:xfrm>
            <a:off x="2426540" y="4161387"/>
            <a:ext cx="1839158" cy="756201"/>
          </a:xfrm>
          <a:prstGeom prst="rect">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A/B testing on landing pages for conversion rate optimization</a:t>
            </a:r>
          </a:p>
        </p:txBody>
      </p:sp>
      <p:cxnSp>
        <p:nvCxnSpPr>
          <p:cNvPr id="39" name="Straight Connector 38">
            <a:extLst>
              <a:ext uri="{FF2B5EF4-FFF2-40B4-BE49-F238E27FC236}">
                <a16:creationId xmlns:a16="http://schemas.microsoft.com/office/drawing/2014/main" id="{0C136816-BD9D-1295-8425-BA39791299A4}"/>
              </a:ext>
            </a:extLst>
          </p:cNvPr>
          <p:cNvCxnSpPr>
            <a:cxnSpLocks/>
          </p:cNvCxnSpPr>
          <p:nvPr/>
        </p:nvCxnSpPr>
        <p:spPr>
          <a:xfrm flipV="1">
            <a:off x="11598715"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D98C3C61-9020-02A1-2A9F-0EFCFADFC794}"/>
              </a:ext>
            </a:extLst>
          </p:cNvPr>
          <p:cNvSpPr/>
          <p:nvPr/>
        </p:nvSpPr>
        <p:spPr>
          <a:xfrm>
            <a:off x="4265698" y="4839737"/>
            <a:ext cx="7327105" cy="455290"/>
          </a:xfrm>
          <a:prstGeom prst="rect">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Scale up PPC campaigns and optimize based on performance</a:t>
            </a:r>
          </a:p>
        </p:txBody>
      </p:sp>
      <p:sp>
        <p:nvSpPr>
          <p:cNvPr id="56" name="Rectangle 55">
            <a:extLst>
              <a:ext uri="{FF2B5EF4-FFF2-40B4-BE49-F238E27FC236}">
                <a16:creationId xmlns:a16="http://schemas.microsoft.com/office/drawing/2014/main" id="{D7E159C7-60EB-385C-6F53-059115A77852}"/>
              </a:ext>
            </a:extLst>
          </p:cNvPr>
          <p:cNvSpPr/>
          <p:nvPr/>
        </p:nvSpPr>
        <p:spPr>
          <a:xfrm>
            <a:off x="4265698" y="5368293"/>
            <a:ext cx="7327105" cy="455290"/>
          </a:xfrm>
          <a:prstGeom prst="rect">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Implement email marketing drip campaigns to nurture lead</a:t>
            </a:r>
          </a:p>
        </p:txBody>
      </p:sp>
    </p:spTree>
    <p:extLst>
      <p:ext uri="{BB962C8B-B14F-4D97-AF65-F5344CB8AC3E}">
        <p14:creationId xmlns:p14="http://schemas.microsoft.com/office/powerpoint/2010/main" val="836986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7C6B9-29EA-906A-1FF5-FC2E5C7BFF11}"/>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6DC6CCF7-2EB0-402C-975D-4C1D2C53780A}"/>
              </a:ext>
            </a:extLst>
          </p:cNvPr>
          <p:cNvSpPr/>
          <p:nvPr/>
        </p:nvSpPr>
        <p:spPr>
          <a:xfrm>
            <a:off x="567890"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BD6B213D-9EA9-7708-58DD-BF584E23E4F5}"/>
              </a:ext>
            </a:extLst>
          </p:cNvPr>
          <p:cNvSpPr txBox="1"/>
          <p:nvPr/>
        </p:nvSpPr>
        <p:spPr>
          <a:xfrm>
            <a:off x="883923" y="1526839"/>
            <a:ext cx="2590800" cy="16465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Website Traffic</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Increase by </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30% </a:t>
            </a:r>
          </a:p>
          <a:p>
            <a:pPr marL="0" marR="0" lvl="0" indent="0" algn="ctr" rtl="0">
              <a:spcBef>
                <a:spcPts val="0"/>
              </a:spcBef>
              <a:spcAft>
                <a:spcPts val="0"/>
              </a:spcAft>
              <a:buNone/>
            </a:pPr>
            <a:r>
              <a:rPr lang="en-US" sz="1100" i="1" dirty="0">
                <a:solidFill>
                  <a:schemeClr val="tx1">
                    <a:lumMod val="65000"/>
                    <a:lumOff val="35000"/>
                  </a:schemeClr>
                </a:solidFill>
                <a:latin typeface="Century Gothic"/>
                <a:sym typeface="Century Gothic"/>
              </a:rPr>
              <a:t>(measured via Google Analytics)</a:t>
            </a:r>
          </a:p>
        </p:txBody>
      </p:sp>
      <p:sp>
        <p:nvSpPr>
          <p:cNvPr id="4" name="Google Shape;90;p1">
            <a:extLst>
              <a:ext uri="{FF2B5EF4-FFF2-40B4-BE49-F238E27FC236}">
                <a16:creationId xmlns:a16="http://schemas.microsoft.com/office/drawing/2014/main" id="{0E3ED587-47B1-BDD8-50BB-B9F320F0702A}"/>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KPIs</a:t>
            </a:r>
          </a:p>
        </p:txBody>
      </p:sp>
      <p:pic>
        <p:nvPicPr>
          <p:cNvPr id="3" name="Picture 2" descr="Rows of smooth green lines">
            <a:extLst>
              <a:ext uri="{FF2B5EF4-FFF2-40B4-BE49-F238E27FC236}">
                <a16:creationId xmlns:a16="http://schemas.microsoft.com/office/drawing/2014/main" id="{99742B5E-2847-9A7D-44E2-59EBC97C390B}"/>
              </a:ext>
            </a:extLst>
          </p:cNvPr>
          <p:cNvPicPr/>
          <p:nvPr/>
        </p:nvPicPr>
        <p:blipFill>
          <a:blip r:embed="rId3">
            <a:alphaModFix amt="80000"/>
          </a:blip>
          <a:srcRect t="90519"/>
          <a:stretch/>
        </p:blipFill>
        <p:spPr>
          <a:xfrm>
            <a:off x="0" y="6207760"/>
            <a:ext cx="12191999" cy="650240"/>
          </a:xfrm>
          <a:prstGeom prst="rect">
            <a:avLst/>
          </a:prstGeom>
        </p:spPr>
      </p:pic>
      <p:sp>
        <p:nvSpPr>
          <p:cNvPr id="13" name="Rounded Rectangle 12">
            <a:extLst>
              <a:ext uri="{FF2B5EF4-FFF2-40B4-BE49-F238E27FC236}">
                <a16:creationId xmlns:a16="http://schemas.microsoft.com/office/drawing/2014/main" id="{4B588D52-AF6F-02F0-28FC-5B9BB641438A}"/>
              </a:ext>
            </a:extLst>
          </p:cNvPr>
          <p:cNvSpPr/>
          <p:nvPr/>
        </p:nvSpPr>
        <p:spPr>
          <a:xfrm>
            <a:off x="4478975"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6" name="Rounded Rectangle 5">
            <a:extLst>
              <a:ext uri="{FF2B5EF4-FFF2-40B4-BE49-F238E27FC236}">
                <a16:creationId xmlns:a16="http://schemas.microsoft.com/office/drawing/2014/main" id="{7D1C93AB-12DA-9C96-6EA0-5EF3BE0D196F}"/>
              </a:ext>
            </a:extLst>
          </p:cNvPr>
          <p:cNvSpPr/>
          <p:nvPr/>
        </p:nvSpPr>
        <p:spPr>
          <a:xfrm>
            <a:off x="8401244"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0D6BA"/>
              </a:solidFill>
            </a:endParaRPr>
          </a:p>
        </p:txBody>
      </p:sp>
      <p:sp>
        <p:nvSpPr>
          <p:cNvPr id="9" name="Rounded Rectangle 8">
            <a:extLst>
              <a:ext uri="{FF2B5EF4-FFF2-40B4-BE49-F238E27FC236}">
                <a16:creationId xmlns:a16="http://schemas.microsoft.com/office/drawing/2014/main" id="{5432F757-365D-FCF4-CAFB-BB571D80ABAE}"/>
              </a:ext>
            </a:extLst>
          </p:cNvPr>
          <p:cNvSpPr/>
          <p:nvPr/>
        </p:nvSpPr>
        <p:spPr>
          <a:xfrm>
            <a:off x="2420196" y="3787968"/>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Rounded Rectangle 9">
            <a:extLst>
              <a:ext uri="{FF2B5EF4-FFF2-40B4-BE49-F238E27FC236}">
                <a16:creationId xmlns:a16="http://schemas.microsoft.com/office/drawing/2014/main" id="{ACC599C8-02D4-4595-6A41-1EB63165CA7F}"/>
              </a:ext>
            </a:extLst>
          </p:cNvPr>
          <p:cNvSpPr/>
          <p:nvPr/>
        </p:nvSpPr>
        <p:spPr>
          <a:xfrm>
            <a:off x="6342465" y="3787968"/>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1" name="Google Shape;90;p1">
            <a:extLst>
              <a:ext uri="{FF2B5EF4-FFF2-40B4-BE49-F238E27FC236}">
                <a16:creationId xmlns:a16="http://schemas.microsoft.com/office/drawing/2014/main" id="{6FE1D3B8-4CE6-24DB-21FA-7D17CA65A1C9}"/>
              </a:ext>
            </a:extLst>
          </p:cNvPr>
          <p:cNvSpPr txBox="1"/>
          <p:nvPr/>
        </p:nvSpPr>
        <p:spPr>
          <a:xfrm>
            <a:off x="4795008" y="1526839"/>
            <a:ext cx="2590800"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Conversion Rate</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Improve by</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15%</a:t>
            </a:r>
          </a:p>
        </p:txBody>
      </p:sp>
      <p:sp>
        <p:nvSpPr>
          <p:cNvPr id="12" name="Google Shape;90;p1">
            <a:extLst>
              <a:ext uri="{FF2B5EF4-FFF2-40B4-BE49-F238E27FC236}">
                <a16:creationId xmlns:a16="http://schemas.microsoft.com/office/drawing/2014/main" id="{1AED825C-E87B-D4AD-2AD6-47AE8A9A8746}"/>
              </a:ext>
            </a:extLst>
          </p:cNvPr>
          <p:cNvSpPr txBox="1"/>
          <p:nvPr/>
        </p:nvSpPr>
        <p:spPr>
          <a:xfrm>
            <a:off x="8717277" y="1514346"/>
            <a:ext cx="2590800" cy="17235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Lead Generation</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Generate</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200 </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new leads per month</a:t>
            </a:r>
          </a:p>
        </p:txBody>
      </p:sp>
      <p:sp>
        <p:nvSpPr>
          <p:cNvPr id="15" name="Google Shape;90;p1">
            <a:extLst>
              <a:ext uri="{FF2B5EF4-FFF2-40B4-BE49-F238E27FC236}">
                <a16:creationId xmlns:a16="http://schemas.microsoft.com/office/drawing/2014/main" id="{2DD60CF5-326A-5F27-900E-251161553086}"/>
              </a:ext>
            </a:extLst>
          </p:cNvPr>
          <p:cNvSpPr txBox="1"/>
          <p:nvPr/>
        </p:nvSpPr>
        <p:spPr>
          <a:xfrm>
            <a:off x="2681449" y="3950832"/>
            <a:ext cx="2700360" cy="17235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Email Open Rate</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Achieve an open rate of</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18%</a:t>
            </a:r>
          </a:p>
          <a:p>
            <a:pPr algn="ctr"/>
            <a:r>
              <a:rPr lang="en-US" sz="1600" dirty="0">
                <a:solidFill>
                  <a:schemeClr val="tx1">
                    <a:lumMod val="65000"/>
                    <a:lumOff val="35000"/>
                  </a:schemeClr>
                </a:solidFill>
                <a:latin typeface="Century Gothic"/>
                <a:sym typeface="Century Gothic"/>
              </a:rPr>
              <a:t>on email campaigns</a:t>
            </a:r>
            <a:endParaRPr lang="en-US" sz="5400" b="1" dirty="0">
              <a:solidFill>
                <a:schemeClr val="tx1">
                  <a:lumMod val="65000"/>
                  <a:lumOff val="35000"/>
                </a:schemeClr>
              </a:solidFill>
              <a:latin typeface="Century Gothic"/>
              <a:sym typeface="Century Gothic"/>
            </a:endParaRPr>
          </a:p>
        </p:txBody>
      </p:sp>
      <p:sp>
        <p:nvSpPr>
          <p:cNvPr id="16" name="Google Shape;90;p1">
            <a:extLst>
              <a:ext uri="{FF2B5EF4-FFF2-40B4-BE49-F238E27FC236}">
                <a16:creationId xmlns:a16="http://schemas.microsoft.com/office/drawing/2014/main" id="{8A08684A-5B7F-5545-3382-298A8D04BE0C}"/>
              </a:ext>
            </a:extLst>
          </p:cNvPr>
          <p:cNvSpPr txBox="1"/>
          <p:nvPr/>
        </p:nvSpPr>
        <p:spPr>
          <a:xfrm>
            <a:off x="6658498" y="3950832"/>
            <a:ext cx="2590800"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Return on Ad Spend (ROAS)</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Aim for a ratio of</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3:1</a:t>
            </a:r>
          </a:p>
        </p:txBody>
      </p:sp>
    </p:spTree>
    <p:extLst>
      <p:ext uri="{BB962C8B-B14F-4D97-AF65-F5344CB8AC3E}">
        <p14:creationId xmlns:p14="http://schemas.microsoft.com/office/powerpoint/2010/main" val="1860399349"/>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12857</TotalTime>
  <Words>743</Words>
  <Application>Microsoft Office PowerPoint</Application>
  <PresentationFormat>Widescreen</PresentationFormat>
  <Paragraphs>147</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Kayla Franssen</cp:lastModifiedBy>
  <cp:revision>166</cp:revision>
  <dcterms:created xsi:type="dcterms:W3CDTF">2022-05-22T18:55:25Z</dcterms:created>
  <dcterms:modified xsi:type="dcterms:W3CDTF">2024-12-18T23:11:10Z</dcterms:modified>
</cp:coreProperties>
</file>